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60" r:id="rId4"/>
    <p:sldId id="272" r:id="rId5"/>
    <p:sldId id="257" r:id="rId6"/>
    <p:sldId id="259" r:id="rId7"/>
    <p:sldId id="273" r:id="rId8"/>
    <p:sldId id="264" r:id="rId9"/>
    <p:sldId id="261" r:id="rId10"/>
    <p:sldId id="268" r:id="rId11"/>
    <p:sldId id="262" r:id="rId12"/>
    <p:sldId id="265" r:id="rId13"/>
    <p:sldId id="263" r:id="rId14"/>
    <p:sldId id="267" r:id="rId15"/>
    <p:sldId id="269" r:id="rId16"/>
    <p:sldId id="270" r:id="rId17"/>
    <p:sldId id="271" r:id="rId1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7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63937D59-5EDB-4C39-B697-625748F703B6}" type="datetimeFigureOut">
              <a:rPr lang="en-US" smtClean="0"/>
              <a:t>5/11/2022</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9189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5/11/2022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p:cNvPr>
          <p:cNvSpPr txBox="1"/>
          <p:nvPr/>
        </p:nvSpPr>
        <p:spPr>
          <a:xfrm>
            <a:off x="0" y="4882168"/>
            <a:ext cx="9144000" cy="215444"/>
          </a:xfrm>
          <a:prstGeom prst="rect">
            <a:avLst/>
          </a:prstGeom>
          <a:noFill/>
        </p:spPr>
        <p:txBody>
          <a:bodyPr wrap="square" rtlCol="0">
            <a:spAutoFit/>
          </a:bodyPr>
          <a:lstStyle/>
          <a:p>
            <a:pPr algn="ctr"/>
            <a:r>
              <a:rPr lang="en-US" altLang="ko-KR" sz="800" dirty="0" smtClean="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sp>
        <p:nvSpPr>
          <p:cNvPr id="20" name="TextBox 19"/>
          <p:cNvSpPr txBox="1"/>
          <p:nvPr/>
        </p:nvSpPr>
        <p:spPr>
          <a:xfrm>
            <a:off x="0" y="4139728"/>
            <a:ext cx="9144000" cy="246221"/>
          </a:xfrm>
          <a:prstGeom prst="rect">
            <a:avLst/>
          </a:prstGeom>
          <a:noFill/>
        </p:spPr>
        <p:txBody>
          <a:bodyPr wrap="square">
            <a:spAutoFit/>
          </a:bodyPr>
          <a:lstStyle/>
          <a:p>
            <a:pPr algn="ctr" fontAlgn="auto">
              <a:spcBef>
                <a:spcPts val="0"/>
              </a:spcBef>
              <a:spcAft>
                <a:spcPts val="0"/>
              </a:spcAft>
              <a:defRPr/>
            </a:pPr>
            <a:r>
              <a:rPr lang="id-ID" altLang="ko-KR" sz="1000" b="1" dirty="0" smtClean="0">
                <a:solidFill>
                  <a:schemeClr val="tx1">
                    <a:lumMod val="75000"/>
                    <a:lumOff val="25000"/>
                  </a:schemeClr>
                </a:solidFill>
                <a:latin typeface="Arial" pitchFamily="34" charset="0"/>
                <a:cs typeface="Arial" pitchFamily="34" charset="0"/>
              </a:rPr>
              <a:t>NASRAYANTI NURDIN,SST.,M.Keb</a:t>
            </a:r>
            <a:r>
              <a:rPr kumimoji="0" lang="en-US" altLang="ko-KR" sz="1000" b="1" dirty="0" smtClean="0">
                <a:solidFill>
                  <a:schemeClr val="tx1">
                    <a:lumMod val="75000"/>
                    <a:lumOff val="25000"/>
                  </a:schemeClr>
                </a:solidFill>
                <a:latin typeface="Arial" pitchFamily="34" charset="0"/>
                <a:cs typeface="Arial" pitchFamily="34" charset="0"/>
              </a:rPr>
              <a:t>  </a:t>
            </a:r>
            <a:endParaRPr kumimoji="0" lang="en-US" altLang="ko-KR" sz="1000" b="1" dirty="0">
              <a:solidFill>
                <a:schemeClr val="tx1">
                  <a:lumMod val="75000"/>
                  <a:lumOff val="25000"/>
                </a:schemeClr>
              </a:solidFill>
              <a:latin typeface="Arial" pitchFamily="34" charset="0"/>
              <a:cs typeface="Arial" pitchFamily="34" charset="0"/>
            </a:endParaRPr>
          </a:p>
        </p:txBody>
      </p:sp>
      <p:sp>
        <p:nvSpPr>
          <p:cNvPr id="21" name="TextBox 1"/>
          <p:cNvSpPr txBox="1">
            <a:spLocks noChangeArrowheads="1"/>
          </p:cNvSpPr>
          <p:nvPr/>
        </p:nvSpPr>
        <p:spPr bwMode="auto">
          <a:xfrm>
            <a:off x="0" y="3619144"/>
            <a:ext cx="9144000" cy="584775"/>
          </a:xfrm>
          <a:prstGeom prst="rect">
            <a:avLst/>
          </a:prstGeom>
          <a:noFill/>
          <a:ln w="9525">
            <a:noFill/>
            <a:miter lim="800000"/>
            <a:headEnd/>
            <a:tailEnd/>
          </a:ln>
        </p:spPr>
        <p:txBody>
          <a:bodyPr wrap="square">
            <a:spAutoFit/>
          </a:bodyPr>
          <a:lstStyle/>
          <a:p>
            <a:pPr algn="ctr"/>
            <a:r>
              <a:rPr lang="id-ID" altLang="ko-KR" sz="3200" b="1" dirty="0" smtClean="0">
                <a:solidFill>
                  <a:schemeClr val="tx1">
                    <a:lumMod val="75000"/>
                    <a:lumOff val="25000"/>
                  </a:schemeClr>
                </a:solidFill>
                <a:latin typeface="Arial" pitchFamily="34" charset="0"/>
                <a:ea typeface="맑은 고딕" pitchFamily="50" charset="-127"/>
                <a:cs typeface="Arial" pitchFamily="34" charset="0"/>
              </a:rPr>
              <a:t>Pelayanan Kontrasepsi Pasca </a:t>
            </a:r>
            <a:r>
              <a:rPr lang="id-ID" altLang="ko-KR" sz="3200" b="1" dirty="0" smtClean="0">
                <a:solidFill>
                  <a:schemeClr val="tx1">
                    <a:lumMod val="75000"/>
                    <a:lumOff val="25000"/>
                  </a:schemeClr>
                </a:solidFill>
                <a:latin typeface="Arial" pitchFamily="34" charset="0"/>
                <a:ea typeface="맑은 고딕" pitchFamily="50" charset="-127"/>
                <a:cs typeface="Arial" pitchFamily="34" charset="0"/>
              </a:rPr>
              <a:t>Abortus</a:t>
            </a:r>
            <a:endParaRPr lang="en-US" altLang="ko-KR" sz="3200" b="1" dirty="0" smtClean="0">
              <a:solidFill>
                <a:schemeClr val="tx1">
                  <a:lumMod val="75000"/>
                  <a:lumOff val="2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195486"/>
            <a:ext cx="6912768" cy="460648"/>
          </a:xfrm>
        </p:spPr>
        <p:txBody>
          <a:bodyPr/>
          <a:lstStyle/>
          <a:p>
            <a:r>
              <a:rPr lang="id-ID" dirty="0"/>
              <a:t>2. Pil hormonal </a:t>
            </a:r>
          </a:p>
        </p:txBody>
      </p:sp>
      <p:sp>
        <p:nvSpPr>
          <p:cNvPr id="4" name="Content Placeholder 3"/>
          <p:cNvSpPr>
            <a:spLocks noGrp="1"/>
          </p:cNvSpPr>
          <p:nvPr>
            <p:ph idx="10"/>
          </p:nvPr>
        </p:nvSpPr>
        <p:spPr>
          <a:xfrm>
            <a:off x="1990056" y="915567"/>
            <a:ext cx="6912768" cy="3744416"/>
          </a:xfrm>
        </p:spPr>
        <p:txBody>
          <a:bodyPr/>
          <a:lstStyle/>
          <a:p>
            <a:pPr marL="285750" indent="-285750">
              <a:lnSpc>
                <a:spcPct val="150000"/>
              </a:lnSpc>
              <a:buFontTx/>
              <a:buChar char="-"/>
            </a:pPr>
            <a:r>
              <a:rPr lang="id-ID" dirty="0" smtClean="0"/>
              <a:t>Pil </a:t>
            </a:r>
            <a:r>
              <a:rPr lang="id-ID" dirty="0"/>
              <a:t>hormonal ini di masyarakat umum sering disebut dengan nama Pil KB dan ini merupakan metode kontrasepsi bentuk tablet yang mengandung hormon estrogen dan progesteron, atau hanya progesteron </a:t>
            </a:r>
            <a:r>
              <a:rPr lang="id-ID" dirty="0" smtClean="0"/>
              <a:t>saja</a:t>
            </a:r>
          </a:p>
          <a:p>
            <a:pPr marL="285750" indent="-285750">
              <a:lnSpc>
                <a:spcPct val="150000"/>
              </a:lnSpc>
              <a:buFontTx/>
              <a:buChar char="-"/>
            </a:pPr>
            <a:r>
              <a:rPr lang="id-ID" dirty="0"/>
              <a:t>Tergantung jenisnya, metode kontrasepsi dengan pil KB, terdiri dari 21-35 tablet yang diminum dalam 1 siklus dan </a:t>
            </a:r>
            <a:r>
              <a:rPr lang="id-ID" dirty="0" smtClean="0"/>
              <a:t>berkelanjutan</a:t>
            </a:r>
          </a:p>
          <a:p>
            <a:pPr marL="285750" indent="-285750">
              <a:lnSpc>
                <a:spcPct val="150000"/>
              </a:lnSpc>
              <a:buFontTx/>
              <a:buChar char="-"/>
            </a:pPr>
            <a:r>
              <a:rPr lang="id-ID" dirty="0"/>
              <a:t>Keuntungan dan kerugian memakai metode pil hormonal ini adalah : waktu aplikasi segera, artinya begitu diminum sudah bekerja, efektifitasnya cukup efektif dengan tingkat keberhasilan cukup tinggi tetapi perlu ketaatan penggguna pil untuk minum secara teratur dan masalah ketaan inilah yang sering membuat kontrasepsi ini </a:t>
            </a:r>
            <a:r>
              <a:rPr lang="id-ID" dirty="0" smtClean="0"/>
              <a:t>gagal</a:t>
            </a:r>
            <a:endParaRPr lang="id-ID" dirty="0"/>
          </a:p>
        </p:txBody>
      </p:sp>
    </p:spTree>
    <p:extLst>
      <p:ext uri="{BB962C8B-B14F-4D97-AF65-F5344CB8AC3E}">
        <p14:creationId xmlns:p14="http://schemas.microsoft.com/office/powerpoint/2010/main" val="167105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63" t="35821" r="43924" b="15885"/>
          <a:stretch/>
        </p:blipFill>
        <p:spPr bwMode="auto">
          <a:xfrm>
            <a:off x="323528" y="1266056"/>
            <a:ext cx="3744416" cy="34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idx="1"/>
          </p:nvPr>
        </p:nvSpPr>
        <p:spPr>
          <a:xfrm>
            <a:off x="395536" y="411510"/>
            <a:ext cx="4040188" cy="481012"/>
          </a:xfrm>
        </p:spPr>
        <p:txBody>
          <a:bodyPr/>
          <a:lstStyle/>
          <a:p>
            <a:pPr algn="ctr"/>
            <a:r>
              <a:rPr lang="id-ID" dirty="0" smtClean="0"/>
              <a:t>Pil kombinasi </a:t>
            </a:r>
            <a:endParaRPr lang="id-ID" dirty="0"/>
          </a:p>
        </p:txBody>
      </p:sp>
      <p:sp>
        <p:nvSpPr>
          <p:cNvPr id="9" name="Text Placeholder 8"/>
          <p:cNvSpPr>
            <a:spLocks noGrp="1"/>
          </p:cNvSpPr>
          <p:nvPr>
            <p:ph type="body" sz="quarter" idx="3"/>
          </p:nvPr>
        </p:nvSpPr>
        <p:spPr>
          <a:xfrm>
            <a:off x="4645025" y="411510"/>
            <a:ext cx="4041775" cy="481012"/>
          </a:xfrm>
        </p:spPr>
        <p:txBody>
          <a:bodyPr/>
          <a:lstStyle/>
          <a:p>
            <a:pPr algn="ctr"/>
            <a:r>
              <a:rPr lang="id-ID" dirty="0" smtClean="0"/>
              <a:t>Mini pil</a:t>
            </a:r>
            <a:endParaRPr lang="id-ID" dirty="0"/>
          </a:p>
        </p:txBody>
      </p:sp>
      <p:sp>
        <p:nvSpPr>
          <p:cNvPr id="10" name="Content Placeholder 9"/>
          <p:cNvSpPr>
            <a:spLocks noGrp="1"/>
          </p:cNvSpPr>
          <p:nvPr>
            <p:ph sz="quarter" idx="4"/>
          </p:nvPr>
        </p:nvSpPr>
        <p:spPr/>
        <p:txBody>
          <a:bodyPr/>
          <a:lstStyle/>
          <a:p>
            <a:endParaRPr lang="id-ID"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300" t="25260" r="16105" b="56511"/>
          <a:stretch/>
        </p:blipFill>
        <p:spPr bwMode="auto">
          <a:xfrm>
            <a:off x="4716016" y="1697148"/>
            <a:ext cx="3888432" cy="28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41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123478"/>
            <a:ext cx="6912768" cy="460648"/>
          </a:xfrm>
        </p:spPr>
        <p:txBody>
          <a:bodyPr/>
          <a:lstStyle/>
          <a:p>
            <a:r>
              <a:rPr lang="id-ID" dirty="0"/>
              <a:t>3. Alat kontrasepsi Suntikan</a:t>
            </a:r>
          </a:p>
        </p:txBody>
      </p:sp>
      <p:sp>
        <p:nvSpPr>
          <p:cNvPr id="4" name="Content Placeholder 3"/>
          <p:cNvSpPr>
            <a:spLocks noGrp="1"/>
          </p:cNvSpPr>
          <p:nvPr>
            <p:ph idx="10"/>
          </p:nvPr>
        </p:nvSpPr>
        <p:spPr>
          <a:xfrm>
            <a:off x="1990056" y="699542"/>
            <a:ext cx="6912768" cy="3960441"/>
          </a:xfrm>
        </p:spPr>
        <p:txBody>
          <a:bodyPr/>
          <a:lstStyle/>
          <a:p>
            <a:pPr marL="285750" indent="-285750">
              <a:lnSpc>
                <a:spcPct val="150000"/>
              </a:lnSpc>
              <a:buFontTx/>
              <a:buChar char="-"/>
            </a:pPr>
            <a:r>
              <a:rPr lang="id-ID" dirty="0" smtClean="0"/>
              <a:t>Suntik </a:t>
            </a:r>
            <a:r>
              <a:rPr lang="id-ID" dirty="0"/>
              <a:t>KB adalah kontrasepsi hormonal yang mengandung hormon progestogen (progestin), yang serupa dengan hormon alami wanita, yaitu </a:t>
            </a:r>
            <a:r>
              <a:rPr lang="id-ID" dirty="0" smtClean="0"/>
              <a:t>progesteron</a:t>
            </a:r>
          </a:p>
          <a:p>
            <a:pPr marL="285750" indent="-285750">
              <a:lnSpc>
                <a:spcPct val="150000"/>
              </a:lnSpc>
              <a:buFontTx/>
              <a:buChar char="-"/>
            </a:pPr>
            <a:r>
              <a:rPr lang="id-ID" dirty="0"/>
              <a:t>suntik KB disuntikkan pada tubuh, seperti di paha, pundak, di bawah perut, atau lengan </a:t>
            </a:r>
            <a:r>
              <a:rPr lang="id-ID" dirty="0" smtClean="0"/>
              <a:t>atas</a:t>
            </a:r>
          </a:p>
          <a:p>
            <a:pPr marL="285750" indent="-285750">
              <a:lnSpc>
                <a:spcPct val="150000"/>
              </a:lnSpc>
              <a:buFontTx/>
              <a:buChar char="-"/>
            </a:pPr>
            <a:r>
              <a:rPr lang="id-ID" dirty="0"/>
              <a:t>Untuk memakai metode ini diperlukan bantuan petugas medis, karena penggunaannya perlu disuntik dan untuk melakukan itu hanya orang medis saja yang berhak </a:t>
            </a:r>
            <a:r>
              <a:rPr lang="id-ID" dirty="0" smtClean="0"/>
              <a:t>melakukannya</a:t>
            </a:r>
          </a:p>
          <a:p>
            <a:pPr marL="285750" indent="-285750">
              <a:lnSpc>
                <a:spcPct val="150000"/>
              </a:lnSpc>
              <a:buFontTx/>
              <a:buChar char="-"/>
            </a:pPr>
            <a:r>
              <a:rPr lang="id-ID" dirty="0"/>
              <a:t>keunggulan dan juga hal-hal yang perlu dilakukan bila memilih cara kontrasepsi ini : waktu aplikasi atau penggunaan adalah bersifat segera, artinya saat suntikan dilakukan maka efek atau daya kerja alat kontrasepsi ini sudah dimulai, diperlukan konseling untuk pilihan hormon tunggal atau kombinasi, konseling ini dengan tujuan agar kita dapat menentukan jenis mana yang cocok dengan kita dan diharapkan menurunkan efek samping dari kontrasepsi suntik ini</a:t>
            </a:r>
          </a:p>
        </p:txBody>
      </p:sp>
    </p:spTree>
    <p:extLst>
      <p:ext uri="{BB962C8B-B14F-4D97-AF65-F5344CB8AC3E}">
        <p14:creationId xmlns:p14="http://schemas.microsoft.com/office/powerpoint/2010/main" val="59448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95536" y="411510"/>
            <a:ext cx="4040188" cy="481012"/>
          </a:xfrm>
        </p:spPr>
        <p:txBody>
          <a:bodyPr/>
          <a:lstStyle/>
          <a:p>
            <a:pPr algn="ctr"/>
            <a:r>
              <a:rPr lang="id-ID" dirty="0" smtClean="0"/>
              <a:t>Suntikan 3 bln </a:t>
            </a:r>
            <a:endParaRPr lang="id-ID" dirty="0"/>
          </a:p>
        </p:txBody>
      </p:sp>
      <p:sp>
        <p:nvSpPr>
          <p:cNvPr id="9" name="Text Placeholder 8"/>
          <p:cNvSpPr>
            <a:spLocks noGrp="1"/>
          </p:cNvSpPr>
          <p:nvPr>
            <p:ph type="body" sz="quarter" idx="3"/>
          </p:nvPr>
        </p:nvSpPr>
        <p:spPr>
          <a:xfrm>
            <a:off x="4645025" y="411510"/>
            <a:ext cx="4041775" cy="481012"/>
          </a:xfrm>
        </p:spPr>
        <p:txBody>
          <a:bodyPr/>
          <a:lstStyle/>
          <a:p>
            <a:pPr algn="ctr"/>
            <a:r>
              <a:rPr lang="id-ID" dirty="0" smtClean="0"/>
              <a:t>Suntikan 1 bln </a:t>
            </a:r>
            <a:endParaRPr lang="id-ID" dirty="0"/>
          </a:p>
        </p:txBody>
      </p:sp>
      <p:sp>
        <p:nvSpPr>
          <p:cNvPr id="10" name="Content Placeholder 9"/>
          <p:cNvSpPr>
            <a:spLocks noGrp="1"/>
          </p:cNvSpPr>
          <p:nvPr>
            <p:ph sz="quarter" idx="4"/>
          </p:nvPr>
        </p:nvSpPr>
        <p:spPr/>
        <p:txBody>
          <a:bodyPr/>
          <a:lstStyle/>
          <a:p>
            <a:endParaRPr lang="id-ID"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518" t="23319" r="26062" b="35037"/>
          <a:stretch/>
        </p:blipFill>
        <p:spPr bwMode="auto">
          <a:xfrm>
            <a:off x="1115616" y="1697148"/>
            <a:ext cx="2448272" cy="304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788" t="23698" r="17203" b="32813"/>
          <a:stretch/>
        </p:blipFill>
        <p:spPr bwMode="auto">
          <a:xfrm>
            <a:off x="4644008" y="1629624"/>
            <a:ext cx="4032448"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91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d-ID" dirty="0" smtClean="0"/>
              <a:t>TUGAS</a:t>
            </a:r>
            <a:endParaRPr lang="id-ID" dirty="0"/>
          </a:p>
        </p:txBody>
      </p:sp>
      <p:sp>
        <p:nvSpPr>
          <p:cNvPr id="8" name="Content Placeholder 7"/>
          <p:cNvSpPr>
            <a:spLocks noGrp="1"/>
          </p:cNvSpPr>
          <p:nvPr>
            <p:ph idx="1"/>
          </p:nvPr>
        </p:nvSpPr>
        <p:spPr/>
        <p:txBody>
          <a:bodyPr>
            <a:normAutofit fontScale="70000" lnSpcReduction="20000"/>
          </a:bodyPr>
          <a:lstStyle/>
          <a:p>
            <a:r>
              <a:rPr lang="id-ID" dirty="0" smtClean="0"/>
              <a:t>BUAT 3 KELOMPOK </a:t>
            </a:r>
          </a:p>
          <a:p>
            <a:r>
              <a:rPr lang="id-ID" dirty="0" smtClean="0"/>
              <a:t>TIAP KLP MATERI MEMBAHAS ( DEFENISI, CARA KERJA, JENIS- JENIS KBNYA,KONTRAINDIKASI,KEUNTUNGAN,KERUGIAN,CARA PEMAKAIAN) </a:t>
            </a:r>
          </a:p>
          <a:p>
            <a:r>
              <a:rPr lang="id-ID" dirty="0" smtClean="0"/>
              <a:t>KLP 1 MEMBAHAS KB KONDOM</a:t>
            </a:r>
          </a:p>
          <a:p>
            <a:r>
              <a:rPr lang="id-ID" dirty="0" smtClean="0"/>
              <a:t>KLP 2 MEMBAHAS KB PIL</a:t>
            </a:r>
          </a:p>
          <a:p>
            <a:r>
              <a:rPr lang="id-ID" dirty="0" smtClean="0"/>
              <a:t>KLP 3 MEMBAHAS KB SUNTIK </a:t>
            </a:r>
          </a:p>
          <a:p>
            <a:r>
              <a:rPr lang="id-ID" dirty="0" smtClean="0"/>
              <a:t>BUAT TUGAS SESUAI CONTOH YG DIBERIKAN </a:t>
            </a:r>
          </a:p>
          <a:p>
            <a:r>
              <a:rPr lang="id-ID" dirty="0" smtClean="0"/>
              <a:t>PRESENTASIKAN MATERI DENGAN CARA MENJELASKAN SESUAI DENGAN ISI MATERIYA   </a:t>
            </a:r>
            <a:endParaRPr lang="id-ID" dirty="0"/>
          </a:p>
        </p:txBody>
      </p:sp>
    </p:spTree>
    <p:extLst>
      <p:ext uri="{BB962C8B-B14F-4D97-AF65-F5344CB8AC3E}">
        <p14:creationId xmlns:p14="http://schemas.microsoft.com/office/powerpoint/2010/main" val="194768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6" name="Picture 2" descr="C:\Users\ACER\Downloads\WhatsApp Image 2022-05-11 at 08.41.28.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80" y="16768"/>
            <a:ext cx="9168780" cy="512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8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050" name="Picture 2" descr="C:\Users\ACER\Downloads\WhatsApp Image 2022-05-11 at 08.41.53.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2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PENDAHULUAN </a:t>
            </a:r>
            <a:endParaRPr lang="id-ID" dirty="0"/>
          </a:p>
        </p:txBody>
      </p:sp>
      <p:sp>
        <p:nvSpPr>
          <p:cNvPr id="4" name="Content Placeholder 3"/>
          <p:cNvSpPr>
            <a:spLocks noGrp="1"/>
          </p:cNvSpPr>
          <p:nvPr>
            <p:ph idx="10"/>
          </p:nvPr>
        </p:nvSpPr>
        <p:spPr/>
        <p:txBody>
          <a:bodyPr/>
          <a:lstStyle/>
          <a:p>
            <a:pPr>
              <a:lnSpc>
                <a:spcPct val="200000"/>
              </a:lnSpc>
            </a:pPr>
            <a:r>
              <a:rPr lang="id-ID" sz="2000" dirty="0" smtClean="0"/>
              <a:t>Perkembangan </a:t>
            </a:r>
            <a:r>
              <a:rPr lang="id-ID" sz="2000" dirty="0"/>
              <a:t>Program KB </a:t>
            </a:r>
            <a:r>
              <a:rPr lang="id-ID" sz="2000" dirty="0" smtClean="0"/>
              <a:t>Nasional         KB </a:t>
            </a:r>
            <a:r>
              <a:rPr lang="id-ID" sz="2000" dirty="0"/>
              <a:t>Mandiri  </a:t>
            </a:r>
            <a:r>
              <a:rPr lang="id-ID" sz="2000" dirty="0" smtClean="0"/>
              <a:t>      Gerakan </a:t>
            </a:r>
            <a:r>
              <a:rPr lang="id-ID" sz="2000" dirty="0"/>
              <a:t>Pembangunan Keluarga Sejahtera </a:t>
            </a:r>
            <a:r>
              <a:rPr lang="id-ID" sz="2000" dirty="0" smtClean="0"/>
              <a:t>        me</a:t>
            </a:r>
            <a:r>
              <a:rPr lang="id-ID" sz="2000" dirty="0"/>
              <a:t>↑ kualitas &amp; ketahanan </a:t>
            </a:r>
            <a:r>
              <a:rPr lang="id-ID" sz="2000" dirty="0" smtClean="0"/>
              <a:t>keluargaKB         sarana </a:t>
            </a:r>
            <a:r>
              <a:rPr lang="id-ID" sz="2000" dirty="0"/>
              <a:t>efektif me↓ kematian ibu &amp; </a:t>
            </a:r>
            <a:r>
              <a:rPr lang="id-ID" sz="2000" dirty="0" smtClean="0"/>
              <a:t>bayi        mengurangi </a:t>
            </a:r>
            <a:r>
              <a:rPr lang="id-ID" sz="2000" dirty="0"/>
              <a:t>kehamilan risiko tinggi</a:t>
            </a:r>
          </a:p>
        </p:txBody>
      </p:sp>
      <p:sp>
        <p:nvSpPr>
          <p:cNvPr id="5" name="Right Arrow 4"/>
          <p:cNvSpPr/>
          <p:nvPr/>
        </p:nvSpPr>
        <p:spPr>
          <a:xfrm>
            <a:off x="5097760" y="214580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ight Arrow 5"/>
          <p:cNvSpPr/>
          <p:nvPr/>
        </p:nvSpPr>
        <p:spPr>
          <a:xfrm>
            <a:off x="7092280" y="2111896"/>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Arrow 6"/>
          <p:cNvSpPr/>
          <p:nvPr/>
        </p:nvSpPr>
        <p:spPr>
          <a:xfrm>
            <a:off x="1691680" y="3363838"/>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ight Arrow 7"/>
          <p:cNvSpPr/>
          <p:nvPr/>
        </p:nvSpPr>
        <p:spPr>
          <a:xfrm>
            <a:off x="4756398" y="2643758"/>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ight Arrow 8"/>
          <p:cNvSpPr/>
          <p:nvPr/>
        </p:nvSpPr>
        <p:spPr>
          <a:xfrm>
            <a:off x="6588224" y="3425180"/>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428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Ringkasan</a:t>
            </a:r>
            <a:endParaRPr lang="id-ID" dirty="0"/>
          </a:p>
        </p:txBody>
      </p:sp>
      <p:sp>
        <p:nvSpPr>
          <p:cNvPr id="6" name="Content Placeholder 5"/>
          <p:cNvSpPr>
            <a:spLocks noGrp="1"/>
          </p:cNvSpPr>
          <p:nvPr>
            <p:ph idx="1"/>
          </p:nvPr>
        </p:nvSpPr>
        <p:spPr/>
        <p:txBody>
          <a:bodyPr>
            <a:normAutofit fontScale="77500" lnSpcReduction="20000"/>
          </a:bodyPr>
          <a:lstStyle/>
          <a:p>
            <a:r>
              <a:rPr lang="id-ID" dirty="0" smtClean="0"/>
              <a:t>Keguguran (abortus) adalah berakhirnya kehamilan sebelum janin mampu hidup, yaitu usia kehamilan belum mencapai 20 minggu atau berat janin &lt;500 gr, baik secara spontan maupun induksi </a:t>
            </a:r>
          </a:p>
          <a:p>
            <a:r>
              <a:rPr lang="id-ID" dirty="0" smtClean="0"/>
              <a:t>Asuhan pasca keguguran diberikan dgn pendekatan yg berorientasi pd perempuan sebagai pasien, yaitu dgn mempertimbangkan faktor fisik, kebutuhan, kenyamanan, keadaan emosiaonal, situasi serta kemampuan perempuan tersebut u/mengakses layanan yg dibutuhkan </a:t>
            </a:r>
            <a:endParaRPr lang="id-ID" dirty="0"/>
          </a:p>
        </p:txBody>
      </p:sp>
    </p:spTree>
    <p:extLst>
      <p:ext uri="{BB962C8B-B14F-4D97-AF65-F5344CB8AC3E}">
        <p14:creationId xmlns:p14="http://schemas.microsoft.com/office/powerpoint/2010/main" val="53690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pPr marL="285750" indent="-285750">
              <a:lnSpc>
                <a:spcPct val="200000"/>
              </a:lnSpc>
              <a:buFont typeface="Wingdings" pitchFamily="2" charset="2"/>
              <a:buChar char="Ø"/>
            </a:pPr>
            <a:r>
              <a:rPr lang="id-ID" sz="1600" b="1" dirty="0"/>
              <a:t>Terlalu </a:t>
            </a:r>
            <a:r>
              <a:rPr lang="id-ID" sz="1600" b="1" dirty="0" smtClean="0"/>
              <a:t>muda</a:t>
            </a:r>
          </a:p>
          <a:p>
            <a:pPr marL="285750" indent="-285750">
              <a:lnSpc>
                <a:spcPct val="200000"/>
              </a:lnSpc>
              <a:buFont typeface="Wingdings" pitchFamily="2" charset="2"/>
              <a:buChar char="Ø"/>
            </a:pPr>
            <a:r>
              <a:rPr lang="id-ID" sz="1600" b="1" dirty="0" smtClean="0"/>
              <a:t>Terlalu tua</a:t>
            </a:r>
          </a:p>
          <a:p>
            <a:pPr marL="285750" indent="-285750">
              <a:lnSpc>
                <a:spcPct val="200000"/>
              </a:lnSpc>
              <a:buFont typeface="Wingdings" pitchFamily="2" charset="2"/>
              <a:buChar char="Ø"/>
            </a:pPr>
            <a:r>
              <a:rPr lang="id-ID" sz="1600" b="1" dirty="0" smtClean="0"/>
              <a:t>Terlalu banyak</a:t>
            </a:r>
          </a:p>
          <a:p>
            <a:pPr marL="285750" indent="-285750">
              <a:lnSpc>
                <a:spcPct val="200000"/>
              </a:lnSpc>
              <a:buFont typeface="Wingdings" pitchFamily="2" charset="2"/>
              <a:buChar char="Ø"/>
            </a:pPr>
            <a:r>
              <a:rPr lang="id-ID" sz="1600" b="1" dirty="0" smtClean="0"/>
              <a:t>Terlalu </a:t>
            </a:r>
            <a:r>
              <a:rPr lang="id-ID" sz="1600" b="1" dirty="0"/>
              <a:t>Dekat Jaraknya</a:t>
            </a:r>
            <a:endParaRPr lang="ko-KR" altLang="en-US" sz="1600" b="1" dirty="0"/>
          </a:p>
        </p:txBody>
      </p:sp>
      <p:sp>
        <p:nvSpPr>
          <p:cNvPr id="3" name="Title 2"/>
          <p:cNvSpPr>
            <a:spLocks noGrp="1"/>
          </p:cNvSpPr>
          <p:nvPr>
            <p:ph type="title"/>
          </p:nvPr>
        </p:nvSpPr>
        <p:spPr/>
        <p:txBody>
          <a:bodyPr/>
          <a:lstStyle/>
          <a:p>
            <a:r>
              <a:rPr lang="id-ID" dirty="0"/>
              <a:t>Kehamilan Risiko Tinggi:</a:t>
            </a:r>
            <a:endParaRPr lang="en-US" dirty="0"/>
          </a:p>
        </p:txBody>
      </p:sp>
    </p:spTree>
    <p:extLst>
      <p:ext uri="{BB962C8B-B14F-4D97-AF65-F5344CB8AC3E}">
        <p14:creationId xmlns:p14="http://schemas.microsoft.com/office/powerpoint/2010/main" val="209059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a:t>Sehat Fisik, Mental, Sosial (WHO)</a:t>
            </a:r>
            <a:endParaRPr lang="ko-KR" altLang="en-US" dirty="0"/>
          </a:p>
        </p:txBody>
      </p:sp>
      <p:sp>
        <p:nvSpPr>
          <p:cNvPr id="5" name="Content Placeholder 4"/>
          <p:cNvSpPr>
            <a:spLocks noGrp="1"/>
          </p:cNvSpPr>
          <p:nvPr>
            <p:ph idx="10"/>
          </p:nvPr>
        </p:nvSpPr>
        <p:spPr>
          <a:xfrm>
            <a:off x="1990056" y="1131591"/>
            <a:ext cx="6912768" cy="3528392"/>
          </a:xfrm>
        </p:spPr>
        <p:txBody>
          <a:bodyPr/>
          <a:lstStyle/>
          <a:p>
            <a:r>
              <a:rPr lang="id-ID" dirty="0" smtClean="0"/>
              <a:t>                                       SALAH </a:t>
            </a:r>
            <a:r>
              <a:rPr lang="id-ID" dirty="0"/>
              <a:t>SATU TUJUAN KB</a:t>
            </a:r>
            <a:endParaRPr lang="ko-KR" altLang="en-US" dirty="0">
              <a:latin typeface="Arial" pitchFamily="34" charset="0"/>
              <a:cs typeface="Arial" pitchFamily="34" charset="0"/>
            </a:endParaRPr>
          </a:p>
        </p:txBody>
      </p:sp>
      <p:sp>
        <p:nvSpPr>
          <p:cNvPr id="6" name="Down Arrow 5"/>
          <p:cNvSpPr/>
          <p:nvPr/>
        </p:nvSpPr>
        <p:spPr>
          <a:xfrm rot="1305073">
            <a:off x="4057876" y="1422301"/>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a:off x="5148064" y="1440421"/>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Down Arrow 7"/>
          <p:cNvSpPr/>
          <p:nvPr/>
        </p:nvSpPr>
        <p:spPr>
          <a:xfrm rot="20617270">
            <a:off x="6298839" y="1464960"/>
            <a:ext cx="350976" cy="822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1835696" y="2252903"/>
            <a:ext cx="2402200" cy="338554"/>
          </a:xfrm>
          <a:prstGeom prst="rect">
            <a:avLst/>
          </a:prstGeom>
        </p:spPr>
        <p:txBody>
          <a:bodyPr wrap="square">
            <a:spAutoFit/>
          </a:bodyPr>
          <a:lstStyle/>
          <a:p>
            <a:r>
              <a:rPr lang="id-ID" sz="1600" dirty="0" smtClean="0"/>
              <a:t>    HAMIL </a:t>
            </a:r>
            <a:r>
              <a:rPr lang="id-ID" sz="1600" dirty="0"/>
              <a:t>TERENCANA</a:t>
            </a:r>
          </a:p>
        </p:txBody>
      </p:sp>
      <p:sp>
        <p:nvSpPr>
          <p:cNvPr id="10" name="Rectangle 9"/>
          <p:cNvSpPr/>
          <p:nvPr/>
        </p:nvSpPr>
        <p:spPr>
          <a:xfrm>
            <a:off x="4181840" y="2301893"/>
            <a:ext cx="2292487" cy="369332"/>
          </a:xfrm>
          <a:prstGeom prst="rect">
            <a:avLst/>
          </a:prstGeom>
        </p:spPr>
        <p:txBody>
          <a:bodyPr wrap="none">
            <a:spAutoFit/>
          </a:bodyPr>
          <a:lstStyle/>
          <a:p>
            <a:r>
              <a:rPr lang="id-ID" dirty="0"/>
              <a:t>Keluarga Berkualitas</a:t>
            </a:r>
          </a:p>
        </p:txBody>
      </p:sp>
      <p:sp>
        <p:nvSpPr>
          <p:cNvPr id="11" name="Rectangle 10"/>
          <p:cNvSpPr/>
          <p:nvPr/>
        </p:nvSpPr>
        <p:spPr>
          <a:xfrm>
            <a:off x="6474327" y="2373868"/>
            <a:ext cx="2266774" cy="369332"/>
          </a:xfrm>
          <a:prstGeom prst="rect">
            <a:avLst/>
          </a:prstGeom>
        </p:spPr>
        <p:txBody>
          <a:bodyPr wrap="none">
            <a:spAutoFit/>
          </a:bodyPr>
          <a:lstStyle/>
          <a:p>
            <a:r>
              <a:rPr lang="id-ID" dirty="0"/>
              <a:t>Ketahanan Keluarga</a:t>
            </a:r>
          </a:p>
        </p:txBody>
      </p:sp>
    </p:spTree>
    <p:extLst>
      <p:ext uri="{BB962C8B-B14F-4D97-AF65-F5344CB8AC3E}">
        <p14:creationId xmlns:p14="http://schemas.microsoft.com/office/powerpoint/2010/main" val="97910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Layanan Kontrasepsi </a:t>
            </a:r>
            <a:endParaRPr lang="id-ID" dirty="0"/>
          </a:p>
        </p:txBody>
      </p:sp>
      <p:sp>
        <p:nvSpPr>
          <p:cNvPr id="6" name="Content Placeholder 5"/>
          <p:cNvSpPr>
            <a:spLocks noGrp="1"/>
          </p:cNvSpPr>
          <p:nvPr>
            <p:ph idx="1"/>
          </p:nvPr>
        </p:nvSpPr>
        <p:spPr/>
        <p:txBody>
          <a:bodyPr>
            <a:normAutofit fontScale="85000" lnSpcReduction="10000"/>
          </a:bodyPr>
          <a:lstStyle/>
          <a:p>
            <a:r>
              <a:rPr lang="id-ID" dirty="0" smtClean="0"/>
              <a:t>Terkait kelayakan medis metode kontrasepsi pasca keguguran, semua metode aman digunakan pd kasus keguguran tanpa komplikasi dan ketika perempuan tdk memiliki kondisi medis yg spesifik yg dpt menjadi kontraindikasi.</a:t>
            </a:r>
          </a:p>
          <a:p>
            <a:r>
              <a:rPr lang="id-ID" dirty="0" smtClean="0"/>
              <a:t>Layanan KB pasca keguguran menggunakan metode kontrasepsi modern di faskes diberikan dan dicatat dlm kurun waktu 14 hari setelah keguguran</a:t>
            </a:r>
            <a:endParaRPr lang="id-ID" dirty="0"/>
          </a:p>
        </p:txBody>
      </p:sp>
    </p:spTree>
    <p:extLst>
      <p:ext uri="{BB962C8B-B14F-4D97-AF65-F5344CB8AC3E}">
        <p14:creationId xmlns:p14="http://schemas.microsoft.com/office/powerpoint/2010/main" val="341069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Konseling pasca aborsi </a:t>
            </a:r>
            <a:endParaRPr lang="id-ID" dirty="0"/>
          </a:p>
        </p:txBody>
      </p:sp>
      <p:sp>
        <p:nvSpPr>
          <p:cNvPr id="4" name="Content Placeholder 3"/>
          <p:cNvSpPr>
            <a:spLocks noGrp="1"/>
          </p:cNvSpPr>
          <p:nvPr>
            <p:ph idx="10"/>
          </p:nvPr>
        </p:nvSpPr>
        <p:spPr>
          <a:xfrm>
            <a:off x="1990056" y="915567"/>
            <a:ext cx="6758408" cy="3744416"/>
          </a:xfrm>
        </p:spPr>
        <p:txBody>
          <a:bodyPr/>
          <a:lstStyle/>
          <a:p>
            <a:pPr algn="just">
              <a:lnSpc>
                <a:spcPct val="150000"/>
              </a:lnSpc>
            </a:pPr>
            <a:r>
              <a:rPr lang="id-ID" dirty="0"/>
              <a:t>Konseling yang baik pada KB Pasca keguguran sangat penting sekali dilakukan, namun tetap memperhatikan ; </a:t>
            </a:r>
            <a:endParaRPr lang="id-ID" dirty="0" smtClean="0"/>
          </a:p>
          <a:p>
            <a:pPr marL="342900" indent="-342900" algn="just">
              <a:lnSpc>
                <a:spcPct val="150000"/>
              </a:lnSpc>
              <a:buAutoNum type="alphaLcPeriod"/>
            </a:pPr>
            <a:r>
              <a:rPr lang="id-ID" dirty="0" smtClean="0"/>
              <a:t>perasaan </a:t>
            </a:r>
            <a:r>
              <a:rPr lang="id-ID" dirty="0"/>
              <a:t>yang sedang dialami ibu pasca keguguran </a:t>
            </a:r>
            <a:endParaRPr lang="id-ID" dirty="0" smtClean="0"/>
          </a:p>
          <a:p>
            <a:pPr marL="342900" indent="-342900" algn="just">
              <a:lnSpc>
                <a:spcPct val="150000"/>
              </a:lnSpc>
              <a:buAutoNum type="alphaLcPeriod"/>
            </a:pPr>
            <a:r>
              <a:rPr lang="id-ID" dirty="0" smtClean="0"/>
              <a:t>memperlakukan </a:t>
            </a:r>
            <a:r>
              <a:rPr lang="id-ID" dirty="0"/>
              <a:t>calon peserta KB dengan hormat dan hindari menghakimi dan mengintimidasi </a:t>
            </a:r>
            <a:endParaRPr lang="id-ID" dirty="0" smtClean="0"/>
          </a:p>
          <a:p>
            <a:pPr marL="342900" indent="-342900" algn="just">
              <a:lnSpc>
                <a:spcPct val="150000"/>
              </a:lnSpc>
              <a:buAutoNum type="alphaLcPeriod"/>
            </a:pPr>
            <a:r>
              <a:rPr lang="id-ID" dirty="0" smtClean="0"/>
              <a:t>privasi </a:t>
            </a:r>
            <a:r>
              <a:rPr lang="id-ID" dirty="0"/>
              <a:t>dan kerahasiaan calon peserta KB </a:t>
            </a:r>
            <a:endParaRPr lang="id-ID" dirty="0" smtClean="0"/>
          </a:p>
          <a:p>
            <a:pPr marL="342900" indent="-342900" algn="just">
              <a:lnSpc>
                <a:spcPct val="150000"/>
              </a:lnSpc>
              <a:buAutoNum type="alphaLcPeriod"/>
            </a:pPr>
            <a:r>
              <a:rPr lang="id-ID" dirty="0" smtClean="0"/>
              <a:t>apabila </a:t>
            </a:r>
            <a:r>
              <a:rPr lang="id-ID" dirty="0"/>
              <a:t>calon peserta KB ingin seseorang yang dipercaya untuk menemani selama konseling.</a:t>
            </a:r>
          </a:p>
        </p:txBody>
      </p:sp>
    </p:spTree>
    <p:extLst>
      <p:ext uri="{BB962C8B-B14F-4D97-AF65-F5344CB8AC3E}">
        <p14:creationId xmlns:p14="http://schemas.microsoft.com/office/powerpoint/2010/main" val="308871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7524328" cy="627534"/>
          </a:xfrm>
        </p:spPr>
        <p:txBody>
          <a:bodyPr/>
          <a:lstStyle/>
          <a:p>
            <a:r>
              <a:rPr lang="id-ID" dirty="0" smtClean="0"/>
              <a:t>Jenis </a:t>
            </a:r>
            <a:r>
              <a:rPr lang="id-ID" dirty="0"/>
              <a:t>Kontrasepsi</a:t>
            </a:r>
          </a:p>
        </p:txBody>
      </p:sp>
      <p:sp>
        <p:nvSpPr>
          <p:cNvPr id="3" name="Content Placeholder 2"/>
          <p:cNvSpPr>
            <a:spLocks noGrp="1"/>
          </p:cNvSpPr>
          <p:nvPr>
            <p:ph idx="1"/>
          </p:nvPr>
        </p:nvSpPr>
        <p:spPr>
          <a:xfrm>
            <a:off x="1979712" y="627534"/>
            <a:ext cx="6912768" cy="460648"/>
          </a:xfrm>
        </p:spPr>
        <p:txBody>
          <a:bodyPr/>
          <a:lstStyle/>
          <a:p>
            <a:r>
              <a:rPr lang="id-ID" dirty="0" smtClean="0"/>
              <a:t>1. Alat </a:t>
            </a:r>
            <a:r>
              <a:rPr lang="id-ID" dirty="0"/>
              <a:t>kontrasepsi Kondom</a:t>
            </a:r>
          </a:p>
        </p:txBody>
      </p:sp>
      <p:sp>
        <p:nvSpPr>
          <p:cNvPr id="4" name="Content Placeholder 3"/>
          <p:cNvSpPr>
            <a:spLocks noGrp="1"/>
          </p:cNvSpPr>
          <p:nvPr>
            <p:ph idx="10"/>
          </p:nvPr>
        </p:nvSpPr>
        <p:spPr>
          <a:xfrm>
            <a:off x="1990056" y="1059582"/>
            <a:ext cx="6912768" cy="3600401"/>
          </a:xfrm>
        </p:spPr>
        <p:txBody>
          <a:bodyPr/>
          <a:lstStyle/>
          <a:p>
            <a:pPr marL="285750" indent="-285750" algn="just">
              <a:buFontTx/>
              <a:buChar char="-"/>
            </a:pPr>
            <a:r>
              <a:rPr lang="id-ID" dirty="0" smtClean="0"/>
              <a:t>Kondom </a:t>
            </a:r>
            <a:r>
              <a:rPr lang="id-ID" dirty="0"/>
              <a:t>adalah alat kontrasepsi atau alat untuk mencegah kehamilan atau penularan penyakit kelamin pada saat bersanggama. </a:t>
            </a:r>
            <a:endParaRPr lang="id-ID" dirty="0" smtClean="0"/>
          </a:p>
          <a:p>
            <a:pPr marL="285750" indent="-285750" algn="just">
              <a:buFontTx/>
              <a:buChar char="-"/>
            </a:pPr>
            <a:r>
              <a:rPr lang="id-ID" dirty="0" smtClean="0"/>
              <a:t>ALat </a:t>
            </a:r>
            <a:r>
              <a:rPr lang="id-ID" dirty="0"/>
              <a:t>kontrasepsi jenis ini biasanya dibuat dari bahan karet latex dan dipakaikan pada alat kelamin pria atau wanita pada keadaan ereksi sebelum bersanggama (bersetubuh) atau berhubungan </a:t>
            </a:r>
            <a:r>
              <a:rPr lang="id-ID" dirty="0" smtClean="0"/>
              <a:t>suami-istri.</a:t>
            </a:r>
          </a:p>
          <a:p>
            <a:pPr marL="285750" indent="-285750" algn="just">
              <a:buFontTx/>
              <a:buChar char="-"/>
            </a:pPr>
            <a:r>
              <a:rPr lang="id-ID" dirty="0"/>
              <a:t>Kondom ini berbentuk silinder yang dimasukkan ke dalam alat kelamin atau kemaluan </a:t>
            </a:r>
            <a:r>
              <a:rPr lang="id-ID" dirty="0" smtClean="0"/>
              <a:t>wanita</a:t>
            </a:r>
          </a:p>
          <a:p>
            <a:pPr marL="285750" indent="-285750" algn="just">
              <a:buFontTx/>
              <a:buChar char="-"/>
            </a:pPr>
            <a:r>
              <a:rPr lang="id-ID" dirty="0"/>
              <a:t>Cara kerja kondom wanita sama dengan cara kondom lelaki, yaitu mencegah sperma masuk ke dalam alat reproduksi </a:t>
            </a:r>
            <a:r>
              <a:rPr lang="id-ID" dirty="0" smtClean="0"/>
              <a:t>wanita</a:t>
            </a:r>
          </a:p>
          <a:p>
            <a:pPr marL="285750" indent="-285750" algn="just">
              <a:buFontTx/>
              <a:buChar char="-"/>
            </a:pPr>
            <a:r>
              <a:rPr lang="id-ID" dirty="0"/>
              <a:t>Tingkat efektivitas kondom wanita akan tinggi, apabila cara menggunakannya benar. Angka kegagalan kontrasepsi kondom sangat sedikit yaitu 2-12 kehamilan per 100 perempuan per </a:t>
            </a:r>
            <a:r>
              <a:rPr lang="id-ID" dirty="0" smtClean="0"/>
              <a:t>tahun</a:t>
            </a:r>
          </a:p>
          <a:p>
            <a:pPr marL="285750" indent="-285750" algn="just">
              <a:buFontTx/>
              <a:buChar char="-"/>
            </a:pPr>
            <a:r>
              <a:rPr lang="id-ID" dirty="0"/>
              <a:t>waktu aplikasi segera artinya bisa langsung pakai, efektifitasnya tergantung dari tingkat kedisiplinan pasutri (pasangan suami istri), sebaiknya dipakai dari awal sebelum hubungan agar tingkat kegagalan kecil</a:t>
            </a:r>
          </a:p>
        </p:txBody>
      </p:sp>
    </p:spTree>
    <p:extLst>
      <p:ext uri="{BB962C8B-B14F-4D97-AF65-F5344CB8AC3E}">
        <p14:creationId xmlns:p14="http://schemas.microsoft.com/office/powerpoint/2010/main" val="173668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Kondom </a:t>
            </a:r>
            <a:endParaRPr lang="id-ID"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888" t="23177" r="15886" b="54948"/>
          <a:stretch/>
        </p:blipFill>
        <p:spPr bwMode="auto">
          <a:xfrm>
            <a:off x="6660232" y="987574"/>
            <a:ext cx="235041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9312" t="14844" r="46633" b="62240"/>
          <a:stretch/>
        </p:blipFill>
        <p:spPr bwMode="auto">
          <a:xfrm>
            <a:off x="251520" y="987574"/>
            <a:ext cx="583264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883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695</Words>
  <Application>Microsoft Office PowerPoint</Application>
  <PresentationFormat>On-screen Show (16:9)</PresentationFormat>
  <Paragraphs>57</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PowerPoint Presentation</vt:lpstr>
      <vt:lpstr>PENDAHULUAN </vt:lpstr>
      <vt:lpstr>Ringkasan</vt:lpstr>
      <vt:lpstr>Kehamilan Risiko Tinggi:</vt:lpstr>
      <vt:lpstr>Sehat Fisik, Mental, Sosial (WHO)</vt:lpstr>
      <vt:lpstr>Layanan Kontrasepsi </vt:lpstr>
      <vt:lpstr>Konseling pasca aborsi </vt:lpstr>
      <vt:lpstr>Jenis Kontrasepsi</vt:lpstr>
      <vt:lpstr>Kondom </vt:lpstr>
      <vt:lpstr>PowerPoint Presentation</vt:lpstr>
      <vt:lpstr>PowerPoint Presentation</vt:lpstr>
      <vt:lpstr>PowerPoint Presentation</vt:lpstr>
      <vt:lpstr>PowerPoint Presentation</vt:lpstr>
      <vt:lpstr>TUGAS</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ismail - [2010]</cp:lastModifiedBy>
  <cp:revision>37</cp:revision>
  <dcterms:created xsi:type="dcterms:W3CDTF">2014-04-01T16:27:38Z</dcterms:created>
  <dcterms:modified xsi:type="dcterms:W3CDTF">2022-05-11T05:22:41Z</dcterms:modified>
</cp:coreProperties>
</file>