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93" r:id="rId3"/>
  </p:sldMasterIdLst>
  <p:notesMasterIdLst>
    <p:notesMasterId r:id="rId53"/>
  </p:notesMasterIdLst>
  <p:sldIdLst>
    <p:sldId id="256" r:id="rId4"/>
    <p:sldId id="261" r:id="rId5"/>
    <p:sldId id="264" r:id="rId6"/>
    <p:sldId id="288" r:id="rId7"/>
    <p:sldId id="271" r:id="rId8"/>
    <p:sldId id="298" r:id="rId9"/>
    <p:sldId id="353" r:id="rId10"/>
    <p:sldId id="299" r:id="rId11"/>
    <p:sldId id="292" r:id="rId12"/>
    <p:sldId id="354" r:id="rId13"/>
    <p:sldId id="282" r:id="rId14"/>
    <p:sldId id="300" r:id="rId15"/>
    <p:sldId id="301" r:id="rId16"/>
    <p:sldId id="309" r:id="rId17"/>
    <p:sldId id="307" r:id="rId18"/>
    <p:sldId id="308" r:id="rId19"/>
    <p:sldId id="306" r:id="rId20"/>
    <p:sldId id="343" r:id="rId21"/>
    <p:sldId id="362" r:id="rId22"/>
    <p:sldId id="363" r:id="rId23"/>
    <p:sldId id="310" r:id="rId24"/>
    <p:sldId id="311" r:id="rId25"/>
    <p:sldId id="312" r:id="rId26"/>
    <p:sldId id="279" r:id="rId27"/>
    <p:sldId id="331" r:id="rId28"/>
    <p:sldId id="323" r:id="rId29"/>
    <p:sldId id="324" r:id="rId30"/>
    <p:sldId id="325" r:id="rId31"/>
    <p:sldId id="326" r:id="rId32"/>
    <p:sldId id="330" r:id="rId33"/>
    <p:sldId id="327" r:id="rId34"/>
    <p:sldId id="328" r:id="rId35"/>
    <p:sldId id="361" r:id="rId36"/>
    <p:sldId id="340" r:id="rId37"/>
    <p:sldId id="332" r:id="rId38"/>
    <p:sldId id="339" r:id="rId39"/>
    <p:sldId id="333" r:id="rId40"/>
    <p:sldId id="334" r:id="rId41"/>
    <p:sldId id="335" r:id="rId42"/>
    <p:sldId id="336" r:id="rId43"/>
    <p:sldId id="337" r:id="rId44"/>
    <p:sldId id="356" r:id="rId45"/>
    <p:sldId id="357" r:id="rId46"/>
    <p:sldId id="358" r:id="rId47"/>
    <p:sldId id="345" r:id="rId48"/>
    <p:sldId id="344" r:id="rId49"/>
    <p:sldId id="352" r:id="rId50"/>
    <p:sldId id="359" r:id="rId51"/>
    <p:sldId id="365" r:id="rId5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FF"/>
    <a:srgbClr val="00CC00"/>
    <a:srgbClr val="FF00FF"/>
    <a:srgbClr val="FB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9" autoAdjust="0"/>
    <p:restoredTop sz="94660"/>
  </p:normalViewPr>
  <p:slideViewPr>
    <p:cSldViewPr>
      <p:cViewPr varScale="1">
        <p:scale>
          <a:sx n="91" d="100"/>
          <a:sy n="91" d="100"/>
        </p:scale>
        <p:origin x="6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B2D9-5CCB-4FE4-AEEC-8843940852B9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9F30-A536-496E-9F19-827B21B0DB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1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9F30-A536-496E-9F19-827B21B0DB1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29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80677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6" y="731346"/>
            <a:ext cx="1966918" cy="1691484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174521"/>
            <a:ext cx="9144000" cy="1968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8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2682" y="1268068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92393" y="1275382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02104" y="1275382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11815" y="1275382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2393" y="3733289"/>
            <a:ext cx="1944000" cy="1142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602104" y="2862780"/>
            <a:ext cx="1944000" cy="2013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56705" y="1460555"/>
            <a:ext cx="2232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704000" y="370350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2783" y="961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52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19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0171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339502"/>
            <a:ext cx="332076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2" y="995858"/>
            <a:ext cx="2418636" cy="2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9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3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741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748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187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979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44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425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3578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84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227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995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C0BF-5DE8-4FA4-B200-6B01135FD16A}" type="datetimeFigureOut">
              <a:rPr lang="id-ID" smtClean="0"/>
              <a:t>30/09/2022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9318-1CFA-457B-9950-88227C3C73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6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555526"/>
            <a:ext cx="7128793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131590"/>
            <a:ext cx="712879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7849" y="411510"/>
            <a:ext cx="775860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" y="190171"/>
            <a:ext cx="1597115" cy="13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07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80677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6" y="731346"/>
            <a:ext cx="1966918" cy="1691484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11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  <a:alpha val="52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D0F8AD9-A4A3-420A-ADE3-AD27E8A939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04" y="3147815"/>
            <a:ext cx="5039544" cy="108012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61144E-472A-4AA8-9346-9E33770FB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4227934"/>
            <a:ext cx="5039401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pic>
        <p:nvPicPr>
          <p:cNvPr id="1026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0" y="987135"/>
            <a:ext cx="3882340" cy="33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3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2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555526"/>
            <a:ext cx="7128793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131590"/>
            <a:ext cx="712879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7849" y="411510"/>
            <a:ext cx="775860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" y="190171"/>
            <a:ext cx="1597115" cy="13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27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45036" y="987574"/>
            <a:ext cx="288032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58632" y="987574"/>
            <a:ext cx="2880320" cy="36724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02448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16044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6604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895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339502"/>
            <a:ext cx="332076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2" y="995858"/>
            <a:ext cx="2418636" cy="2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1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339502"/>
            <a:ext cx="332076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2" y="995858"/>
            <a:ext cx="2418636" cy="2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45036" y="987574"/>
            <a:ext cx="288032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58632" y="987574"/>
            <a:ext cx="2880320" cy="36724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02448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16044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04" y="1131590"/>
            <a:ext cx="4608512" cy="23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428248"/>
            <a:ext cx="2209529" cy="16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3" y="1314908"/>
            <a:ext cx="2880320" cy="2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29573" y="1428248"/>
            <a:ext cx="2646122" cy="160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74" y="1334106"/>
            <a:ext cx="1728192" cy="20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85002" y="1428248"/>
            <a:ext cx="996682" cy="153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4" y="1419622"/>
            <a:ext cx="30920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34924" y="1553997"/>
            <a:ext cx="1783249" cy="2754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9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1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2236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06464" y="1317956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47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96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096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192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192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4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4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55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6" r:id="rId15"/>
    <p:sldLayoutId id="2147483671" r:id="rId16"/>
    <p:sldLayoutId id="2147483672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50" r:id="rId2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59832" y="2139702"/>
            <a:ext cx="5689083" cy="1080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ko-KR" sz="4000" dirty="0">
                <a:ea typeface="맑은 고딕" pitchFamily="50" charset="-127"/>
              </a:rPr>
              <a:t>HUKUM KESEHATAN DI INDONESIA</a:t>
            </a:r>
            <a:endParaRPr lang="en-US" altLang="ko-K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2000" b="1" dirty="0"/>
              <a:t>Dr. H. Muhammad Syukri, SKM.,</a:t>
            </a:r>
            <a:r>
              <a:rPr lang="id-ID" altLang="ko-KR" sz="2000" b="1" dirty="0" err="1"/>
              <a:t>M.Kes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661" y="3075806"/>
            <a:ext cx="9144000" cy="567351"/>
          </a:xfrm>
        </p:spPr>
        <p:txBody>
          <a:bodyPr/>
          <a:lstStyle/>
          <a:p>
            <a:pPr lvl="0"/>
            <a:r>
              <a:rPr lang="en-US" altLang="ko-KR" sz="2800" dirty="0">
                <a:solidFill>
                  <a:srgbClr val="0000FF"/>
                </a:solidFill>
              </a:rPr>
              <a:t>PERBEDAAN HUKUM DAN ETIKA KESEHATAN</a:t>
            </a: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7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107504" y="73953"/>
            <a:ext cx="8136904" cy="44873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Persamaan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antara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Hukum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Etika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Kesehatan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353983"/>
            <a:ext cx="2320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Masing-masing</a:t>
            </a:r>
            <a:r>
              <a:rPr lang="en-US" sz="1600" dirty="0"/>
              <a:t> </a:t>
            </a:r>
            <a:r>
              <a:rPr lang="en-US" sz="1600" dirty="0" err="1"/>
              <a:t>menga</a:t>
            </a:r>
            <a:r>
              <a:rPr lang="en-US" sz="1600" dirty="0"/>
              <a:t> tur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belah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kewajiban</a:t>
            </a:r>
            <a:r>
              <a:rPr lang="en-US" sz="1600" dirty="0"/>
              <a:t>,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yang </a:t>
            </a:r>
            <a:r>
              <a:rPr lang="en-US" sz="1600" dirty="0" err="1"/>
              <a:t>menyelenggarakan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yang </a:t>
            </a:r>
            <a:r>
              <a:rPr lang="en-US" sz="1600" dirty="0" err="1"/>
              <a:t>menerima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agar    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merugikan</a:t>
            </a:r>
            <a:r>
              <a:rPr lang="en-US" sz="1600" dirty="0"/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7566" y="1030544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9900" y="2353983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3295" y="975076"/>
            <a:ext cx="2280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objeknya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lah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yakni</a:t>
            </a:r>
            <a:r>
              <a:rPr lang="en-US" sz="1600" dirty="0"/>
              <a:t> </a:t>
            </a:r>
            <a:r>
              <a:rPr lang="en-US" sz="1600" dirty="0" err="1"/>
              <a:t>masya</a:t>
            </a:r>
            <a:r>
              <a:rPr lang="en-US" sz="1600" dirty="0"/>
              <a:t> </a:t>
            </a:r>
            <a:r>
              <a:rPr lang="en-US" sz="1600" dirty="0" err="1"/>
              <a:t>rakat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yang </a:t>
            </a:r>
            <a:r>
              <a:rPr lang="en-US" sz="1600" dirty="0" err="1"/>
              <a:t>sakit</a:t>
            </a:r>
            <a:r>
              <a:rPr lang="en-US" sz="1600" dirty="0"/>
              <a:t>   </a:t>
            </a:r>
            <a:r>
              <a:rPr lang="en-US" sz="1600" dirty="0" err="1"/>
              <a:t>maupun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     </a:t>
            </a:r>
            <a:r>
              <a:rPr lang="en-US" sz="1600" dirty="0" err="1"/>
              <a:t>sakit</a:t>
            </a:r>
            <a:r>
              <a:rPr lang="en-US" sz="1600" dirty="0"/>
              <a:t> ( </a:t>
            </a:r>
            <a:r>
              <a:rPr lang="en-US" sz="1600" dirty="0" err="1"/>
              <a:t>sehat</a:t>
            </a:r>
            <a:r>
              <a:rPr lang="en-US" sz="1600" dirty="0"/>
              <a:t> 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3323" y="1035083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3638" y="2899408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9719" y="2962262"/>
            <a:ext cx="234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etika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hu</a:t>
            </a:r>
            <a:r>
              <a:rPr lang="en-US" sz="1600" dirty="0"/>
              <a:t>  </a:t>
            </a:r>
            <a:r>
              <a:rPr lang="en-US" sz="1600" dirty="0" err="1"/>
              <a:t>kum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pemikiran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endParaRPr lang="en-US" sz="1600" dirty="0"/>
          </a:p>
          <a:p>
            <a:r>
              <a:rPr lang="en-US" sz="1600" dirty="0"/>
              <a:t>para </a:t>
            </a:r>
            <a:r>
              <a:rPr lang="en-US" sz="1600" dirty="0" err="1"/>
              <a:t>pakar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penga</a:t>
            </a:r>
            <a:r>
              <a:rPr lang="en-US" sz="1600" dirty="0"/>
              <a:t> </a:t>
            </a:r>
            <a:r>
              <a:rPr lang="en-US" sz="1600" dirty="0" err="1"/>
              <a:t>laman</a:t>
            </a:r>
            <a:r>
              <a:rPr lang="en-US" sz="1600" dirty="0"/>
              <a:t> para </a:t>
            </a:r>
            <a:r>
              <a:rPr lang="en-US" sz="1600" dirty="0" err="1"/>
              <a:t>praktisi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64" y="983285"/>
            <a:ext cx="2401712" cy="17543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01</a:t>
            </a:r>
            <a:r>
              <a:rPr lang="en-US" dirty="0"/>
              <a:t>. </a:t>
            </a:r>
            <a:r>
              <a:rPr lang="fi-FI" dirty="0"/>
              <a:t>Etika dan hukum kesehatan merupa    kan alat   untuk mengatur </a:t>
            </a:r>
            <a:r>
              <a:rPr lang="en-US" dirty="0" err="1"/>
              <a:t>tertibnya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  </a:t>
            </a:r>
            <a:r>
              <a:rPr lang="en-US" dirty="0" err="1"/>
              <a:t>bermasyarakat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6303" y="1005605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Keduanya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menggugah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kesadaran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bersikap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manusiawi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baik</a:t>
            </a:r>
            <a:r>
              <a:rPr lang="en-US" dirty="0">
                <a:latin typeface="Calibri" panose="020F0502020204030204" pitchFamily="34" charset="0"/>
              </a:rPr>
              <a:t>   </a:t>
            </a:r>
            <a:r>
              <a:rPr lang="fi-FI" dirty="0">
                <a:latin typeface="Calibri" panose="020F0502020204030204" pitchFamily="34" charset="0"/>
              </a:rPr>
              <a:t>peyelenggara maupun penerima pelayanan   kesehatan.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2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987574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+mj-lt"/>
              </a:rPr>
              <a:t>Etika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kesehatan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berlaku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dilingkungan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masing-masing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profesi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kesehatan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sedangkan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hukum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kesehatan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berlaku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untuk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umum</a:t>
            </a:r>
            <a:endParaRPr lang="en-US" sz="20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+mj-lt"/>
              </a:rPr>
              <a:t>Etika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kesehatan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disusun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berdasarkan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kesepakatan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anggota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masing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masing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profesi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sedangkan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hukum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kesehatan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disusun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oleh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pemerintahan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baik</a:t>
            </a:r>
            <a:r>
              <a:rPr lang="en-US" sz="2000" dirty="0">
                <a:latin typeface="+mj-lt"/>
              </a:rPr>
              <a:t> legislative ( </a:t>
            </a:r>
            <a:r>
              <a:rPr lang="en-US" sz="2000" dirty="0" err="1">
                <a:latin typeface="+mj-lt"/>
              </a:rPr>
              <a:t>Undang-Undang</a:t>
            </a:r>
            <a:r>
              <a:rPr lang="en-US" sz="2000" dirty="0">
                <a:latin typeface="+mj-lt"/>
              </a:rPr>
              <a:t>=UU, </a:t>
            </a:r>
            <a:r>
              <a:rPr lang="en-US" sz="2000" dirty="0" err="1">
                <a:latin typeface="+mj-lt"/>
              </a:rPr>
              <a:t>Peraturan</a:t>
            </a:r>
            <a:r>
              <a:rPr lang="en-US" sz="2000" dirty="0">
                <a:latin typeface="+mj-lt"/>
              </a:rPr>
              <a:t> Daerah =</a:t>
            </a:r>
            <a:r>
              <a:rPr lang="en-US" sz="2000" dirty="0" err="1">
                <a:latin typeface="+mj-lt"/>
              </a:rPr>
              <a:t>Perda</a:t>
            </a:r>
            <a:r>
              <a:rPr lang="en-US" sz="2000" dirty="0">
                <a:latin typeface="+mj-lt"/>
              </a:rPr>
              <a:t> ), </a:t>
            </a:r>
            <a:r>
              <a:rPr lang="en-US" sz="2000" dirty="0" err="1">
                <a:latin typeface="+mj-lt"/>
              </a:rPr>
              <a:t>maupun</a:t>
            </a:r>
            <a:r>
              <a:rPr lang="en-US" sz="2000" dirty="0">
                <a:latin typeface="+mj-lt"/>
              </a:rPr>
              <a:t>      </a:t>
            </a:r>
            <a:r>
              <a:rPr lang="en-US" sz="2000" dirty="0" err="1">
                <a:latin typeface="+mj-lt"/>
              </a:rPr>
              <a:t>oleh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eksekutif</a:t>
            </a:r>
            <a:r>
              <a:rPr lang="en-US" sz="2000" dirty="0">
                <a:latin typeface="+mj-lt"/>
              </a:rPr>
              <a:t> ( </a:t>
            </a:r>
            <a:r>
              <a:rPr lang="en-US" sz="2000" dirty="0" err="1">
                <a:latin typeface="+mj-lt"/>
              </a:rPr>
              <a:t>Peraturan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Pemerintah</a:t>
            </a:r>
            <a:r>
              <a:rPr lang="en-US" sz="2000" dirty="0">
                <a:latin typeface="+mj-lt"/>
              </a:rPr>
              <a:t> / PP, </a:t>
            </a:r>
            <a:r>
              <a:rPr lang="en-US" sz="2000" dirty="0" err="1">
                <a:latin typeface="+mj-lt"/>
              </a:rPr>
              <a:t>Kepres</a:t>
            </a:r>
            <a:r>
              <a:rPr lang="en-US" sz="2000" dirty="0">
                <a:latin typeface="+mj-lt"/>
              </a:rPr>
              <a:t> / </a:t>
            </a:r>
            <a:r>
              <a:rPr lang="en-US" sz="2000" dirty="0" err="1">
                <a:latin typeface="+mj-lt"/>
              </a:rPr>
              <a:t>Kepmen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sebagainya</a:t>
            </a:r>
            <a:r>
              <a:rPr lang="en-US" sz="2000" dirty="0">
                <a:latin typeface="+mj-lt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+mj-lt"/>
              </a:rPr>
              <a:t>Etika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kesehatan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semuanya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tertulis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sedangkan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hukum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kesehatan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tercantum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tertulis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secara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rinci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   </a:t>
            </a:r>
            <a:r>
              <a:rPr lang="en-US" sz="2000" dirty="0" err="1">
                <a:latin typeface="+mj-lt"/>
              </a:rPr>
              <a:t>kitab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undang-undang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lembaran</a:t>
            </a:r>
            <a:r>
              <a:rPr lang="en-US" sz="2000" dirty="0">
                <a:latin typeface="+mj-lt"/>
              </a:rPr>
              <a:t> Negara </a:t>
            </a:r>
            <a:r>
              <a:rPr lang="en-US" sz="2000" dirty="0" err="1">
                <a:latin typeface="+mj-lt"/>
              </a:rPr>
              <a:t>lainnya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578"/>
            <a:ext cx="7495963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/>
              <a:t>Perbedaan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Etika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184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050072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fi-FI" sz="2000" dirty="0"/>
              <a:t>Sanksi terhadap penyelenggaraan etika kesehatan berupa tuntunan,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profesi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      </a:t>
            </a:r>
            <a:r>
              <a:rPr lang="en-US" sz="2000" dirty="0" err="1"/>
              <a:t>sanksi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adalah “ </a:t>
            </a:r>
            <a:r>
              <a:rPr lang="en-US" sz="2000" dirty="0" err="1"/>
              <a:t>tuntutan</a:t>
            </a:r>
            <a:r>
              <a:rPr lang="en-US" sz="2000" dirty="0"/>
              <a:t> “, yang </a:t>
            </a:r>
            <a:r>
              <a:rPr lang="en-US" sz="2000" dirty="0" err="1"/>
              <a:t>berujung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pidana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hukuman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fi-FI" sz="2000" dirty="0"/>
              <a:t>Pelanggaran etika kesehatan diselesaikan oleh Majelis Kehormatan Etik </a:t>
            </a:r>
            <a:r>
              <a:rPr lang="en-US" sz="2000" dirty="0" err="1"/>
              <a:t>Profesi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profesi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diselesaikan</a:t>
            </a:r>
            <a:r>
              <a:rPr lang="en-US" sz="2000" dirty="0"/>
              <a:t> </a:t>
            </a:r>
            <a:r>
              <a:rPr lang="en-US" sz="2000" dirty="0" err="1"/>
              <a:t>lewat</a:t>
            </a:r>
            <a:r>
              <a:rPr lang="en-US" sz="2000" dirty="0"/>
              <a:t> </a:t>
            </a:r>
            <a:r>
              <a:rPr lang="en-US" sz="2000" dirty="0" err="1"/>
              <a:t>pengadilan</a:t>
            </a: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/>
              <a:t>etik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disertai</a:t>
            </a:r>
            <a:r>
              <a:rPr lang="en-US" sz="2000" dirty="0"/>
              <a:t> </a:t>
            </a:r>
            <a:r>
              <a:rPr lang="en-US" sz="2000" dirty="0" err="1"/>
              <a:t>bukti</a:t>
            </a:r>
            <a:r>
              <a:rPr lang="en-US" sz="2000" dirty="0"/>
              <a:t>     </a:t>
            </a:r>
            <a:r>
              <a:rPr lang="en-US" sz="2000" dirty="0" err="1"/>
              <a:t>fisik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pembuktiannya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bukti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578"/>
            <a:ext cx="7903126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(cont’d)</a:t>
            </a:r>
          </a:p>
        </p:txBody>
      </p:sp>
    </p:spTree>
    <p:extLst>
      <p:ext uri="{BB962C8B-B14F-4D97-AF65-F5344CB8AC3E}">
        <p14:creationId xmlns:p14="http://schemas.microsoft.com/office/powerpoint/2010/main" val="23843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HUKUM DAN ETIK TERKAIT DENGAN HUKUM   KESEHATAN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03648" y="1563638"/>
            <a:ext cx="7128793" cy="2952328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a.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Pidana</a:t>
            </a:r>
            <a:r>
              <a:rPr lang="en-US" sz="2400" dirty="0"/>
              <a:t>, </a:t>
            </a:r>
            <a:r>
              <a:rPr lang="en-US" sz="2400" dirty="0" err="1"/>
              <a:t>Perdata</a:t>
            </a:r>
            <a:endParaRPr lang="en-US" sz="2400" dirty="0"/>
          </a:p>
          <a:p>
            <a:r>
              <a:rPr lang="en-US" sz="2400" dirty="0"/>
              <a:t>b.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(Tata Usaha Negara)</a:t>
            </a:r>
          </a:p>
          <a:p>
            <a:r>
              <a:rPr lang="en-US" sz="2400" dirty="0"/>
              <a:t>c. </a:t>
            </a:r>
            <a:r>
              <a:rPr lang="en-US" sz="2400" dirty="0" err="1"/>
              <a:t>Hukum</a:t>
            </a:r>
            <a:r>
              <a:rPr lang="en-US" sz="2400" dirty="0"/>
              <a:t> Agama, </a:t>
            </a:r>
            <a:r>
              <a:rPr lang="en-US" sz="2400" dirty="0" err="1"/>
              <a:t>Militer</a:t>
            </a:r>
            <a:endParaRPr lang="en-US" sz="2400" dirty="0"/>
          </a:p>
          <a:p>
            <a:r>
              <a:rPr lang="sv-SE" sz="2400" dirty="0"/>
              <a:t>d. Etika Umum dan bisnis</a:t>
            </a:r>
          </a:p>
          <a:p>
            <a:r>
              <a:rPr lang="en-US" sz="2400" dirty="0"/>
              <a:t>e.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profesi</a:t>
            </a:r>
            <a:r>
              <a:rPr lang="en-US" sz="2400" dirty="0"/>
              <a:t> lain (</a:t>
            </a:r>
            <a:r>
              <a:rPr lang="en-US" sz="2400" dirty="0" err="1"/>
              <a:t>Hukum</a:t>
            </a:r>
            <a:r>
              <a:rPr lang="en-US" sz="2400" dirty="0"/>
              <a:t>, </a:t>
            </a:r>
            <a:r>
              <a:rPr lang="en-US" sz="2400" dirty="0" err="1"/>
              <a:t>Wartawan</a:t>
            </a:r>
            <a:r>
              <a:rPr lang="en-US" sz="2400" dirty="0"/>
              <a:t>)</a:t>
            </a:r>
          </a:p>
          <a:p>
            <a:r>
              <a:rPr lang="en-US" sz="2400" dirty="0"/>
              <a:t>f. UU No 39 </a:t>
            </a:r>
            <a:r>
              <a:rPr lang="en-US" sz="2400" dirty="0" err="1"/>
              <a:t>th</a:t>
            </a:r>
            <a:r>
              <a:rPr lang="en-US" sz="2400" dirty="0"/>
              <a:t> 1999 (HAM)</a:t>
            </a:r>
          </a:p>
          <a:p>
            <a:r>
              <a:rPr lang="en-US" sz="2400" dirty="0" err="1"/>
              <a:t>g.UU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00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140589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itu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dikelompokkan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berbagai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bidang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antara</a:t>
            </a:r>
            <a:r>
              <a:rPr lang="en-US" sz="2400" dirty="0">
                <a:latin typeface="Calibri" panose="020F0502020204030204" pitchFamily="34" charset="0"/>
              </a:rPr>
              <a:t> lain 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1. </a:t>
            </a:r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Kedokteran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Kedokteran</a:t>
            </a:r>
            <a:r>
              <a:rPr lang="en-US" sz="2400" dirty="0">
                <a:latin typeface="Calibri" panose="020F0502020204030204" pitchFamily="34" charset="0"/>
              </a:rPr>
              <a:t> Gigi.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2. </a:t>
            </a:r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Keperawatan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3. </a:t>
            </a:r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Farmasi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Klinik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4. </a:t>
            </a:r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Rumah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Sakit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5. </a:t>
            </a:r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Masyarakat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6. </a:t>
            </a:r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7. </a:t>
            </a:r>
            <a:r>
              <a:rPr lang="en-US" sz="2400" dirty="0" err="1">
                <a:latin typeface="Calibri" panose="020F0502020204030204" pitchFamily="34" charset="0"/>
              </a:rPr>
              <a:t>Hukum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Rumah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Sakit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47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279089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</a:rPr>
              <a:t>Etika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berupa</a:t>
            </a:r>
            <a:r>
              <a:rPr lang="en-US" sz="2400" dirty="0">
                <a:latin typeface="Calibri" panose="020F0502020204030204" pitchFamily="34" charset="0"/>
              </a:rPr>
              <a:t> 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a. </a:t>
            </a:r>
            <a:r>
              <a:rPr lang="en-US" sz="2400" dirty="0" err="1">
                <a:latin typeface="Calibri" panose="020F0502020204030204" pitchFamily="34" charset="0"/>
              </a:rPr>
              <a:t>Lafal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sumpah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dokter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dokter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gigi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Apoteker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b. </a:t>
            </a:r>
            <a:r>
              <a:rPr lang="en-US" sz="2400" dirty="0" err="1">
                <a:latin typeface="Calibri" panose="020F0502020204030204" pitchFamily="34" charset="0"/>
              </a:rPr>
              <a:t>Lafal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sumpah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tenaga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keperawatan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kebidanan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</a:rPr>
              <a:t>     </a:t>
            </a:r>
            <a:r>
              <a:rPr lang="en-US" sz="2400" dirty="0" err="1">
                <a:latin typeface="Calibri" panose="020F0502020204030204" pitchFamily="34" charset="0"/>
              </a:rPr>
              <a:t>teknisi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c. </a:t>
            </a:r>
            <a:r>
              <a:rPr lang="en-US" sz="2400" dirty="0" err="1">
                <a:latin typeface="Calibri" panose="020F0502020204030204" pitchFamily="34" charset="0"/>
              </a:rPr>
              <a:t>Kode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Etik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Kedokteran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kedokteran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gigi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Apoteker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d. </a:t>
            </a:r>
            <a:r>
              <a:rPr lang="en-US" sz="2400" dirty="0" err="1">
                <a:latin typeface="Calibri" panose="020F0502020204030204" pitchFamily="34" charset="0"/>
              </a:rPr>
              <a:t>Kode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etik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keperawatan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kebidanan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teknisi</a:t>
            </a:r>
            <a:r>
              <a:rPr lang="en-US" sz="2400" dirty="0">
                <a:latin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e. </a:t>
            </a:r>
            <a:r>
              <a:rPr lang="en-US" sz="2400" dirty="0" err="1">
                <a:latin typeface="Calibri" panose="020F0502020204030204" pitchFamily="34" charset="0"/>
              </a:rPr>
              <a:t>Kode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etik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Rumah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Sakit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49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200" y="123478"/>
            <a:ext cx="6984776" cy="57606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UU no 36 </a:t>
            </a:r>
            <a:r>
              <a:rPr lang="en-US" dirty="0" err="1"/>
              <a:t>thn</a:t>
            </a:r>
            <a:r>
              <a:rPr lang="en-US" dirty="0"/>
              <a:t> 2009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200" y="843558"/>
            <a:ext cx="8568952" cy="41549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Pengertian</a:t>
            </a:r>
            <a:r>
              <a:rPr lang="en-US" sz="24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Tenaga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Pengertian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Tenaga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21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300543"/>
            <a:ext cx="9144000" cy="28803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altLang="ko-KR" sz="2800" dirty="0">
                <a:solidFill>
                  <a:srgbClr val="0000FF"/>
                </a:solidFill>
              </a:rPr>
              <a:t>UPAYA KESEHATAN DI INDONESIA</a:t>
            </a: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3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UNDANG-UNDANG DASAR 1945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5617" y="1131590"/>
            <a:ext cx="7416824" cy="288032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PASAL 28 H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452986"/>
            <a:ext cx="7488831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ayat</a:t>
            </a:r>
            <a:r>
              <a:rPr lang="en-US" sz="2400" dirty="0"/>
              <a:t> 1: </a:t>
            </a:r>
            <a:r>
              <a:rPr lang="en-US" sz="2400" dirty="0" err="1"/>
              <a:t>Setiap</a:t>
            </a:r>
            <a:r>
              <a:rPr lang="en-US" sz="2400" dirty="0"/>
              <a:t> orang </a:t>
            </a:r>
            <a:r>
              <a:rPr lang="en-US" sz="2400" dirty="0" err="1"/>
              <a:t>berhak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sejahtera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batin</a:t>
            </a:r>
            <a:r>
              <a:rPr lang="en-US" sz="2400" dirty="0"/>
              <a:t>, </a:t>
            </a:r>
            <a:r>
              <a:rPr lang="en-US" sz="2400" dirty="0" err="1"/>
              <a:t>bertempat</a:t>
            </a:r>
            <a:r>
              <a:rPr lang="en-US" sz="2400" dirty="0"/>
              <a:t> </a:t>
            </a:r>
            <a:r>
              <a:rPr lang="en-US" sz="2400" dirty="0" err="1"/>
              <a:t>tinggal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hdup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berhak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r>
              <a:rPr lang="en-US" sz="2400" dirty="0"/>
              <a:t>Ayat 3 : </a:t>
            </a:r>
            <a:r>
              <a:rPr lang="en-US" sz="2400" dirty="0" err="1"/>
              <a:t>setiap</a:t>
            </a:r>
            <a:r>
              <a:rPr lang="en-US" sz="2400" dirty="0"/>
              <a:t> orang </a:t>
            </a:r>
            <a:r>
              <a:rPr lang="en-US" sz="2400" dirty="0" err="1"/>
              <a:t>berhak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soasial</a:t>
            </a:r>
            <a:r>
              <a:rPr lang="en-US" sz="2400" dirty="0"/>
              <a:t> yang </a:t>
            </a:r>
            <a:r>
              <a:rPr lang="en-US" sz="2400" dirty="0" err="1"/>
              <a:t>memungkin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utuh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yang </a:t>
            </a:r>
            <a:r>
              <a:rPr lang="en-US" sz="2400" dirty="0" err="1"/>
              <a:t>bermartabat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9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339752" y="267494"/>
            <a:ext cx="68042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rot="5400000" flipH="1">
            <a:off x="5224402" y="-1302275"/>
            <a:ext cx="612000" cy="59650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5" name="TextBox 10"/>
          <p:cNvSpPr txBox="1"/>
          <p:nvPr/>
        </p:nvSpPr>
        <p:spPr bwMode="auto">
          <a:xfrm>
            <a:off x="2855318" y="1412506"/>
            <a:ext cx="4524993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PENGERTIAN  HUKUM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2195736" y="1356240"/>
            <a:ext cx="648000" cy="648000"/>
            <a:chOff x="2195736" y="1356240"/>
            <a:chExt cx="648000" cy="648000"/>
          </a:xfrm>
        </p:grpSpPr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13562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14109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직사각형 69"/>
            <p:cNvSpPr/>
            <p:nvPr/>
          </p:nvSpPr>
          <p:spPr>
            <a:xfrm>
              <a:off x="2260570" y="14533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AutoShape 92"/>
          <p:cNvSpPr>
            <a:spLocks noChangeArrowheads="1"/>
          </p:cNvSpPr>
          <p:nvPr/>
        </p:nvSpPr>
        <p:spPr bwMode="auto">
          <a:xfrm rot="5400000" flipH="1">
            <a:off x="5325195" y="-321858"/>
            <a:ext cx="612000" cy="58722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TextBox 10"/>
          <p:cNvSpPr txBox="1"/>
          <p:nvPr/>
        </p:nvSpPr>
        <p:spPr bwMode="auto">
          <a:xfrm>
            <a:off x="2957310" y="2290274"/>
            <a:ext cx="5509829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PERBEDAAN HUKUM DAN ETIKA KESEHATAN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1" name="Group 2050"/>
          <p:cNvGrpSpPr/>
          <p:nvPr/>
        </p:nvGrpSpPr>
        <p:grpSpPr>
          <a:xfrm>
            <a:off x="2275580" y="2272274"/>
            <a:ext cx="648000" cy="648000"/>
            <a:chOff x="2195736" y="2957040"/>
            <a:chExt cx="648000" cy="648000"/>
          </a:xfrm>
        </p:grpSpPr>
        <p:sp>
          <p:nvSpPr>
            <p:cNvPr id="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0" name="직사각형 69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AutoShape 92"/>
          <p:cNvSpPr>
            <a:spLocks noChangeArrowheads="1"/>
          </p:cNvSpPr>
          <p:nvPr/>
        </p:nvSpPr>
        <p:spPr bwMode="auto">
          <a:xfrm rot="5400000" flipH="1">
            <a:off x="5269050" y="614760"/>
            <a:ext cx="612000" cy="598455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9" name="TextBox 10"/>
          <p:cNvSpPr txBox="1"/>
          <p:nvPr/>
        </p:nvSpPr>
        <p:spPr bwMode="auto">
          <a:xfrm>
            <a:off x="2776940" y="3276045"/>
            <a:ext cx="569019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KETENTUAN HUKUM DALAM UPAYA KESEHATAN, TENAGA KESEHATAN DAN PASIEN 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2" name="Group 2051"/>
          <p:cNvGrpSpPr/>
          <p:nvPr/>
        </p:nvGrpSpPr>
        <p:grpSpPr>
          <a:xfrm>
            <a:off x="2195736" y="3241156"/>
            <a:ext cx="648000" cy="648000"/>
            <a:chOff x="2195736" y="3757440"/>
            <a:chExt cx="648000" cy="648000"/>
          </a:xfrm>
        </p:grpSpPr>
        <p:sp>
          <p:nvSpPr>
            <p:cNvPr id="6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직사각형 69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UNDANG-UNDANG DASAR 1945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5617" y="1131590"/>
            <a:ext cx="7416824" cy="288032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PASAL 34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452986"/>
            <a:ext cx="7488831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ayat</a:t>
            </a:r>
            <a:r>
              <a:rPr lang="en-US" sz="2400" dirty="0"/>
              <a:t> 2 : Negara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bagi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memberdayakan</a:t>
            </a:r>
            <a:r>
              <a:rPr lang="en-US" sz="2400" dirty="0"/>
              <a:t> </a:t>
            </a:r>
            <a:r>
              <a:rPr lang="en-US" sz="2400" dirty="0" err="1"/>
              <a:t>masya</a:t>
            </a:r>
            <a:r>
              <a:rPr lang="en-US" sz="2400" dirty="0"/>
              <a:t>  </a:t>
            </a:r>
            <a:r>
              <a:rPr lang="en-US" sz="2400" dirty="0" err="1"/>
              <a:t>rakat</a:t>
            </a:r>
            <a:r>
              <a:rPr lang="en-US" sz="2400" dirty="0"/>
              <a:t> </a:t>
            </a:r>
            <a:r>
              <a:rPr lang="en-US" sz="2400" dirty="0" err="1"/>
              <a:t>lemah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seseuai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marta</a:t>
            </a:r>
            <a:r>
              <a:rPr lang="en-US" sz="2400" dirty="0"/>
              <a:t> bat </a:t>
            </a:r>
            <a:r>
              <a:rPr lang="en-US" sz="2400" dirty="0" err="1"/>
              <a:t>kemanusiaan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</a:p>
          <a:p>
            <a:r>
              <a:rPr lang="en-US" sz="2400" dirty="0"/>
              <a:t>Ayat 3 : Negara </a:t>
            </a:r>
            <a:r>
              <a:rPr lang="en-US" sz="2400" dirty="0" err="1"/>
              <a:t>bertanggungjawab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penyediaan</a:t>
            </a:r>
            <a:r>
              <a:rPr lang="en-US" sz="2400" dirty="0"/>
              <a:t>  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yang </a:t>
            </a:r>
            <a:r>
              <a:rPr lang="en-US" sz="2400" dirty="0" err="1"/>
              <a:t>layak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06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2800" dirty="0"/>
              <a:t>UPAYA KESEHATAN </a:t>
            </a:r>
            <a:r>
              <a:rPr lang="en-US" sz="2800" dirty="0" err="1"/>
              <a:t>dlm</a:t>
            </a:r>
            <a:r>
              <a:rPr lang="en-US" sz="2800" dirty="0"/>
              <a:t> UU no 36/2009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915566"/>
            <a:ext cx="8136904" cy="3816424"/>
          </a:xfrm>
          <a:ln>
            <a:solidFill>
              <a:srgbClr val="00B0F0"/>
            </a:solidFill>
          </a:ln>
        </p:spPr>
        <p:txBody>
          <a:bodyPr anchor="t"/>
          <a:lstStyle/>
          <a:p>
            <a:r>
              <a:rPr lang="en-US" sz="2800" dirty="0" err="1"/>
              <a:t>Pengertian</a:t>
            </a:r>
            <a:r>
              <a:rPr lang="en-US" sz="2800" dirty="0"/>
              <a:t> : </a:t>
            </a:r>
          </a:p>
          <a:p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serangkaian</a:t>
            </a:r>
            <a:r>
              <a:rPr lang="en-US" sz="2800" dirty="0"/>
              <a:t> </a:t>
            </a:r>
            <a:r>
              <a:rPr lang="es-ES" sz="2800" dirty="0" err="1"/>
              <a:t>kegiatan</a:t>
            </a:r>
            <a:r>
              <a:rPr lang="es-ES" sz="2800" dirty="0"/>
              <a:t> yang </a:t>
            </a:r>
            <a:r>
              <a:rPr lang="es-ES" sz="2800" dirty="0" err="1"/>
              <a:t>dilakukan</a:t>
            </a:r>
            <a:r>
              <a:rPr lang="es-ES" sz="2800" dirty="0"/>
              <a:t> secara </a:t>
            </a:r>
            <a:r>
              <a:rPr lang="es-ES" sz="2800" dirty="0" err="1"/>
              <a:t>terpadu</a:t>
            </a:r>
            <a:r>
              <a:rPr lang="es-ES" sz="2800" dirty="0"/>
              <a:t>, </a:t>
            </a:r>
            <a:r>
              <a:rPr lang="es-ES" sz="2800" dirty="0" err="1"/>
              <a:t>terintregasi</a:t>
            </a:r>
            <a:r>
              <a:rPr lang="es-ES" sz="2800" dirty="0"/>
              <a:t> dan </a:t>
            </a:r>
            <a:r>
              <a:rPr lang="es-ES" sz="2800" dirty="0" err="1"/>
              <a:t>ber</a:t>
            </a:r>
            <a:r>
              <a:rPr lang="es-ES" sz="2800" dirty="0"/>
              <a:t> </a:t>
            </a:r>
            <a:r>
              <a:rPr lang="es-ES" sz="2800" dirty="0" err="1"/>
              <a:t>kesinambungan</a:t>
            </a:r>
            <a:r>
              <a:rPr lang="es-E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memelihara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pencegahan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,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</a:t>
            </a: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, </a:t>
            </a:r>
            <a:r>
              <a:rPr lang="fi-FI" sz="2800" dirty="0"/>
              <a:t>dan pemulihan kesehatan      oleh pemerintah dan/atau masyarakat.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13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Penyelenggraan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131590"/>
            <a:ext cx="8496944" cy="3384376"/>
          </a:xfrm>
          <a:ln>
            <a:solidFill>
              <a:srgbClr val="00B0F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yang </a:t>
            </a:r>
            <a:r>
              <a:rPr lang="en-US" sz="2400" dirty="0" err="1"/>
              <a:t>setinggi-tingginya</a:t>
            </a:r>
            <a:r>
              <a:rPr lang="en-US" sz="2400" dirty="0"/>
              <a:t> </a:t>
            </a:r>
            <a:r>
              <a:rPr lang="en-US" sz="2400" dirty="0" err="1"/>
              <a:t>bagimasyarakat</a:t>
            </a:r>
            <a:r>
              <a:rPr lang="en-US" sz="2400" dirty="0"/>
              <a:t>, </a:t>
            </a:r>
            <a:r>
              <a:rPr lang="en-US" sz="2400" dirty="0" err="1"/>
              <a:t>diselenggarakan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 yang </a:t>
            </a:r>
            <a:r>
              <a:rPr lang="en-US" sz="2400" dirty="0" err="1"/>
              <a:t>terpadu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menyeluruh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perseorangan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diselenggarakan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fr-FR" sz="2400" dirty="0" err="1"/>
              <a:t>pendekatan</a:t>
            </a:r>
            <a:r>
              <a:rPr lang="fr-FR" sz="2400" dirty="0"/>
              <a:t> </a:t>
            </a:r>
            <a:r>
              <a:rPr lang="fr-FR" sz="2400" dirty="0" err="1"/>
              <a:t>promotif</a:t>
            </a:r>
            <a:r>
              <a:rPr lang="fr-FR" sz="2400" dirty="0"/>
              <a:t>, </a:t>
            </a:r>
            <a:r>
              <a:rPr lang="fr-FR" sz="2400" dirty="0" err="1"/>
              <a:t>preventif</a:t>
            </a:r>
            <a:r>
              <a:rPr lang="fr-FR" sz="2400" dirty="0"/>
              <a:t>, </a:t>
            </a:r>
            <a:r>
              <a:rPr lang="fr-FR" sz="2400" dirty="0" err="1"/>
              <a:t>kuratif</a:t>
            </a:r>
            <a:r>
              <a:rPr lang="fr-FR" sz="2400" dirty="0"/>
              <a:t>, dan </a:t>
            </a:r>
            <a:r>
              <a:rPr lang="fr-FR" sz="2400" dirty="0" err="1"/>
              <a:t>rehabilitatif</a:t>
            </a:r>
            <a:r>
              <a:rPr lang="fr-FR" sz="2400" dirty="0"/>
              <a:t> yang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terpadu</a:t>
            </a:r>
            <a:r>
              <a:rPr lang="en-US" sz="2400" dirty="0"/>
              <a:t>, </a:t>
            </a:r>
            <a:r>
              <a:rPr lang="en-US" sz="2400" dirty="0" err="1"/>
              <a:t>menyeluruh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berkesinambungan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8504" y="113596"/>
            <a:ext cx="7416824" cy="576064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Penyelenggaraan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843558"/>
            <a:ext cx="4512880" cy="4104456"/>
          </a:xfrm>
          <a:ln>
            <a:solidFill>
              <a:srgbClr val="00B0F0"/>
            </a:solidFill>
          </a:ln>
        </p:spPr>
        <p:txBody>
          <a:bodyPr anchor="t">
            <a:normAutofit lnSpcReduction="10000"/>
          </a:bodyPr>
          <a:lstStyle/>
          <a:p>
            <a:r>
              <a:rPr lang="en-US" sz="2000" dirty="0"/>
              <a:t>a.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;</a:t>
            </a:r>
          </a:p>
          <a:p>
            <a:r>
              <a:rPr lang="en-US" sz="2000" dirty="0"/>
              <a:t>b.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r>
              <a:rPr lang="en-US" sz="2000" dirty="0"/>
              <a:t>;</a:t>
            </a:r>
          </a:p>
          <a:p>
            <a:r>
              <a:rPr lang="fi-FI" sz="2000" dirty="0"/>
              <a:t>c. peningkatan kesehatan dan pencegahan penyakit;</a:t>
            </a:r>
          </a:p>
          <a:p>
            <a:r>
              <a:rPr lang="fi-FI" sz="2000" dirty="0"/>
              <a:t>d. penyembuhan penyakit dan pemulihan kesehatan;</a:t>
            </a:r>
          </a:p>
          <a:p>
            <a:r>
              <a:rPr lang="en-US" sz="2000" dirty="0"/>
              <a:t>e.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reproduksi</a:t>
            </a:r>
            <a:r>
              <a:rPr lang="en-US" sz="2000" dirty="0"/>
              <a:t>;</a:t>
            </a:r>
          </a:p>
          <a:p>
            <a:r>
              <a:rPr lang="en-US" sz="2000" dirty="0"/>
              <a:t>f.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berencana</a:t>
            </a:r>
            <a:r>
              <a:rPr lang="en-US" sz="2000" dirty="0"/>
              <a:t>;</a:t>
            </a:r>
          </a:p>
          <a:p>
            <a:r>
              <a:rPr lang="en-US" sz="2000" dirty="0"/>
              <a:t>g.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;</a:t>
            </a:r>
          </a:p>
          <a:p>
            <a:r>
              <a:rPr lang="en-US" sz="2000" dirty="0"/>
              <a:t>h.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olahraga</a:t>
            </a:r>
            <a:r>
              <a:rPr lang="en-US" sz="2000" dirty="0"/>
              <a:t>;</a:t>
            </a:r>
          </a:p>
          <a:p>
            <a:r>
              <a:rPr lang="fi-FI" sz="2000" dirty="0"/>
              <a:t>i. pelayanan kesehatan pada bencana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99328" y="843558"/>
            <a:ext cx="4137168" cy="41044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j.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;</a:t>
            </a:r>
          </a:p>
          <a:p>
            <a:r>
              <a:rPr lang="fi-FI" sz="2000" dirty="0"/>
              <a:t>k. kesehatan gigi dan mulut;</a:t>
            </a:r>
          </a:p>
          <a:p>
            <a:r>
              <a:rPr lang="en-US" sz="2000" dirty="0"/>
              <a:t>l. </a:t>
            </a:r>
            <a:r>
              <a:rPr lang="en-US" sz="2000" dirty="0" err="1"/>
              <a:t>penanggulangan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penglihatan</a:t>
            </a:r>
            <a:r>
              <a:rPr lang="en-US" sz="2000" dirty="0"/>
              <a:t> &amp;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pendengaran</a:t>
            </a:r>
            <a:r>
              <a:rPr lang="en-US" sz="2000" dirty="0"/>
              <a:t>;</a:t>
            </a:r>
          </a:p>
          <a:p>
            <a:r>
              <a:rPr lang="en-US" sz="2000" dirty="0"/>
              <a:t>m.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matra</a:t>
            </a:r>
            <a:r>
              <a:rPr lang="en-US" sz="2000" dirty="0"/>
              <a:t>;</a:t>
            </a:r>
          </a:p>
          <a:p>
            <a:r>
              <a:rPr lang="fi-FI" sz="2000" dirty="0"/>
              <a:t>n. pengamanan dan penggunaan sediaan farmasi dan alat kesehatan;</a:t>
            </a:r>
          </a:p>
          <a:p>
            <a:r>
              <a:rPr lang="fi-FI" sz="2000" dirty="0"/>
              <a:t>o. pengamanan makanan dan mi  numan;</a:t>
            </a:r>
          </a:p>
          <a:p>
            <a:r>
              <a:rPr lang="en-US" sz="2000" dirty="0"/>
              <a:t>p. </a:t>
            </a:r>
            <a:r>
              <a:rPr lang="en-US" sz="2000" dirty="0" err="1"/>
              <a:t>pengamanan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adiktif</a:t>
            </a:r>
            <a:r>
              <a:rPr lang="en-US" sz="2000" dirty="0"/>
              <a:t>; </a:t>
            </a:r>
          </a:p>
          <a:p>
            <a:r>
              <a:rPr lang="en-US" sz="2000" dirty="0"/>
              <a:t>q. </a:t>
            </a:r>
            <a:r>
              <a:rPr lang="en-US" sz="2000" dirty="0" err="1"/>
              <a:t>bedah</a:t>
            </a:r>
            <a:r>
              <a:rPr lang="en-US" sz="2000" dirty="0"/>
              <a:t> </a:t>
            </a:r>
            <a:r>
              <a:rPr lang="en-US" sz="2000" dirty="0" err="1"/>
              <a:t>mayat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40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008" y="45720"/>
            <a:ext cx="5340464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Pemerintah</a:t>
            </a:r>
            <a:r>
              <a:rPr lang="en-US" sz="2400" dirty="0"/>
              <a:t>,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&amp;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bertanggung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   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norma</a:t>
            </a:r>
            <a:r>
              <a:rPr lang="en-US" sz="2400" dirty="0"/>
              <a:t> agama, </a:t>
            </a:r>
            <a:r>
              <a:rPr lang="nb-NO" sz="2400" dirty="0"/>
              <a:t>sosial bu daya, moral, dan etika profesi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27584" y="2729943"/>
            <a:ext cx="2304256" cy="19444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Peran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Pemerintah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Masyarakat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968" y="45720"/>
            <a:ext cx="2257872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UU no 36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thn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2009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mengatur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 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08" y="3147814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135" y="314781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66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Standar</a:t>
            </a:r>
            <a:r>
              <a:rPr lang="en-US" sz="3200" dirty="0"/>
              <a:t> </a:t>
            </a:r>
            <a:r>
              <a:rPr lang="en-US" sz="3200" dirty="0" err="1"/>
              <a:t>Mutu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9512" y="843558"/>
            <a:ext cx="8784976" cy="4299942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1800" dirty="0"/>
              <a:t>A. </a:t>
            </a:r>
            <a:r>
              <a:rPr lang="en-US" sz="1800" dirty="0" err="1"/>
              <a:t>Perlindungan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endParaRPr lang="en-US" sz="1800" dirty="0"/>
          </a:p>
          <a:p>
            <a:r>
              <a:rPr lang="en-US" sz="1800" dirty="0" err="1"/>
              <a:t>Setiap</a:t>
            </a:r>
            <a:r>
              <a:rPr lang="en-US" sz="1800" dirty="0"/>
              <a:t> orang </a:t>
            </a:r>
            <a:r>
              <a:rPr lang="en-US" sz="1800" dirty="0" err="1"/>
              <a:t>berhak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menolak</a:t>
            </a:r>
            <a:r>
              <a:rPr lang="en-US" sz="1800" dirty="0"/>
              <a:t> </a:t>
            </a:r>
            <a:r>
              <a:rPr lang="en-US" sz="1800" dirty="0" err="1"/>
              <a:t>sebagian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pertolongan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kepadanya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. Akan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menolak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berlaku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:</a:t>
            </a:r>
          </a:p>
          <a:p>
            <a:r>
              <a:rPr lang="en-US" sz="1800" dirty="0"/>
              <a:t>1) </a:t>
            </a:r>
            <a:r>
              <a:rPr lang="en-US" sz="1800" dirty="0" err="1"/>
              <a:t>Penderita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 yang </a:t>
            </a:r>
            <a:r>
              <a:rPr lang="en-US" sz="1800" dirty="0" err="1"/>
              <a:t>penyakitnya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 </a:t>
            </a:r>
            <a:r>
              <a:rPr lang="en-US" sz="1800" dirty="0" err="1"/>
              <a:t>menular</a:t>
            </a:r>
            <a:r>
              <a:rPr lang="en-US" sz="1800" dirty="0"/>
              <a:t> </a:t>
            </a:r>
            <a:r>
              <a:rPr lang="en-US" sz="1800" dirty="0" err="1"/>
              <a:t>kedalam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 ;</a:t>
            </a:r>
          </a:p>
          <a:p>
            <a:r>
              <a:rPr lang="en-US" sz="1800" dirty="0"/>
              <a:t>2) </a:t>
            </a:r>
            <a:r>
              <a:rPr lang="en-US" sz="1800" dirty="0" err="1"/>
              <a:t>Keadaan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sadarkan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; </a:t>
            </a:r>
            <a:r>
              <a:rPr lang="en-US" sz="1800" dirty="0" err="1"/>
              <a:t>atau</a:t>
            </a:r>
            <a:endParaRPr lang="en-US" sz="1800" dirty="0"/>
          </a:p>
          <a:p>
            <a:r>
              <a:rPr lang="en-US" sz="1800" dirty="0"/>
              <a:t>3) </a:t>
            </a:r>
            <a:r>
              <a:rPr lang="en-US" sz="1800" dirty="0" err="1"/>
              <a:t>Gangguan</a:t>
            </a:r>
            <a:r>
              <a:rPr lang="en-US" sz="1800" dirty="0"/>
              <a:t> mental.</a:t>
            </a:r>
          </a:p>
          <a:p>
            <a:r>
              <a:rPr lang="en-US" sz="1800" dirty="0"/>
              <a:t>B. </a:t>
            </a:r>
            <a:r>
              <a:rPr lang="en-US" sz="1800" dirty="0" err="1"/>
              <a:t>Hak</a:t>
            </a:r>
            <a:r>
              <a:rPr lang="en-US" sz="1800" dirty="0"/>
              <a:t>- </a:t>
            </a:r>
            <a:r>
              <a:rPr lang="en-US" sz="1800" dirty="0" err="1"/>
              <a:t>hak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endParaRPr lang="en-US" sz="1800" dirty="0"/>
          </a:p>
          <a:p>
            <a:r>
              <a:rPr lang="en-US" sz="1800" dirty="0" err="1"/>
              <a:t>Setiap</a:t>
            </a:r>
            <a:r>
              <a:rPr lang="en-US" sz="1800" dirty="0"/>
              <a:t> orang </a:t>
            </a:r>
            <a:r>
              <a:rPr lang="en-US" sz="1800" dirty="0" err="1"/>
              <a:t>berhak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rahasia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pribadinya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dikemukakan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penyelenggara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. </a:t>
            </a:r>
            <a:r>
              <a:rPr lang="en-US" sz="1800" dirty="0" err="1"/>
              <a:t>Ketentuan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hak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rahasia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pribadi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berlaku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: </a:t>
            </a:r>
            <a:r>
              <a:rPr lang="en-US" sz="1800" dirty="0" err="1"/>
              <a:t>perintah</a:t>
            </a:r>
            <a:r>
              <a:rPr lang="en-US" sz="1800" dirty="0"/>
              <a:t> UU, </a:t>
            </a:r>
            <a:r>
              <a:rPr lang="en-US" sz="1800" dirty="0" err="1"/>
              <a:t>pengadilan</a:t>
            </a:r>
            <a:r>
              <a:rPr lang="en-US" sz="1800" dirty="0"/>
              <a:t>, </a:t>
            </a:r>
            <a:r>
              <a:rPr lang="en-US" sz="1800" dirty="0" err="1"/>
              <a:t>kepentngan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597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PENGATURAN SARANA KESEHATAN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8892480" cy="4032448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000" dirty="0" err="1"/>
              <a:t>Pasal</a:t>
            </a:r>
            <a:r>
              <a:rPr lang="en-US" sz="2000" dirty="0"/>
              <a:t> 73</a:t>
            </a:r>
          </a:p>
          <a:p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ketersediaan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  </a:t>
            </a:r>
            <a:r>
              <a:rPr lang="nn-NO" sz="2000" dirty="0"/>
              <a:t>pelayanan kesehatan reproduksi yang aman, bermutu, dan terjangkau  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berencana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Pasal</a:t>
            </a:r>
            <a:r>
              <a:rPr lang="en-US" sz="2000" dirty="0"/>
              <a:t> 128</a:t>
            </a:r>
          </a:p>
          <a:p>
            <a:r>
              <a:rPr lang="en-US" sz="2000" dirty="0" err="1"/>
              <a:t>Penyediaan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diadakan</a:t>
            </a:r>
            <a:r>
              <a:rPr lang="en-US" sz="2000" dirty="0"/>
              <a:t> di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&amp;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pt-BR" sz="2000" dirty="0"/>
              <a:t>umum </a:t>
            </a:r>
          </a:p>
          <a:p>
            <a:r>
              <a:rPr lang="en-US" sz="2000" dirty="0" err="1"/>
              <a:t>Pasal</a:t>
            </a:r>
            <a:r>
              <a:rPr lang="en-US" sz="2000" dirty="0"/>
              <a:t> 135</a:t>
            </a:r>
          </a:p>
          <a:p>
            <a:r>
              <a:rPr lang="en-US" sz="2000" dirty="0" err="1"/>
              <a:t>Pemerintah</a:t>
            </a:r>
            <a:r>
              <a:rPr lang="en-US" sz="2000" dirty="0"/>
              <a:t>,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lain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bermain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yang </a:t>
            </a:r>
            <a:r>
              <a:rPr lang="en-US" sz="2000" dirty="0" err="1"/>
              <a:t>memungkinkan</a:t>
            </a:r>
            <a:r>
              <a:rPr lang="en-US" sz="2000" dirty="0"/>
              <a:t>   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tumbuh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optimal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bersosialisasi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sehat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5650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8136904" cy="50405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PENGATURAN OBAT DAN ALAT KESEHATAN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8892480" cy="4032448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100" dirty="0" err="1"/>
              <a:t>Pasal</a:t>
            </a:r>
            <a:r>
              <a:rPr lang="en-US" sz="2100" dirty="0"/>
              <a:t> 8</a:t>
            </a:r>
          </a:p>
          <a:p>
            <a:r>
              <a:rPr lang="en-US" sz="2100" dirty="0" err="1"/>
              <a:t>Setiap</a:t>
            </a:r>
            <a:r>
              <a:rPr lang="en-US" sz="2100" dirty="0"/>
              <a:t> orang </a:t>
            </a:r>
            <a:r>
              <a:rPr lang="en-US" sz="2100" dirty="0" err="1"/>
              <a:t>berhak</a:t>
            </a:r>
            <a:r>
              <a:rPr lang="en-US" sz="2100" dirty="0"/>
              <a:t> </a:t>
            </a:r>
            <a:r>
              <a:rPr lang="en-US" sz="2100" dirty="0" err="1"/>
              <a:t>memperoleh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 </a:t>
            </a:r>
            <a:r>
              <a:rPr lang="en-US" sz="2100" dirty="0" err="1"/>
              <a:t>tentang</a:t>
            </a:r>
            <a:r>
              <a:rPr lang="en-US" sz="2100" dirty="0"/>
              <a:t> data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sv-SE" sz="2100" dirty="0"/>
              <a:t>dirinya    termasuk tindakan dan pengobatan yang telah maupun yang akan    diterimanya dari tenaga kesehatan.</a:t>
            </a:r>
          </a:p>
          <a:p>
            <a:r>
              <a:rPr lang="en-US" sz="2100" dirty="0" err="1"/>
              <a:t>Pasal</a:t>
            </a:r>
            <a:r>
              <a:rPr lang="en-US" sz="2100" dirty="0"/>
              <a:t> 36</a:t>
            </a:r>
          </a:p>
          <a:p>
            <a:r>
              <a:rPr lang="en-US" sz="2100" dirty="0"/>
              <a:t>(1) </a:t>
            </a:r>
            <a:r>
              <a:rPr lang="en-US" sz="2100" dirty="0" err="1"/>
              <a:t>Pemerintah</a:t>
            </a:r>
            <a:r>
              <a:rPr lang="en-US" sz="2100" dirty="0"/>
              <a:t> </a:t>
            </a:r>
            <a:r>
              <a:rPr lang="en-US" sz="2100" dirty="0" err="1"/>
              <a:t>menjamin</a:t>
            </a:r>
            <a:r>
              <a:rPr lang="en-US" sz="2100" dirty="0"/>
              <a:t> </a:t>
            </a:r>
            <a:r>
              <a:rPr lang="en-US" sz="2100" dirty="0" err="1"/>
              <a:t>ketersediaan</a:t>
            </a:r>
            <a:r>
              <a:rPr lang="en-US" sz="2100" dirty="0"/>
              <a:t>, </a:t>
            </a:r>
            <a:r>
              <a:rPr lang="en-US" sz="2100" dirty="0" err="1"/>
              <a:t>pemerataan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fi-FI" sz="2100" dirty="0"/>
              <a:t>keterjangkauan perbekalan kesehatan, terutama obat esensial.</a:t>
            </a:r>
          </a:p>
          <a:p>
            <a:r>
              <a:rPr lang="en-US" sz="2100" dirty="0"/>
              <a:t>(2)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menjamin</a:t>
            </a:r>
            <a:r>
              <a:rPr lang="en-US" sz="2100" dirty="0"/>
              <a:t> </a:t>
            </a:r>
            <a:r>
              <a:rPr lang="en-US" sz="2100" dirty="0" err="1"/>
              <a:t>ketersediaan</a:t>
            </a:r>
            <a:r>
              <a:rPr lang="en-US" sz="2100" dirty="0"/>
              <a:t> </a:t>
            </a:r>
            <a:r>
              <a:rPr lang="en-US" sz="2100" dirty="0" err="1"/>
              <a:t>obat</a:t>
            </a:r>
            <a:r>
              <a:rPr lang="en-US" sz="2100" dirty="0"/>
              <a:t> </a:t>
            </a:r>
            <a:r>
              <a:rPr lang="en-US" sz="2100" dirty="0" err="1"/>
              <a:t>keadaan</a:t>
            </a:r>
            <a:r>
              <a:rPr lang="en-US" sz="2100" dirty="0"/>
              <a:t> </a:t>
            </a:r>
            <a:r>
              <a:rPr lang="en-US" sz="2100" dirty="0" err="1"/>
              <a:t>darurat</a:t>
            </a:r>
            <a:r>
              <a:rPr lang="en-US" sz="2100" dirty="0"/>
              <a:t>, </a:t>
            </a:r>
            <a:r>
              <a:rPr lang="en-US" sz="2100" dirty="0" err="1"/>
              <a:t>Pemerintah</a:t>
            </a:r>
            <a:r>
              <a:rPr lang="en-US" sz="2100" dirty="0"/>
              <a:t>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kebijakan</a:t>
            </a:r>
            <a:r>
              <a:rPr lang="en-US" sz="2100" dirty="0"/>
              <a:t> </a:t>
            </a:r>
            <a:r>
              <a:rPr lang="en-US" sz="2100" dirty="0" err="1"/>
              <a:t>khusus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pengadaan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pemanfaatan</a:t>
            </a:r>
            <a:r>
              <a:rPr lang="en-US" sz="2100" dirty="0"/>
              <a:t> </a:t>
            </a:r>
            <a:r>
              <a:rPr lang="en-US" sz="2100" dirty="0" err="1"/>
              <a:t>obat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  </a:t>
            </a:r>
            <a:r>
              <a:rPr lang="en-US" sz="2100" dirty="0" err="1"/>
              <a:t>bahan</a:t>
            </a:r>
            <a:r>
              <a:rPr lang="en-US" sz="2100" dirty="0"/>
              <a:t> yang </a:t>
            </a:r>
            <a:r>
              <a:rPr lang="en-US" sz="2100" dirty="0" err="1"/>
              <a:t>berkhasiat</a:t>
            </a:r>
            <a:r>
              <a:rPr lang="en-US" sz="2100" dirty="0"/>
              <a:t> </a:t>
            </a:r>
            <a:r>
              <a:rPr lang="en-US" sz="2100" dirty="0" err="1"/>
              <a:t>obat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68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8136904" cy="50405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PENGATURAN OBAT DAN ALAT KESEHATAN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987574"/>
            <a:ext cx="8712968" cy="4032448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400" dirty="0" err="1"/>
              <a:t>Pasal</a:t>
            </a:r>
            <a:r>
              <a:rPr lang="en-US" sz="2400" dirty="0"/>
              <a:t> 37</a:t>
            </a:r>
          </a:p>
          <a:p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perbekalan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yang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esensial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kemanfaatan</a:t>
            </a:r>
            <a:r>
              <a:rPr lang="en-US" sz="2400" dirty="0"/>
              <a:t>, </a:t>
            </a:r>
            <a:r>
              <a:rPr lang="en-US" sz="2400" dirty="0" err="1"/>
              <a:t>harga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pemerataan</a:t>
            </a:r>
            <a:r>
              <a:rPr lang="en-US" sz="2400" dirty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03599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Penyelenggaraan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2427734"/>
            <a:ext cx="8792598" cy="2448272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 algn="just"/>
            <a:r>
              <a:rPr lang="en-US" sz="2400" dirty="0"/>
              <a:t>a,.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endParaRPr lang="en-US" sz="2400" dirty="0"/>
          </a:p>
          <a:p>
            <a:pPr lvl="1" algn="just"/>
            <a:r>
              <a:rPr lang="en-US" sz="2400" dirty="0" err="1"/>
              <a:t>Setiap</a:t>
            </a:r>
            <a:r>
              <a:rPr lang="en-US" sz="2400" dirty="0"/>
              <a:t> orang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memproduksi</a:t>
            </a:r>
            <a:r>
              <a:rPr lang="en-US" sz="2400" dirty="0"/>
              <a:t>, </a:t>
            </a:r>
            <a:r>
              <a:rPr lang="en-US" sz="2400" dirty="0" err="1"/>
              <a:t>mengolah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mendistribuksikan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rekayasa</a:t>
            </a:r>
            <a:r>
              <a:rPr lang="en-US" sz="2400" dirty="0"/>
              <a:t> genetic yang </a:t>
            </a:r>
            <a:r>
              <a:rPr lang="en-US" sz="2400" dirty="0" err="1"/>
              <a:t>diedarkan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menjamin</a:t>
            </a:r>
            <a:r>
              <a:rPr lang="en-US" sz="2400" dirty="0"/>
              <a:t> agar </a:t>
            </a:r>
            <a:r>
              <a:rPr lang="en-US" sz="2400" dirty="0" err="1"/>
              <a:t>aman</a:t>
            </a:r>
            <a:r>
              <a:rPr lang="en-US" sz="2400" dirty="0"/>
              <a:t> bagi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hewan</a:t>
            </a:r>
            <a:r>
              <a:rPr lang="en-US" sz="2400" dirty="0"/>
              <a:t> yang </a:t>
            </a:r>
            <a:r>
              <a:rPr lang="en-US" sz="2400" dirty="0" err="1"/>
              <a:t>dimakan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203598"/>
            <a:ext cx="826700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Point 15.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Minuman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597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altLang="ko-KR" sz="2800" dirty="0">
                <a:solidFill>
                  <a:srgbClr val="FFFF00"/>
                </a:solidFill>
              </a:rPr>
              <a:t>PENGERTIAN HUKUM DI INDONESIA</a:t>
            </a: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7056784" cy="1224136"/>
          </a:xfrm>
        </p:spPr>
        <p:txBody>
          <a:bodyPr/>
          <a:lstStyle/>
          <a:p>
            <a:r>
              <a:rPr lang="en-US" sz="2800" dirty="0"/>
              <a:t>Point 15.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Minuman</a:t>
            </a:r>
            <a:r>
              <a:rPr lang="en-US" sz="2800" dirty="0"/>
              <a:t> (cont’d)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635646"/>
            <a:ext cx="8792598" cy="2664296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 algn="just"/>
            <a:r>
              <a:rPr lang="en-US" sz="2400" dirty="0"/>
              <a:t>a,.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endParaRPr lang="en-US" sz="2400" dirty="0"/>
          </a:p>
          <a:p>
            <a:pPr lvl="1" algn="just"/>
            <a:r>
              <a:rPr lang="en-US" sz="2400" dirty="0" err="1"/>
              <a:t>Setiap</a:t>
            </a:r>
            <a:r>
              <a:rPr lang="en-US" sz="2400" dirty="0"/>
              <a:t> orang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nl-NL" sz="2400" dirty="0"/>
              <a:t>mempromosikan produk makanan dan minuman dan/atau yang </a:t>
            </a:r>
            <a:r>
              <a:rPr lang="fi-FI" sz="2400" dirty="0"/>
              <a:t>diperlakukan sebagai makanan dan minuman hasil olahan teknologi </a:t>
            </a:r>
            <a:r>
              <a:rPr lang="en-US" sz="2400" dirty="0" err="1"/>
              <a:t>dilarang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kata-kata yang </a:t>
            </a:r>
            <a:r>
              <a:rPr lang="en-US" sz="2400" dirty="0" err="1"/>
              <a:t>mengecoh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klaim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kebenarannya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420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8" y="123824"/>
            <a:ext cx="6913016" cy="1223789"/>
          </a:xfrm>
        </p:spPr>
        <p:txBody>
          <a:bodyPr/>
          <a:lstStyle/>
          <a:p>
            <a:r>
              <a:rPr lang="en-US" sz="2800" dirty="0"/>
              <a:t>Point 15.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         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Minuman</a:t>
            </a:r>
            <a:r>
              <a:rPr lang="en-US" sz="2800" dirty="0"/>
              <a:t> (cont’d)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635646"/>
            <a:ext cx="8792598" cy="3312368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800" dirty="0"/>
              <a:t>b. Standard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Persyaratan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endParaRPr lang="en-US" sz="2800" dirty="0"/>
          </a:p>
          <a:p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minuman</a:t>
            </a:r>
            <a:r>
              <a:rPr lang="en-US" sz="2800" dirty="0"/>
              <a:t> yang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didasarkan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standard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persyaratan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.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sebab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minuman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diedarkan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mendapat</a:t>
            </a:r>
            <a:r>
              <a:rPr lang="en-US" sz="2800" dirty="0"/>
              <a:t>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edar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165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7992888" cy="50405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Pengaman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Minuman</a:t>
            </a:r>
            <a:r>
              <a:rPr lang="en-US" sz="3200" dirty="0"/>
              <a:t> (cont’d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987574"/>
            <a:ext cx="8792598" cy="396044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makan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minuman</a:t>
            </a:r>
            <a:r>
              <a:rPr lang="en-US" sz="2500" dirty="0"/>
              <a:t> yang </a:t>
            </a:r>
            <a:r>
              <a:rPr lang="en-US" sz="2500" dirty="0" err="1"/>
              <a:t>dikemas</a:t>
            </a:r>
            <a:r>
              <a:rPr lang="en-US" sz="2500" dirty="0"/>
              <a:t> </a:t>
            </a:r>
            <a:r>
              <a:rPr lang="en-US" sz="2500" dirty="0" err="1"/>
              <a:t>wajib</a:t>
            </a:r>
            <a:r>
              <a:rPr lang="en-US" sz="2500" dirty="0"/>
              <a:t> </a:t>
            </a:r>
            <a:r>
              <a:rPr lang="en-US" sz="2500" dirty="0" err="1"/>
              <a:t>diberi</a:t>
            </a:r>
            <a:r>
              <a:rPr lang="en-US" sz="2500" dirty="0"/>
              <a:t> </a:t>
            </a:r>
            <a:r>
              <a:rPr lang="en-US" sz="2500" dirty="0" err="1"/>
              <a:t>tanda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label yang </a:t>
            </a:r>
            <a:r>
              <a:rPr lang="en-US" sz="2500" dirty="0" err="1"/>
              <a:t>berisi</a:t>
            </a:r>
            <a:r>
              <a:rPr lang="en-US" sz="2500" dirty="0"/>
              <a:t> :</a:t>
            </a:r>
          </a:p>
          <a:p>
            <a:pPr marL="112713" lvl="1" indent="0">
              <a:buNone/>
            </a:pPr>
            <a:r>
              <a:rPr lang="en-US" sz="2500" dirty="0"/>
              <a:t>1. Nama </a:t>
            </a:r>
            <a:r>
              <a:rPr lang="en-US" sz="2500" dirty="0" err="1"/>
              <a:t>produk</a:t>
            </a:r>
            <a:r>
              <a:rPr lang="en-US" sz="2500" dirty="0"/>
              <a:t>;</a:t>
            </a:r>
          </a:p>
          <a:p>
            <a:pPr marL="112713" lvl="1" indent="0">
              <a:buNone/>
            </a:pPr>
            <a:r>
              <a:rPr lang="en-US" sz="2500" dirty="0"/>
              <a:t>2. </a:t>
            </a:r>
            <a:r>
              <a:rPr lang="en-US" sz="2500" dirty="0" err="1"/>
              <a:t>Daftar</a:t>
            </a:r>
            <a:r>
              <a:rPr lang="en-US" sz="2500" dirty="0"/>
              <a:t> </a:t>
            </a:r>
            <a:r>
              <a:rPr lang="en-US" sz="2500" dirty="0" err="1"/>
              <a:t>bahan</a:t>
            </a:r>
            <a:r>
              <a:rPr lang="en-US" sz="2500" dirty="0"/>
              <a:t> yang </a:t>
            </a:r>
            <a:r>
              <a:rPr lang="en-US" sz="2500" dirty="0" err="1"/>
              <a:t>digunakan</a:t>
            </a:r>
            <a:r>
              <a:rPr lang="en-US" sz="2500" dirty="0"/>
              <a:t>;</a:t>
            </a:r>
          </a:p>
          <a:p>
            <a:pPr marL="112713" lvl="1" indent="0">
              <a:buNone/>
            </a:pPr>
            <a:r>
              <a:rPr lang="en-US" sz="2500" dirty="0"/>
              <a:t>3. </a:t>
            </a:r>
            <a:r>
              <a:rPr lang="en-US" sz="2500" dirty="0" err="1"/>
              <a:t>Berat</a:t>
            </a:r>
            <a:r>
              <a:rPr lang="en-US" sz="2500" dirty="0"/>
              <a:t> </a:t>
            </a:r>
            <a:r>
              <a:rPr lang="en-US" sz="2500" dirty="0" err="1"/>
              <a:t>bersih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isi</a:t>
            </a:r>
            <a:r>
              <a:rPr lang="en-US" sz="2500" dirty="0"/>
              <a:t> </a:t>
            </a:r>
            <a:r>
              <a:rPr lang="en-US" sz="2500" dirty="0" err="1"/>
              <a:t>bersih</a:t>
            </a:r>
            <a:r>
              <a:rPr lang="en-US" sz="2500" dirty="0"/>
              <a:t>;</a:t>
            </a:r>
          </a:p>
          <a:p>
            <a:pPr marL="112713" lvl="1" indent="0">
              <a:buNone/>
            </a:pPr>
            <a:r>
              <a:rPr lang="en-US" sz="2500" dirty="0"/>
              <a:t>4. Nama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alamat</a:t>
            </a:r>
            <a:r>
              <a:rPr lang="en-US" sz="2500" dirty="0"/>
              <a:t> </a:t>
            </a:r>
            <a:r>
              <a:rPr lang="en-US" sz="2500" dirty="0" err="1"/>
              <a:t>pihak</a:t>
            </a:r>
            <a:r>
              <a:rPr lang="en-US" sz="2500" dirty="0"/>
              <a:t> yang </a:t>
            </a:r>
            <a:r>
              <a:rPr lang="en-US" sz="2500" dirty="0" err="1"/>
              <a:t>memproduksi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memasukkan</a:t>
            </a:r>
            <a:r>
              <a:rPr lang="en-US" sz="2500" dirty="0"/>
              <a:t> </a:t>
            </a:r>
            <a:r>
              <a:rPr lang="en-US" sz="2500" dirty="0" err="1"/>
              <a:t>makanan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minuman</a:t>
            </a:r>
            <a:r>
              <a:rPr lang="en-US" sz="2500" dirty="0"/>
              <a:t> </a:t>
            </a:r>
            <a:r>
              <a:rPr lang="en-US" sz="2500" dirty="0" err="1"/>
              <a:t>kedalam</a:t>
            </a:r>
            <a:r>
              <a:rPr lang="en-US" sz="2500" dirty="0"/>
              <a:t> </a:t>
            </a:r>
            <a:r>
              <a:rPr lang="en-US" sz="2500" dirty="0" err="1"/>
              <a:t>wil</a:t>
            </a:r>
            <a:r>
              <a:rPr lang="en-US" sz="2500" dirty="0"/>
              <a:t>. Indonesia;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</a:p>
          <a:p>
            <a:pPr marL="112713" lvl="1" indent="0">
              <a:buNone/>
            </a:pPr>
            <a:r>
              <a:rPr lang="en-US" sz="2500" dirty="0"/>
              <a:t>5.</a:t>
            </a:r>
            <a:r>
              <a:rPr lang="nl-NL" sz="2500" dirty="0"/>
              <a:t>Tanggal, bulan dan tahun kadaluarsa.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10728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7200800" cy="57606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SISTEM MANAJEMEN MUTU 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PERMENKES NO 34 / 2017 TENTANG AKREDITASI 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3" y="1275606"/>
            <a:ext cx="8712968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Pasal</a:t>
            </a:r>
            <a:r>
              <a:rPr lang="en-US" sz="2400" dirty="0"/>
              <a:t> 2 </a:t>
            </a:r>
          </a:p>
          <a:p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Akreditasi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: </a:t>
            </a:r>
          </a:p>
          <a:p>
            <a:pPr marL="342900" indent="-342900">
              <a:buAutoNum type="alphaLcPeriod"/>
            </a:pPr>
            <a:r>
              <a:rPr lang="fi-FI" sz="2400" dirty="0"/>
              <a:t>meningkatkan mutu pelayanan Rumah Sakit dan melindungi keselamatan pasien Rumah Sakit; </a:t>
            </a:r>
          </a:p>
          <a:p>
            <a:pPr marL="342900" indent="-342900">
              <a:buAutoNum type="alphaLcPeriod"/>
            </a:pPr>
            <a:r>
              <a:rPr lang="sv-SE" sz="2400" dirty="0"/>
              <a:t>meningkatkan perlindungan bagi masyarakat, sumber daya manusia di Rumah Sakit dan Rumah Sakit sebagai institusi; </a:t>
            </a:r>
          </a:p>
          <a:p>
            <a:pPr marL="342900" indent="-342900">
              <a:buAutoNum type="alphaLcPeriod"/>
            </a:pPr>
            <a:r>
              <a:rPr lang="en-US" sz="2400" dirty="0" err="1"/>
              <a:t>mendukung</a:t>
            </a:r>
            <a:r>
              <a:rPr lang="en-US" sz="2400" dirty="0"/>
              <a:t> program </a:t>
            </a:r>
            <a:r>
              <a:rPr lang="en-US" sz="2400" dirty="0" err="1"/>
              <a:t>Pemerintah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;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</a:p>
          <a:p>
            <a:pPr marL="342900" indent="-342900">
              <a:buAutoNum type="alphaLcPeriod"/>
            </a:pPr>
            <a:r>
              <a:rPr lang="it-IT" sz="2400" dirty="0"/>
              <a:t>meningkatkan profesionalisme Rumah Sakit Indonesia di   mata Internasional.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017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300543"/>
            <a:ext cx="9144000" cy="28803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altLang="ko-KR" sz="2800" b="1" dirty="0" err="1">
                <a:solidFill>
                  <a:srgbClr val="FFFF00"/>
                </a:solidFill>
              </a:rPr>
              <a:t>Peraturan</a:t>
            </a:r>
            <a:r>
              <a:rPr lang="en-US" altLang="ko-KR" sz="2800" b="1" dirty="0">
                <a:solidFill>
                  <a:srgbClr val="FFFF00"/>
                </a:solidFill>
              </a:rPr>
              <a:t> / Perundangan2an </a:t>
            </a:r>
            <a:r>
              <a:rPr lang="en-US" altLang="ko-KR" sz="2800" b="1" dirty="0" err="1">
                <a:solidFill>
                  <a:srgbClr val="FFFF00"/>
                </a:solidFill>
              </a:rPr>
              <a:t>ttg</a:t>
            </a:r>
            <a:r>
              <a:rPr lang="en-US" altLang="ko-KR" sz="2800" b="1" dirty="0">
                <a:solidFill>
                  <a:srgbClr val="FFFF00"/>
                </a:solidFill>
              </a:rPr>
              <a:t> Tenaga </a:t>
            </a:r>
            <a:r>
              <a:rPr lang="en-US" altLang="ko-KR" sz="2800" b="1" dirty="0" err="1">
                <a:solidFill>
                  <a:srgbClr val="FFFF00"/>
                </a:solidFill>
              </a:rPr>
              <a:t>kesehatan</a:t>
            </a:r>
            <a:endParaRPr lang="en-US" altLang="ko-KR" sz="2800" b="1" dirty="0">
              <a:solidFill>
                <a:srgbClr val="FFFF00"/>
              </a:solidFill>
            </a:endParaRP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36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03648" y="555526"/>
            <a:ext cx="7272808" cy="648072"/>
          </a:xfrm>
        </p:spPr>
        <p:txBody>
          <a:bodyPr/>
          <a:lstStyle/>
          <a:p>
            <a:r>
              <a:rPr lang="en-US" sz="3200" dirty="0"/>
              <a:t>Tenaga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dlm</a:t>
            </a:r>
            <a:r>
              <a:rPr lang="en-US" sz="3200" dirty="0"/>
              <a:t> UU no 36/2009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99593" y="1347614"/>
            <a:ext cx="7632848" cy="3240360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, </a:t>
            </a:r>
            <a:r>
              <a:rPr lang="en-US" sz="2400" dirty="0" err="1"/>
              <a:t>pengadaan</a:t>
            </a:r>
            <a:r>
              <a:rPr lang="en-US" sz="2400" dirty="0"/>
              <a:t>,     </a:t>
            </a:r>
            <a:r>
              <a:rPr lang="en-US" sz="2400" dirty="0" err="1"/>
              <a:t>pendayagunaan</a:t>
            </a:r>
            <a:r>
              <a:rPr lang="en-US" sz="2400" dirty="0"/>
              <a:t>, </a:t>
            </a:r>
            <a:r>
              <a:rPr lang="en-US" sz="2400" dirty="0" err="1"/>
              <a:t>pembinaan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    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penyelengga</a:t>
            </a:r>
            <a:r>
              <a:rPr lang="en-US" sz="2400" dirty="0"/>
              <a:t> </a:t>
            </a:r>
            <a:r>
              <a:rPr lang="en-US" sz="2400" dirty="0" err="1"/>
              <a:t>raan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fi-FI" sz="2400" dirty="0"/>
              <a:t>Ketentuan mengenai perencanaan, pengadaan, pendayagunaan, </a:t>
            </a:r>
            <a:r>
              <a:rPr lang="en-US" sz="2400" dirty="0" err="1"/>
              <a:t>pembinaan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   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it-IT" sz="2400" dirty="0"/>
              <a:t>dimaksud pada       ayat (1) diatur dalam Peraturan Pemerintah.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431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83518"/>
            <a:ext cx="1911102" cy="1952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4044" y="483518"/>
            <a:ext cx="332841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</a:rPr>
              <a:t>tenaga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r>
              <a:rPr lang="en-US" sz="2400" dirty="0">
                <a:latin typeface="Calibri" panose="020F0502020204030204" pitchFamily="34" charset="0"/>
              </a:rPr>
              <a:t> adalah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“</a:t>
            </a:r>
            <a:r>
              <a:rPr lang="en-US" sz="2400" dirty="0" err="1">
                <a:latin typeface="Calibri" panose="020F0502020204030204" pitchFamily="34" charset="0"/>
              </a:rPr>
              <a:t>setiap</a:t>
            </a:r>
            <a:r>
              <a:rPr lang="en-US" sz="2400" dirty="0">
                <a:latin typeface="Calibri" panose="020F0502020204030204" pitchFamily="34" charset="0"/>
              </a:rPr>
              <a:t> orang yang </a:t>
            </a:r>
            <a:r>
              <a:rPr lang="en-US" sz="2400" dirty="0" err="1">
                <a:latin typeface="Calibri" panose="020F0502020204030204" pitchFamily="34" charset="0"/>
              </a:rPr>
              <a:t>mengabdikan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diri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dlm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bidang</a:t>
            </a:r>
            <a:r>
              <a:rPr lang="en-US" sz="2400" dirty="0">
                <a:latin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serta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memiliki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pengetahuan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</a:rPr>
              <a:t>keterampilan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melalui</a:t>
            </a:r>
            <a:r>
              <a:rPr lang="en-US" sz="2400" dirty="0">
                <a:latin typeface="Calibri" panose="020F0502020204030204" pitchFamily="34" charset="0"/>
              </a:rPr>
              <a:t>      </a:t>
            </a:r>
            <a:r>
              <a:rPr lang="en-US" sz="2400" dirty="0" err="1">
                <a:latin typeface="Calibri" panose="020F0502020204030204" pitchFamily="34" charset="0"/>
              </a:rPr>
              <a:t>pendidikan</a:t>
            </a:r>
            <a:r>
              <a:rPr lang="en-US" sz="2400" dirty="0">
                <a:latin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</a:rPr>
              <a:t>bidang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</a:rPr>
              <a:t>sehatan</a:t>
            </a:r>
            <a:r>
              <a:rPr lang="en-US" sz="2400" dirty="0"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jenis</a:t>
            </a:r>
            <a:r>
              <a:rPr lang="en-US" sz="2400" dirty="0">
                <a:latin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</a:rPr>
              <a:t>tertentu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memerlukan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kewenangan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melakukan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upaya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kesehatan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6" y="483518"/>
            <a:ext cx="1952060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6" y="2715766"/>
            <a:ext cx="1952060" cy="216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787774"/>
            <a:ext cx="1911102" cy="2088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76" y="27919"/>
            <a:ext cx="25485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TENAGA KESEHATAN</a:t>
            </a:r>
          </a:p>
        </p:txBody>
      </p:sp>
    </p:spTree>
    <p:extLst>
      <p:ext uri="{BB962C8B-B14F-4D97-AF65-F5344CB8AC3E}">
        <p14:creationId xmlns:p14="http://schemas.microsoft.com/office/powerpoint/2010/main" val="1597883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7704856" cy="57606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Tenaga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UU no 36/2009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843558"/>
            <a:ext cx="8856984" cy="4299942"/>
          </a:xfrm>
          <a:ln>
            <a:solidFill>
              <a:schemeClr val="accent1"/>
            </a:solidFill>
          </a:ln>
        </p:spPr>
        <p:txBody>
          <a:bodyPr anchor="t">
            <a:normAutofit lnSpcReduction="10000"/>
          </a:bodyPr>
          <a:lstStyle/>
          <a:p>
            <a:r>
              <a:rPr lang="en-US" sz="1800" dirty="0" err="1"/>
              <a:t>Pasal</a:t>
            </a:r>
            <a:r>
              <a:rPr lang="en-US" sz="1800" dirty="0"/>
              <a:t> 22  (1) Tenaga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kualifikasi</a:t>
            </a:r>
            <a:r>
              <a:rPr lang="en-US" sz="1800" dirty="0"/>
              <a:t> minimum.</a:t>
            </a:r>
          </a:p>
          <a:p>
            <a:r>
              <a:rPr lang="en-US" sz="1800" dirty="0" err="1"/>
              <a:t>Pasal</a:t>
            </a:r>
            <a:r>
              <a:rPr lang="en-US" sz="1800" dirty="0"/>
              <a:t> 23</a:t>
            </a:r>
          </a:p>
          <a:p>
            <a:r>
              <a:rPr lang="en-US" sz="1800" dirty="0"/>
              <a:t>(1) Tenaga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berwenang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menyelenggarakan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.</a:t>
            </a:r>
          </a:p>
          <a:p>
            <a:r>
              <a:rPr lang="en-US" sz="1800" dirty="0"/>
              <a:t>(3)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menyelenggarakan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,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it-IT" sz="1800" dirty="0"/>
              <a:t>wajib memiliki   izin dari pemerintah.</a:t>
            </a:r>
          </a:p>
          <a:p>
            <a:r>
              <a:rPr lang="en-US" sz="1800" dirty="0"/>
              <a:t>(4)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sebagaimana</a:t>
            </a:r>
            <a:r>
              <a:rPr lang="en-US" sz="1800" dirty="0"/>
              <a:t> </a:t>
            </a:r>
            <a:r>
              <a:rPr lang="en-US" sz="1800" dirty="0" err="1"/>
              <a:t>dimaksud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ayat</a:t>
            </a:r>
            <a:r>
              <a:rPr lang="en-US" sz="1800" dirty="0"/>
              <a:t> (1)   </a:t>
            </a:r>
            <a:r>
              <a:rPr lang="en-US" sz="1800" dirty="0" err="1"/>
              <a:t>dilarang</a:t>
            </a:r>
            <a:r>
              <a:rPr lang="en-US" sz="1800" dirty="0"/>
              <a:t> </a:t>
            </a:r>
            <a:r>
              <a:rPr lang="en-US" sz="1800" dirty="0" err="1"/>
              <a:t>mengutamakan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yang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endParaRPr lang="en-US" sz="1800" dirty="0"/>
          </a:p>
          <a:p>
            <a:r>
              <a:rPr lang="en-US" sz="1800" dirty="0" err="1"/>
              <a:t>Pasal</a:t>
            </a:r>
            <a:r>
              <a:rPr lang="en-US" sz="1800" dirty="0"/>
              <a:t> 24</a:t>
            </a:r>
          </a:p>
          <a:p>
            <a:r>
              <a:rPr lang="sv-SE" sz="1800" dirty="0"/>
              <a:t>(1) Tenaga kesehatan sebagaimana dimaksud dalam Pasal 23 harus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etik</a:t>
            </a:r>
            <a:r>
              <a:rPr lang="en-US" sz="1800" dirty="0"/>
              <a:t>,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profesi</a:t>
            </a:r>
            <a:r>
              <a:rPr lang="en-US" sz="1800" dirty="0"/>
              <a:t>, </a:t>
            </a:r>
            <a:r>
              <a:rPr lang="en-US" sz="1800" dirty="0" err="1"/>
              <a:t>hak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,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operasional</a:t>
            </a:r>
            <a:r>
              <a:rPr lang="en-US" sz="1800" dirty="0"/>
              <a:t>.</a:t>
            </a:r>
          </a:p>
          <a:p>
            <a:r>
              <a:rPr lang="en-US" sz="1800" dirty="0"/>
              <a:t>(2) </a:t>
            </a:r>
            <a:r>
              <a:rPr lang="en-US" sz="1800" dirty="0" err="1"/>
              <a:t>Ketentuan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etik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profesi</a:t>
            </a:r>
            <a:r>
              <a:rPr lang="en-US" sz="1800" dirty="0"/>
              <a:t> </a:t>
            </a:r>
            <a:r>
              <a:rPr lang="en-US" sz="1800" dirty="0" err="1"/>
              <a:t>sebagaimana</a:t>
            </a:r>
            <a:endParaRPr lang="en-US" sz="1800" dirty="0"/>
          </a:p>
          <a:p>
            <a:r>
              <a:rPr lang="en-US" sz="1800" dirty="0" err="1"/>
              <a:t>dimaksud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ayat</a:t>
            </a:r>
            <a:r>
              <a:rPr lang="en-US" sz="1800" dirty="0"/>
              <a:t> (1) </a:t>
            </a:r>
            <a:r>
              <a:rPr lang="en-US" sz="1800" dirty="0" err="1"/>
              <a:t>diatur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profesi</a:t>
            </a:r>
            <a:r>
              <a:rPr lang="en-US" sz="1800" dirty="0"/>
              <a:t>..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8566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8064896" cy="648072"/>
          </a:xfrm>
        </p:spPr>
        <p:txBody>
          <a:bodyPr>
            <a:normAutofit fontScale="62500" lnSpcReduction="20000"/>
          </a:bodyPr>
          <a:lstStyle/>
          <a:p>
            <a:endParaRPr lang="en-US" sz="2800" dirty="0"/>
          </a:p>
          <a:p>
            <a:r>
              <a:rPr lang="en-US" sz="2800" dirty="0"/>
              <a:t>Tenaga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dlm</a:t>
            </a:r>
            <a:r>
              <a:rPr lang="en-US" sz="2800" dirty="0"/>
              <a:t> UU no 36/2009 (cont’d)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1059582"/>
            <a:ext cx="8568952" cy="396044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400" dirty="0" err="1"/>
              <a:t>Pasal</a:t>
            </a:r>
            <a:r>
              <a:rPr lang="en-US" sz="2400" dirty="0"/>
              <a:t> 25</a:t>
            </a:r>
          </a:p>
          <a:p>
            <a:r>
              <a:rPr lang="en-US" sz="2400" dirty="0"/>
              <a:t>(1) </a:t>
            </a:r>
            <a:r>
              <a:rPr lang="en-US" sz="2400" dirty="0" err="1"/>
              <a:t>Pengadaan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 </a:t>
            </a:r>
            <a:r>
              <a:rPr lang="en-US" sz="2400" dirty="0" err="1"/>
              <a:t>diselenggarakan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, 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pelatihan</a:t>
            </a:r>
            <a:r>
              <a:rPr lang="en-US" sz="2400" dirty="0"/>
              <a:t>.</a:t>
            </a:r>
          </a:p>
          <a:p>
            <a:r>
              <a:rPr lang="en-US" sz="2400" dirty="0"/>
              <a:t>(2)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pelatihan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ayat</a:t>
            </a:r>
            <a:r>
              <a:rPr lang="en-US" sz="2400" dirty="0"/>
              <a:t> (1)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569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8136904" cy="576064"/>
          </a:xfrm>
        </p:spPr>
        <p:txBody>
          <a:bodyPr>
            <a:normAutofit fontScale="55000" lnSpcReduction="20000"/>
          </a:bodyPr>
          <a:lstStyle/>
          <a:p>
            <a:endParaRPr lang="en-US" sz="2800" dirty="0"/>
          </a:p>
          <a:p>
            <a:r>
              <a:rPr lang="en-US" sz="2800" dirty="0"/>
              <a:t>Tenaga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UU no 36/2009 (cont’d)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748" y="823020"/>
            <a:ext cx="8892480" cy="4320480"/>
          </a:xfrm>
          <a:ln>
            <a:solidFill>
              <a:schemeClr val="accent1"/>
            </a:solidFill>
          </a:ln>
        </p:spPr>
        <p:txBody>
          <a:bodyPr anchor="t">
            <a:normAutofit lnSpcReduction="10000"/>
          </a:bodyPr>
          <a:lstStyle/>
          <a:p>
            <a:r>
              <a:rPr lang="en-US" sz="2000" dirty="0" err="1"/>
              <a:t>Pasal</a:t>
            </a:r>
            <a:r>
              <a:rPr lang="en-US" sz="2000" dirty="0"/>
              <a:t> 26</a:t>
            </a:r>
          </a:p>
          <a:p>
            <a:r>
              <a:rPr lang="en-US" sz="2000" dirty="0"/>
              <a:t>(1)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penempatan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pemerataan</a:t>
            </a:r>
            <a:r>
              <a:rPr lang="en-US" sz="2000" dirty="0"/>
              <a:t> 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.</a:t>
            </a:r>
          </a:p>
          <a:p>
            <a:r>
              <a:rPr lang="en-US" sz="2000" dirty="0"/>
              <a:t>(2)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mengadakan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mendayagunakan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 </a:t>
            </a:r>
            <a:r>
              <a:rPr lang="sv-SE" sz="2000" dirty="0"/>
              <a:t>kesehatan sesuai dengan kebutuhan daerahnya.</a:t>
            </a:r>
          </a:p>
          <a:p>
            <a:r>
              <a:rPr lang="en-US" sz="2000" dirty="0"/>
              <a:t>(3) </a:t>
            </a:r>
            <a:r>
              <a:rPr lang="en-US" sz="2000" dirty="0" err="1"/>
              <a:t>Pengadaan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pendayagunaan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dgn</a:t>
            </a:r>
            <a:r>
              <a:rPr lang="en-US" sz="2000" dirty="0"/>
              <a:t> </a:t>
            </a:r>
            <a:r>
              <a:rPr lang="en-US" sz="2000" dirty="0" err="1"/>
              <a:t>memperhatikan</a:t>
            </a:r>
            <a:r>
              <a:rPr lang="en-US" sz="2000" dirty="0"/>
              <a:t>:</a:t>
            </a:r>
          </a:p>
          <a:p>
            <a:r>
              <a:rPr lang="fi-FI" sz="2000" dirty="0"/>
              <a:t>a. jenis pelayanan kesehatan yang dibutuhkan masyarakat;</a:t>
            </a:r>
          </a:p>
          <a:p>
            <a:r>
              <a:rPr lang="fi-FI" sz="2000" dirty="0"/>
              <a:t>b. jumlah sarana pelayanan kesehatan; dan</a:t>
            </a:r>
          </a:p>
          <a:p>
            <a:r>
              <a:rPr lang="en-US" sz="2000" dirty="0"/>
              <a:t>c.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dgn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yan</a:t>
            </a:r>
            <a:r>
              <a:rPr lang="en-US" sz="2000" dirty="0"/>
              <a:t>.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.</a:t>
            </a:r>
          </a:p>
          <a:p>
            <a:r>
              <a:rPr lang="en-US" sz="2000" dirty="0"/>
              <a:t>(4) </a:t>
            </a:r>
            <a:r>
              <a:rPr lang="en-US" sz="2000" dirty="0" err="1"/>
              <a:t>Penempatan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(1)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memperhatikan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yang </a:t>
            </a:r>
            <a:r>
              <a:rPr lang="en-US" sz="2000" dirty="0" err="1"/>
              <a:t>merata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03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PENGERTIAN HUKUM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Soerjono</a:t>
            </a:r>
            <a:r>
              <a:rPr lang="en-US" dirty="0"/>
              <a:t> </a:t>
            </a:r>
            <a:r>
              <a:rPr lang="en-US" dirty="0" err="1"/>
              <a:t>Soekanto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Purnadi</a:t>
            </a:r>
            <a:r>
              <a:rPr lang="en-US" dirty="0"/>
              <a:t> </a:t>
            </a:r>
            <a:r>
              <a:rPr lang="en-US" dirty="0" err="1"/>
              <a:t>Purbacaraka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>
            <a:off x="899592" y="1563638"/>
            <a:ext cx="1944216" cy="2698451"/>
            <a:chOff x="971600" y="1889523"/>
            <a:chExt cx="1944216" cy="2698451"/>
          </a:xfrm>
        </p:grpSpPr>
        <p:sp>
          <p:nvSpPr>
            <p:cNvPr id="4" name="Rounded Rectangle 3"/>
            <p:cNvSpPr/>
            <p:nvPr/>
          </p:nvSpPr>
          <p:spPr>
            <a:xfrm>
              <a:off x="971600" y="2211710"/>
              <a:ext cx="1944216" cy="2376264"/>
            </a:xfrm>
            <a:prstGeom prst="roundRect">
              <a:avLst>
                <a:gd name="adj" fmla="val 6906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7664" y="2067694"/>
              <a:ext cx="792088" cy="28803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Block Arc 5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name="adj1" fmla="val 10800000"/>
                <a:gd name="adj2" fmla="val 21388723"/>
                <a:gd name="adj3" fmla="val 192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0358C7A-307B-4870-91E0-E98686BCA764}"/>
              </a:ext>
            </a:extLst>
          </p:cNvPr>
          <p:cNvGrpSpPr/>
          <p:nvPr/>
        </p:nvGrpSpPr>
        <p:grpSpPr>
          <a:xfrm>
            <a:off x="3702138" y="1297355"/>
            <a:ext cx="570067" cy="570066"/>
            <a:chOff x="3702138" y="1297355"/>
            <a:chExt cx="570067" cy="570066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69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1E46930-6D0C-459B-97E9-C7887B139706}"/>
              </a:ext>
            </a:extLst>
          </p:cNvPr>
          <p:cNvGrpSpPr/>
          <p:nvPr/>
        </p:nvGrpSpPr>
        <p:grpSpPr>
          <a:xfrm>
            <a:off x="3702138" y="2000838"/>
            <a:ext cx="570067" cy="570066"/>
            <a:chOff x="3702138" y="2000838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00083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049001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직사각형 69"/>
            <p:cNvSpPr/>
            <p:nvPr/>
          </p:nvSpPr>
          <p:spPr>
            <a:xfrm>
              <a:off x="3766270" y="2100246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4366D4-37D1-48C1-B8C1-80CEAFA076EE}"/>
              </a:ext>
            </a:extLst>
          </p:cNvPr>
          <p:cNvGrpSpPr/>
          <p:nvPr/>
        </p:nvGrpSpPr>
        <p:grpSpPr>
          <a:xfrm>
            <a:off x="3702138" y="2704322"/>
            <a:ext cx="570067" cy="570066"/>
            <a:chOff x="3702138" y="2704322"/>
            <a:chExt cx="570067" cy="570066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704321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752484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69"/>
            <p:cNvSpPr/>
            <p:nvPr/>
          </p:nvSpPr>
          <p:spPr>
            <a:xfrm>
              <a:off x="3766270" y="2804268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15595E1-4D57-44D3-9CF7-138306690280}"/>
              </a:ext>
            </a:extLst>
          </p:cNvPr>
          <p:cNvGrpSpPr/>
          <p:nvPr/>
        </p:nvGrpSpPr>
        <p:grpSpPr>
          <a:xfrm>
            <a:off x="3702138" y="3407805"/>
            <a:ext cx="570067" cy="570066"/>
            <a:chOff x="3702138" y="3407805"/>
            <a:chExt cx="570067" cy="570066"/>
          </a:xfrm>
        </p:grpSpPr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340780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3455968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8" name="직사각형 69"/>
            <p:cNvSpPr/>
            <p:nvPr/>
          </p:nvSpPr>
          <p:spPr>
            <a:xfrm>
              <a:off x="3766270" y="3508290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3702138" y="4111288"/>
            <a:ext cx="570067" cy="570066"/>
            <a:chOff x="3702138" y="4111288"/>
            <a:chExt cx="570067" cy="570066"/>
          </a:xfrm>
        </p:grpSpPr>
        <p:sp>
          <p:nvSpPr>
            <p:cNvPr id="3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직사각형 69"/>
            <p:cNvSpPr/>
            <p:nvPr/>
          </p:nvSpPr>
          <p:spPr>
            <a:xfrm>
              <a:off x="3766270" y="4212313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19054" y="1129738"/>
            <a:ext cx="453702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, </a:t>
            </a:r>
            <a:r>
              <a:rPr lang="en-US" sz="1400" dirty="0" err="1"/>
              <a:t>yakni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 yang   </a:t>
            </a:r>
            <a:r>
              <a:rPr lang="en-US" sz="1400" dirty="0" err="1"/>
              <a:t>tersusun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sistematis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kekuatan</a:t>
            </a:r>
            <a:r>
              <a:rPr lang="en-US" sz="1400" dirty="0"/>
              <a:t> </a:t>
            </a:r>
            <a:r>
              <a:rPr lang="en-US" sz="1400" dirty="0" err="1"/>
              <a:t>pemikiran</a:t>
            </a:r>
            <a:r>
              <a:rPr lang="en-US" sz="1400" dirty="0"/>
              <a:t>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86997" y="1955268"/>
            <a:ext cx="44011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</a:rPr>
              <a:t>Hukum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sebagai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disiplin</a:t>
            </a:r>
            <a:r>
              <a:rPr lang="en-US" sz="1400" dirty="0">
                <a:latin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</a:rPr>
              <a:t>yakni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suatu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sistem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ajaran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tentang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kenyataan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gejala-gejala</a:t>
            </a:r>
            <a:r>
              <a:rPr lang="en-US" sz="1400" dirty="0">
                <a:latin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</a:rPr>
              <a:t>dihadapi</a:t>
            </a:r>
            <a:r>
              <a:rPr lang="en-US" sz="1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86997" y="2565354"/>
            <a:ext cx="451091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kaedah</a:t>
            </a:r>
            <a:r>
              <a:rPr lang="en-US" sz="1400" dirty="0"/>
              <a:t>, </a:t>
            </a:r>
            <a:r>
              <a:rPr lang="en-US" sz="1400" dirty="0" err="1"/>
              <a:t>yakni</a:t>
            </a:r>
            <a:r>
              <a:rPr lang="en-US" sz="1400" dirty="0"/>
              <a:t> </a:t>
            </a:r>
            <a:r>
              <a:rPr lang="en-US" sz="1400" dirty="0" err="1"/>
              <a:t>pedoman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patokan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   </a:t>
            </a:r>
            <a:r>
              <a:rPr lang="en-US" sz="1400" dirty="0" err="1"/>
              <a:t>tindak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perikelakuan</a:t>
            </a:r>
            <a:r>
              <a:rPr lang="en-US" sz="1400" dirty="0"/>
              <a:t> yang </a:t>
            </a:r>
            <a:r>
              <a:rPr lang="en-US" sz="1400" dirty="0" err="1"/>
              <a:t>pantas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diharapkan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98376" y="3288612"/>
            <a:ext cx="458215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Tata </a:t>
            </a:r>
            <a:r>
              <a:rPr lang="en-US" sz="1400" dirty="0" err="1"/>
              <a:t>Hukum</a:t>
            </a:r>
            <a:r>
              <a:rPr lang="en-US" sz="1400" dirty="0"/>
              <a:t>, </a:t>
            </a:r>
            <a:r>
              <a:rPr lang="en-US" sz="1400" dirty="0" err="1"/>
              <a:t>yakni</a:t>
            </a:r>
            <a:r>
              <a:rPr lang="en-US" sz="1400" dirty="0"/>
              <a:t> </a:t>
            </a: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proses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kaedah-kaedah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yang </a:t>
            </a:r>
            <a:r>
              <a:rPr lang="en-US" sz="1400" dirty="0" err="1"/>
              <a:t>berlaku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tertulis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98376" y="4074563"/>
            <a:ext cx="450089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timbal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unsur-unsur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system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kenegaraan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20" y="2100245"/>
            <a:ext cx="1652159" cy="21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5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8064896" cy="576064"/>
          </a:xfrm>
        </p:spPr>
        <p:txBody>
          <a:bodyPr>
            <a:normAutofit fontScale="55000" lnSpcReduction="20000"/>
          </a:bodyPr>
          <a:lstStyle/>
          <a:p>
            <a:endParaRPr lang="en-US" sz="2800" dirty="0"/>
          </a:p>
          <a:p>
            <a:r>
              <a:rPr lang="en-US" sz="2800" dirty="0"/>
              <a:t>Tenaga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dlm</a:t>
            </a:r>
            <a:r>
              <a:rPr lang="en-US" sz="2800" dirty="0"/>
              <a:t> UU No 36 /2009 (cont’d)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9836" y="1059582"/>
            <a:ext cx="8712968" cy="3816424"/>
          </a:xfrm>
          <a:ln>
            <a:solidFill>
              <a:schemeClr val="accent1"/>
            </a:solidFill>
          </a:ln>
        </p:spPr>
        <p:txBody>
          <a:bodyPr anchor="t">
            <a:normAutofit lnSpcReduction="10000"/>
          </a:bodyPr>
          <a:lstStyle/>
          <a:p>
            <a:r>
              <a:rPr lang="en-US" sz="2100" dirty="0" err="1"/>
              <a:t>Pasal</a:t>
            </a:r>
            <a:r>
              <a:rPr lang="en-US" sz="2100" dirty="0"/>
              <a:t> 27</a:t>
            </a:r>
          </a:p>
          <a:p>
            <a:r>
              <a:rPr lang="en-US" sz="2100" dirty="0"/>
              <a:t>(1) Tenaga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berhak</a:t>
            </a:r>
            <a:r>
              <a:rPr lang="en-US" sz="2100" dirty="0"/>
              <a:t> </a:t>
            </a:r>
            <a:r>
              <a:rPr lang="en-US" sz="2100" dirty="0" err="1"/>
              <a:t>mendapatkan</a:t>
            </a:r>
            <a:r>
              <a:rPr lang="en-US" sz="2100" dirty="0"/>
              <a:t> </a:t>
            </a:r>
            <a:r>
              <a:rPr lang="en-US" sz="2100" dirty="0" err="1"/>
              <a:t>imbalan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pelindungan</a:t>
            </a:r>
            <a:r>
              <a:rPr lang="en-US" sz="2100" dirty="0"/>
              <a:t>   </a:t>
            </a:r>
            <a:r>
              <a:rPr lang="en-US" sz="2100" dirty="0" err="1"/>
              <a:t>hukum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melaksanakan</a:t>
            </a:r>
            <a:r>
              <a:rPr lang="en-US" sz="2100" dirty="0"/>
              <a:t> </a:t>
            </a:r>
            <a:r>
              <a:rPr lang="en-US" sz="2100" dirty="0" err="1"/>
              <a:t>tugas</a:t>
            </a:r>
            <a:r>
              <a:rPr lang="en-US" sz="2100" dirty="0"/>
              <a:t> </a:t>
            </a:r>
            <a:r>
              <a:rPr lang="en-US" sz="2100" dirty="0" err="1"/>
              <a:t>sesuai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profesinya</a:t>
            </a:r>
            <a:r>
              <a:rPr lang="en-US" sz="2100" dirty="0"/>
              <a:t>.</a:t>
            </a:r>
          </a:p>
          <a:p>
            <a:r>
              <a:rPr lang="en-US" sz="2100" dirty="0"/>
              <a:t>(2) Tenaga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melaksanakan</a:t>
            </a:r>
            <a:r>
              <a:rPr lang="en-US" sz="2100" dirty="0"/>
              <a:t> </a:t>
            </a:r>
            <a:r>
              <a:rPr lang="en-US" sz="2100" dirty="0" err="1"/>
              <a:t>tugasnya</a:t>
            </a:r>
            <a:r>
              <a:rPr lang="en-US" sz="2100" dirty="0"/>
              <a:t> </a:t>
            </a:r>
            <a:r>
              <a:rPr lang="en-US" sz="2100" dirty="0" err="1"/>
              <a:t>berkewajiban</a:t>
            </a:r>
            <a:r>
              <a:rPr lang="en-US" sz="2100" dirty="0"/>
              <a:t> </a:t>
            </a:r>
            <a:r>
              <a:rPr lang="en-US" sz="2100" dirty="0" err="1"/>
              <a:t>mengembangkan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meningkatkan</a:t>
            </a:r>
            <a:r>
              <a:rPr lang="en-US" sz="2100" dirty="0"/>
              <a:t> </a:t>
            </a:r>
            <a:r>
              <a:rPr lang="en-US" sz="2100" dirty="0" err="1"/>
              <a:t>pengetahuan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keterampilan</a:t>
            </a:r>
            <a:r>
              <a:rPr lang="en-US" sz="2100" dirty="0"/>
              <a:t> yang </a:t>
            </a:r>
            <a:r>
              <a:rPr lang="en-US" sz="2100" dirty="0" err="1"/>
              <a:t>dimiliki</a:t>
            </a:r>
            <a:r>
              <a:rPr lang="en-US" sz="2100" dirty="0"/>
              <a:t>.</a:t>
            </a:r>
          </a:p>
          <a:p>
            <a:r>
              <a:rPr lang="en-US" sz="2100" dirty="0" err="1"/>
              <a:t>Pasal</a:t>
            </a:r>
            <a:r>
              <a:rPr lang="en-US" sz="2100" dirty="0"/>
              <a:t> 28</a:t>
            </a:r>
          </a:p>
          <a:p>
            <a:r>
              <a:rPr lang="en-US" sz="2100" dirty="0"/>
              <a:t>(1)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kepentingan</a:t>
            </a:r>
            <a:r>
              <a:rPr lang="en-US" sz="2100" dirty="0"/>
              <a:t> </a:t>
            </a:r>
            <a:r>
              <a:rPr lang="en-US" sz="2100" dirty="0" err="1"/>
              <a:t>hukum</a:t>
            </a:r>
            <a:r>
              <a:rPr lang="en-US" sz="2100" dirty="0"/>
              <a:t>, </a:t>
            </a:r>
            <a:r>
              <a:rPr lang="en-US" sz="2100" dirty="0" err="1"/>
              <a:t>tenaga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wajib</a:t>
            </a:r>
            <a:r>
              <a:rPr lang="en-US" sz="2100" dirty="0"/>
              <a:t> </a:t>
            </a:r>
            <a:r>
              <a:rPr lang="en-US" sz="2100" dirty="0" err="1"/>
              <a:t>melakukan</a:t>
            </a:r>
            <a:endParaRPr lang="en-US" sz="2100" dirty="0"/>
          </a:p>
          <a:p>
            <a:r>
              <a:rPr lang="en-US" sz="2100" dirty="0" err="1"/>
              <a:t>pemeriksaan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atas</a:t>
            </a:r>
            <a:r>
              <a:rPr lang="en-US" sz="2100" dirty="0"/>
              <a:t> </a:t>
            </a:r>
            <a:r>
              <a:rPr lang="en-US" sz="2100" dirty="0" err="1"/>
              <a:t>permintaan</a:t>
            </a:r>
            <a:r>
              <a:rPr lang="en-US" sz="2100" dirty="0"/>
              <a:t> </a:t>
            </a:r>
            <a:r>
              <a:rPr lang="en-US" sz="2100" dirty="0" err="1"/>
              <a:t>penegak</a:t>
            </a:r>
            <a:r>
              <a:rPr lang="en-US" sz="2100" dirty="0"/>
              <a:t> </a:t>
            </a:r>
            <a:r>
              <a:rPr lang="en-US" sz="2100" dirty="0" err="1"/>
              <a:t>hukum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biaya</a:t>
            </a:r>
            <a:endParaRPr lang="en-US" sz="2100" dirty="0"/>
          </a:p>
          <a:p>
            <a:r>
              <a:rPr lang="en-US" sz="2100" dirty="0" err="1"/>
              <a:t>ditanggung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negara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534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536" y="123477"/>
            <a:ext cx="8640960" cy="603289"/>
          </a:xfrm>
        </p:spPr>
        <p:txBody>
          <a:bodyPr>
            <a:normAutofit fontScale="55000" lnSpcReduction="20000"/>
          </a:bodyPr>
          <a:lstStyle/>
          <a:p>
            <a:endParaRPr lang="en-US" sz="2800" dirty="0"/>
          </a:p>
          <a:p>
            <a:r>
              <a:rPr lang="en-US" sz="2800" dirty="0"/>
              <a:t>Tenaga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dlm</a:t>
            </a:r>
            <a:r>
              <a:rPr lang="en-US" sz="2800" dirty="0"/>
              <a:t> UU No 36 /2009 (cont’d)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915566"/>
            <a:ext cx="8712968" cy="4104456"/>
          </a:xfrm>
          <a:ln>
            <a:solidFill>
              <a:schemeClr val="accent1"/>
            </a:solidFill>
          </a:ln>
        </p:spPr>
        <p:txBody>
          <a:bodyPr anchor="t">
            <a:normAutofit fontScale="92500" lnSpcReduction="10000"/>
          </a:bodyPr>
          <a:lstStyle/>
          <a:p>
            <a:r>
              <a:rPr lang="en-US" sz="2000" dirty="0" err="1"/>
              <a:t>Pasal</a:t>
            </a:r>
            <a:r>
              <a:rPr lang="en-US" sz="2000" dirty="0"/>
              <a:t> 29</a:t>
            </a:r>
          </a:p>
          <a:p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diduga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kelalaian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endParaRPr lang="en-US" sz="2000" dirty="0"/>
          </a:p>
          <a:p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profesinya</a:t>
            </a:r>
            <a:r>
              <a:rPr lang="en-US" sz="2000" dirty="0"/>
              <a:t>, </a:t>
            </a:r>
            <a:r>
              <a:rPr lang="en-US" sz="2000" dirty="0" err="1"/>
              <a:t>kelalaian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diselesaikan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endParaRPr lang="en-US" sz="2000" dirty="0"/>
          </a:p>
          <a:p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mediasi</a:t>
            </a:r>
            <a:endParaRPr lang="en-US" sz="2000" dirty="0"/>
          </a:p>
          <a:p>
            <a:r>
              <a:rPr lang="en-US" sz="2000" dirty="0" err="1"/>
              <a:t>Pasal</a:t>
            </a:r>
            <a:r>
              <a:rPr lang="en-US" sz="2000" dirty="0"/>
              <a:t> 34</a:t>
            </a:r>
          </a:p>
          <a:p>
            <a:r>
              <a:rPr lang="en-US" sz="2000" dirty="0"/>
              <a:t>(1)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pimpinan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r>
              <a:rPr lang="en-US" sz="2000" dirty="0" err="1"/>
              <a:t>perseorangan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r>
              <a:rPr lang="en-US" sz="2000" dirty="0" err="1"/>
              <a:t>perseorangan</a:t>
            </a:r>
            <a:r>
              <a:rPr lang="en-US" sz="2000" dirty="0"/>
              <a:t> yang </a:t>
            </a:r>
            <a:r>
              <a:rPr lang="en-US" sz="2000" dirty="0" err="1"/>
              <a:t>dibutuhkan</a:t>
            </a:r>
            <a:r>
              <a:rPr lang="en-US" sz="2000" dirty="0"/>
              <a:t>.</a:t>
            </a:r>
          </a:p>
          <a:p>
            <a:r>
              <a:rPr lang="en-US" sz="2000" dirty="0"/>
              <a:t>(2) </a:t>
            </a:r>
            <a:r>
              <a:rPr lang="en-US" sz="2000" dirty="0" err="1"/>
              <a:t>Penyelenggara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dilarang</a:t>
            </a:r>
            <a:r>
              <a:rPr lang="en-US" sz="2000" dirty="0"/>
              <a:t> </a:t>
            </a:r>
            <a:r>
              <a:rPr lang="en-US" sz="2000" dirty="0" err="1"/>
              <a:t>mempekerjakan</a:t>
            </a:r>
            <a:endParaRPr lang="en-US" sz="2000" dirty="0"/>
          </a:p>
          <a:p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kualifikasi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izin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endParaRPr lang="en-US" sz="2000" dirty="0"/>
          </a:p>
          <a:p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profesi</a:t>
            </a:r>
            <a:r>
              <a:rPr lang="en-US" sz="2000" dirty="0"/>
              <a:t>.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95536" y="726767"/>
            <a:ext cx="806489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0934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PP No.32 /1996 </a:t>
            </a:r>
            <a:r>
              <a:rPr lang="en-US" sz="2800" dirty="0" err="1"/>
              <a:t>ttg</a:t>
            </a:r>
            <a:r>
              <a:rPr lang="en-US" sz="2800" dirty="0"/>
              <a:t> Tenaga </a:t>
            </a:r>
            <a:r>
              <a:rPr lang="en-US" sz="2800" dirty="0" err="1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1059582"/>
            <a:ext cx="3744416" cy="3742964"/>
          </a:xfrm>
          <a:ln>
            <a:solidFill>
              <a:schemeClr val="accent1"/>
            </a:solidFill>
          </a:ln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1. Tenaga </a:t>
            </a:r>
            <a:r>
              <a:rPr lang="en-US" sz="2000" dirty="0" err="1"/>
              <a:t>medis</a:t>
            </a:r>
            <a:r>
              <a:rPr lang="en-US" sz="2000" dirty="0"/>
              <a:t>, </a:t>
            </a:r>
            <a:r>
              <a:rPr lang="en-US" sz="2000" dirty="0" err="1"/>
              <a:t>mencakup</a:t>
            </a:r>
            <a:r>
              <a:rPr lang="en-US" sz="2000" dirty="0"/>
              <a:t>:</a:t>
            </a:r>
          </a:p>
          <a:p>
            <a:r>
              <a:rPr lang="en-US" sz="2000" dirty="0"/>
              <a:t>a. </a:t>
            </a:r>
            <a:r>
              <a:rPr lang="en-US" sz="2000" dirty="0" err="1"/>
              <a:t>Dokter</a:t>
            </a:r>
            <a:endParaRPr lang="en-US" sz="2000" dirty="0"/>
          </a:p>
          <a:p>
            <a:r>
              <a:rPr lang="en-US" sz="2000" dirty="0"/>
              <a:t>b. </a:t>
            </a:r>
            <a:r>
              <a:rPr lang="en-US" sz="2000" dirty="0" err="1"/>
              <a:t>Doktergigi</a:t>
            </a:r>
            <a:endParaRPr lang="en-US" sz="2000" dirty="0"/>
          </a:p>
          <a:p>
            <a:r>
              <a:rPr lang="en-US" sz="2000" dirty="0"/>
              <a:t>2. Tenaga </a:t>
            </a:r>
            <a:r>
              <a:rPr lang="en-US" sz="2000" dirty="0" err="1"/>
              <a:t>Keperawatan</a:t>
            </a:r>
            <a:r>
              <a:rPr lang="en-US" sz="2000" dirty="0"/>
              <a:t>, </a:t>
            </a:r>
          </a:p>
          <a:p>
            <a:r>
              <a:rPr lang="en-US" sz="2000" dirty="0"/>
              <a:t>a. </a:t>
            </a:r>
            <a:r>
              <a:rPr lang="en-US" sz="2000" dirty="0" err="1"/>
              <a:t>Perawat</a:t>
            </a:r>
            <a:endParaRPr lang="en-US" sz="2000" dirty="0"/>
          </a:p>
          <a:p>
            <a:r>
              <a:rPr lang="en-US" sz="2000" dirty="0"/>
              <a:t>b. </a:t>
            </a:r>
            <a:r>
              <a:rPr lang="en-US" sz="2000" dirty="0" err="1"/>
              <a:t>Bidan</a:t>
            </a:r>
            <a:endParaRPr lang="en-US" sz="2000" dirty="0"/>
          </a:p>
          <a:p>
            <a:r>
              <a:rPr lang="en-US" sz="2000" dirty="0"/>
              <a:t>3. Tenaga </a:t>
            </a:r>
            <a:r>
              <a:rPr lang="en-US" sz="2000" dirty="0" err="1"/>
              <a:t>Kefarmasian</a:t>
            </a:r>
            <a:r>
              <a:rPr lang="en-US" sz="2000" dirty="0"/>
              <a:t> : </a:t>
            </a:r>
          </a:p>
          <a:p>
            <a:r>
              <a:rPr lang="en-US" sz="2000" dirty="0"/>
              <a:t>a. </a:t>
            </a:r>
            <a:r>
              <a:rPr lang="en-US" sz="2000" dirty="0" err="1"/>
              <a:t>Apoteker</a:t>
            </a:r>
            <a:endParaRPr lang="en-US" sz="2000" dirty="0"/>
          </a:p>
          <a:p>
            <a:r>
              <a:rPr lang="en-US" sz="2000" dirty="0"/>
              <a:t>b. </a:t>
            </a:r>
            <a:r>
              <a:rPr lang="en-US" sz="2000" dirty="0" err="1"/>
              <a:t>Analis</a:t>
            </a:r>
            <a:endParaRPr lang="en-US" sz="2000" dirty="0"/>
          </a:p>
          <a:p>
            <a:r>
              <a:rPr lang="en-US" sz="2000" dirty="0"/>
              <a:t>c. </a:t>
            </a:r>
            <a:r>
              <a:rPr lang="en-US" sz="2000" dirty="0" err="1"/>
              <a:t>Asisten</a:t>
            </a:r>
            <a:r>
              <a:rPr lang="en-US" sz="2000" dirty="0"/>
              <a:t> </a:t>
            </a:r>
            <a:r>
              <a:rPr lang="en-US" sz="2000" dirty="0" err="1"/>
              <a:t>apoteker</a:t>
            </a:r>
            <a:endParaRPr lang="en-US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55976" y="1082452"/>
            <a:ext cx="4608512" cy="38655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4. Tenaga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, </a:t>
            </a:r>
          </a:p>
          <a:p>
            <a:pPr marL="971550" lvl="1" indent="-514350">
              <a:buAutoNum type="alphaLcPeriod"/>
            </a:pPr>
            <a:r>
              <a:rPr lang="en-US" sz="1600" dirty="0" err="1"/>
              <a:t>Epidemiolog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endParaRPr lang="en-US" sz="1600" dirty="0"/>
          </a:p>
          <a:p>
            <a:pPr marL="971550" lvl="1" indent="-514350">
              <a:buAutoNum type="alphaLcPeriod"/>
            </a:pPr>
            <a:r>
              <a:rPr lang="en-US" sz="1600" dirty="0" err="1"/>
              <a:t>Entomolog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endParaRPr lang="en-US" sz="1600" dirty="0"/>
          </a:p>
          <a:p>
            <a:pPr marL="971550" lvl="1" indent="-514350">
              <a:buAutoNum type="alphaLcPeriod"/>
            </a:pPr>
            <a:r>
              <a:rPr lang="en-US" sz="1600" dirty="0" err="1"/>
              <a:t>Mikrobiolog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endParaRPr lang="en-US" sz="1600" dirty="0"/>
          </a:p>
          <a:p>
            <a:pPr marL="971550" lvl="1" indent="-514350">
              <a:buAutoNum type="alphaLcPeriod"/>
            </a:pPr>
            <a:r>
              <a:rPr lang="en-US" sz="1600" dirty="0" err="1"/>
              <a:t>Penyuluh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endParaRPr lang="en-US" sz="1600" dirty="0"/>
          </a:p>
          <a:p>
            <a:pPr marL="971550" lvl="1" indent="-514350">
              <a:buAutoNum type="alphaLcPeriod"/>
            </a:pPr>
            <a:r>
              <a:rPr lang="en-US" sz="1600" dirty="0"/>
              <a:t>Administrator </a:t>
            </a:r>
            <a:r>
              <a:rPr lang="en-US" sz="1600" dirty="0" err="1"/>
              <a:t>Kesehatan</a:t>
            </a:r>
            <a:endParaRPr lang="en-US" sz="1600" dirty="0"/>
          </a:p>
          <a:p>
            <a:pPr marL="971550" lvl="1" indent="-514350">
              <a:buAutoNum type="alphaLcPeriod"/>
            </a:pPr>
            <a:r>
              <a:rPr lang="en-US" sz="1600" dirty="0"/>
              <a:t>Sanitarian</a:t>
            </a:r>
          </a:p>
          <a:p>
            <a:r>
              <a:rPr lang="en-US" sz="1600" dirty="0"/>
              <a:t>5. Tenaga </a:t>
            </a:r>
            <a:r>
              <a:rPr lang="en-US" sz="1600" dirty="0" err="1"/>
              <a:t>gizi</a:t>
            </a:r>
            <a:r>
              <a:rPr lang="en-US" sz="1600" dirty="0"/>
              <a:t>, yang </a:t>
            </a:r>
            <a:r>
              <a:rPr lang="en-US" sz="1600" dirty="0" err="1"/>
              <a:t>mencakup</a:t>
            </a:r>
            <a:r>
              <a:rPr lang="en-US" sz="1600" dirty="0"/>
              <a:t> :</a:t>
            </a:r>
          </a:p>
          <a:p>
            <a:pPr marL="971550" lvl="1" indent="-514350">
              <a:buAutoNum type="alphaLcPeriod"/>
            </a:pPr>
            <a:r>
              <a:rPr lang="en-US" sz="1600" dirty="0" err="1"/>
              <a:t>Nutrision</a:t>
            </a:r>
            <a:endParaRPr lang="en-US" sz="1600" dirty="0"/>
          </a:p>
          <a:p>
            <a:pPr marL="971550" lvl="1" indent="-514350">
              <a:buAutoNum type="alphaLcPeriod"/>
            </a:pPr>
            <a:r>
              <a:rPr lang="en-US" sz="1600" dirty="0" err="1"/>
              <a:t>Dietisien</a:t>
            </a:r>
            <a:endParaRPr lang="en-US" sz="1600" dirty="0"/>
          </a:p>
          <a:p>
            <a:r>
              <a:rPr lang="en-US" sz="1600" dirty="0"/>
              <a:t>6. Tenaga </a:t>
            </a:r>
            <a:r>
              <a:rPr lang="en-US" sz="1600" dirty="0" err="1"/>
              <a:t>keterapian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yang </a:t>
            </a:r>
            <a:r>
              <a:rPr lang="en-US" sz="1600" dirty="0" err="1"/>
              <a:t>mencakup</a:t>
            </a:r>
            <a:r>
              <a:rPr lang="en-US" sz="1600" dirty="0"/>
              <a:t> :</a:t>
            </a:r>
          </a:p>
          <a:p>
            <a:r>
              <a:rPr lang="en-US" sz="1600" dirty="0"/>
              <a:t>a. </a:t>
            </a:r>
            <a:r>
              <a:rPr lang="en-US" sz="1600" dirty="0" err="1"/>
              <a:t>Fisioterapis</a:t>
            </a:r>
            <a:endParaRPr lang="en-US" sz="1600" dirty="0"/>
          </a:p>
          <a:p>
            <a:r>
              <a:rPr lang="en-US" sz="1600" dirty="0"/>
              <a:t>b. </a:t>
            </a:r>
            <a:r>
              <a:rPr lang="en-US" sz="1600" dirty="0" err="1"/>
              <a:t>Akupasiterafis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360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UU No 36 / 2009,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1059582"/>
            <a:ext cx="3744416" cy="3742964"/>
          </a:xfrm>
          <a:ln>
            <a:solidFill>
              <a:schemeClr val="accent1"/>
            </a:solidFill>
          </a:ln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1. Tenaga </a:t>
            </a:r>
            <a:r>
              <a:rPr lang="en-US" sz="2000" dirty="0" err="1"/>
              <a:t>medis</a:t>
            </a:r>
            <a:r>
              <a:rPr lang="en-US" sz="2000" dirty="0"/>
              <a:t>, : </a:t>
            </a:r>
          </a:p>
          <a:p>
            <a:pPr marL="457200" lvl="1" indent="0">
              <a:buNone/>
            </a:pPr>
            <a:r>
              <a:rPr lang="en-US" sz="2000" dirty="0"/>
              <a:t>a. </a:t>
            </a:r>
            <a:r>
              <a:rPr lang="en-US" sz="2000" dirty="0" err="1"/>
              <a:t>Dokter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b. </a:t>
            </a:r>
            <a:r>
              <a:rPr lang="en-US" sz="2000" dirty="0" err="1"/>
              <a:t>Doktergigi</a:t>
            </a:r>
            <a:endParaRPr lang="en-US" sz="2000" dirty="0"/>
          </a:p>
          <a:p>
            <a:r>
              <a:rPr lang="en-US" sz="2000" dirty="0"/>
              <a:t>2. Tenaga </a:t>
            </a:r>
            <a:r>
              <a:rPr lang="en-US" sz="2000" dirty="0" err="1"/>
              <a:t>Keperawatan</a:t>
            </a:r>
            <a:r>
              <a:rPr lang="en-US" sz="2000" dirty="0"/>
              <a:t>, </a:t>
            </a:r>
          </a:p>
          <a:p>
            <a:pPr marL="457200" lvl="1" indent="0">
              <a:buNone/>
            </a:pPr>
            <a:r>
              <a:rPr lang="en-US" sz="2000" dirty="0"/>
              <a:t>a. </a:t>
            </a:r>
            <a:r>
              <a:rPr lang="en-US" sz="2000" dirty="0" err="1"/>
              <a:t>Perawat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b. </a:t>
            </a:r>
            <a:r>
              <a:rPr lang="en-US" sz="2000" dirty="0" err="1"/>
              <a:t>Bidan</a:t>
            </a:r>
            <a:endParaRPr lang="en-US" sz="2000" dirty="0"/>
          </a:p>
          <a:p>
            <a:r>
              <a:rPr lang="en-US" sz="2000" dirty="0"/>
              <a:t>3.Tenaga </a:t>
            </a:r>
            <a:r>
              <a:rPr lang="en-US" sz="2000" dirty="0" err="1"/>
              <a:t>Kefarmasian</a:t>
            </a:r>
            <a:r>
              <a:rPr lang="en-US" sz="2000" dirty="0"/>
              <a:t> : </a:t>
            </a:r>
          </a:p>
          <a:p>
            <a:pPr marL="457200" lvl="1" indent="0">
              <a:buNone/>
            </a:pPr>
            <a:r>
              <a:rPr lang="en-US" sz="2000" dirty="0"/>
              <a:t>a. </a:t>
            </a:r>
            <a:r>
              <a:rPr lang="en-US" sz="2000" dirty="0" err="1"/>
              <a:t>Apoteker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b. </a:t>
            </a:r>
            <a:r>
              <a:rPr lang="en-US" sz="2000" dirty="0" err="1"/>
              <a:t>Analis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c. </a:t>
            </a:r>
            <a:r>
              <a:rPr lang="en-US" sz="2000" dirty="0" err="1"/>
              <a:t>Asisten</a:t>
            </a:r>
            <a:r>
              <a:rPr lang="en-US" sz="2000" dirty="0"/>
              <a:t> </a:t>
            </a:r>
            <a:r>
              <a:rPr lang="en-US" sz="2000" dirty="0" err="1"/>
              <a:t>apoteker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55976" y="1082452"/>
            <a:ext cx="4608512" cy="38655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4. Tenaga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</a:p>
          <a:p>
            <a:pPr marL="971550" lvl="1" indent="-514350">
              <a:buAutoNum type="alphaLcPeriod"/>
            </a:pPr>
            <a:r>
              <a:rPr lang="en-US" sz="2000" dirty="0" err="1"/>
              <a:t>Epidemiolog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971550" lvl="1" indent="-514350">
              <a:buAutoNum type="alphaLcPeriod"/>
            </a:pPr>
            <a:r>
              <a:rPr lang="en-US" sz="2000" dirty="0" err="1"/>
              <a:t>Entomolog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971550" lvl="1" indent="-514350">
              <a:buAutoNum type="alphaLcPeriod"/>
            </a:pPr>
            <a:r>
              <a:rPr lang="en-US" sz="2000" dirty="0" err="1"/>
              <a:t>Mikrobiolog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971550" lvl="1" indent="-514350">
              <a:buAutoNum type="alphaLcPeriod"/>
            </a:pPr>
            <a:r>
              <a:rPr lang="en-US" sz="2000" dirty="0" err="1"/>
              <a:t>Penyuluh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971550" lvl="1" indent="-514350">
              <a:buAutoNum type="alphaLcPeriod"/>
            </a:pPr>
            <a:r>
              <a:rPr lang="en-US" sz="2000" dirty="0"/>
              <a:t>Administrator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971550" lvl="1" indent="-514350">
              <a:buAutoNum type="alphaLcPeriod"/>
            </a:pPr>
            <a:r>
              <a:rPr lang="en-US" sz="2000" dirty="0"/>
              <a:t>Sanitarian</a:t>
            </a:r>
          </a:p>
          <a:p>
            <a:r>
              <a:rPr lang="en-US" sz="2000" dirty="0"/>
              <a:t>5. Tenaga </a:t>
            </a:r>
            <a:r>
              <a:rPr lang="en-US" sz="2000" dirty="0" err="1"/>
              <a:t>gizi</a:t>
            </a:r>
            <a:r>
              <a:rPr lang="en-US" sz="2000" dirty="0"/>
              <a:t>, yang </a:t>
            </a:r>
            <a:r>
              <a:rPr lang="en-US" sz="2000" dirty="0" err="1"/>
              <a:t>mencakup</a:t>
            </a:r>
            <a:r>
              <a:rPr lang="en-US" sz="2000" dirty="0"/>
              <a:t> :</a:t>
            </a:r>
          </a:p>
          <a:p>
            <a:pPr marL="971550" lvl="1" indent="-514350">
              <a:buAutoNum type="alphaLcPeriod"/>
            </a:pPr>
            <a:r>
              <a:rPr lang="en-US" sz="2000" dirty="0" err="1"/>
              <a:t>Nutrision</a:t>
            </a:r>
            <a:endParaRPr lang="en-US" sz="2000" dirty="0"/>
          </a:p>
          <a:p>
            <a:pPr marL="971550" lvl="1" indent="-514350">
              <a:buAutoNum type="alphaLcPeriod"/>
            </a:pPr>
            <a:r>
              <a:rPr lang="en-US" sz="2000" dirty="0" err="1"/>
              <a:t>Dietisien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9252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7848872" cy="576064"/>
          </a:xfrm>
        </p:spPr>
        <p:txBody>
          <a:bodyPr/>
          <a:lstStyle/>
          <a:p>
            <a:r>
              <a:rPr lang="en-US" sz="2800" dirty="0"/>
              <a:t>UU No 36 / 2009,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(cont’d)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486" y="1044343"/>
            <a:ext cx="3096344" cy="3742964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400" dirty="0"/>
              <a:t>6. Tenaga </a:t>
            </a:r>
            <a:r>
              <a:rPr lang="en-US" sz="2400" dirty="0" err="1"/>
              <a:t>keterapian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yang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400" dirty="0"/>
              <a:t>a. </a:t>
            </a:r>
            <a:r>
              <a:rPr lang="en-US" sz="2400" dirty="0" err="1"/>
              <a:t>Fisioterapis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b. </a:t>
            </a:r>
            <a:r>
              <a:rPr lang="en-US" sz="2400" dirty="0" err="1"/>
              <a:t>Akupasiterafis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c. </a:t>
            </a:r>
            <a:r>
              <a:rPr lang="en-US" sz="2400" dirty="0" err="1"/>
              <a:t>Terapiwicara</a:t>
            </a:r>
            <a:endParaRPr lang="en-US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419872" y="1044343"/>
            <a:ext cx="5544616" cy="40610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7. Tenaga </a:t>
            </a:r>
            <a:r>
              <a:rPr lang="en-US" sz="2000" dirty="0" err="1"/>
              <a:t>Keteknisan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, yang </a:t>
            </a:r>
            <a:r>
              <a:rPr lang="en-US" sz="2000" dirty="0" err="1"/>
              <a:t>mencakup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a. </a:t>
            </a:r>
            <a:r>
              <a:rPr lang="en-US" sz="2000" dirty="0" err="1"/>
              <a:t>Radiografer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b. </a:t>
            </a:r>
            <a:r>
              <a:rPr lang="en-US" sz="2000" dirty="0" err="1"/>
              <a:t>Radioterafis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c. </a:t>
            </a:r>
            <a:r>
              <a:rPr lang="en-US" sz="2000" dirty="0" err="1"/>
              <a:t>Teknisi</a:t>
            </a:r>
            <a:r>
              <a:rPr lang="en-US" sz="2000" dirty="0"/>
              <a:t> Gigi</a:t>
            </a:r>
          </a:p>
          <a:p>
            <a:pPr marL="457200" lvl="1" indent="0">
              <a:buNone/>
            </a:pPr>
            <a:r>
              <a:rPr lang="en-US" sz="2000" dirty="0"/>
              <a:t>d. </a:t>
            </a:r>
            <a:r>
              <a:rPr lang="en-US" sz="2000" dirty="0" err="1"/>
              <a:t>Teknisi</a:t>
            </a:r>
            <a:r>
              <a:rPr lang="en-US" sz="2000" dirty="0"/>
              <a:t> </a:t>
            </a:r>
            <a:r>
              <a:rPr lang="en-US" sz="2000" dirty="0" err="1"/>
              <a:t>elektromedis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e. </a:t>
            </a:r>
            <a:r>
              <a:rPr lang="en-US" sz="2000" dirty="0" err="1"/>
              <a:t>Analis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f. </a:t>
            </a:r>
            <a:r>
              <a:rPr lang="en-US" sz="2000" dirty="0" err="1"/>
              <a:t>Refraksionis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g. </a:t>
            </a:r>
            <a:r>
              <a:rPr lang="en-US" sz="2000" dirty="0" err="1"/>
              <a:t>Optisien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h. </a:t>
            </a:r>
            <a:r>
              <a:rPr lang="en-US" sz="2000" dirty="0" err="1"/>
              <a:t>Otorik</a:t>
            </a:r>
            <a:r>
              <a:rPr lang="en-US" sz="2000" dirty="0"/>
              <a:t> </a:t>
            </a:r>
            <a:r>
              <a:rPr lang="en-US" sz="2000" dirty="0" err="1"/>
              <a:t>prostetek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</a:t>
            </a:r>
            <a:r>
              <a:rPr lang="en-US" sz="2000" dirty="0" err="1"/>
              <a:t>Teknisi</a:t>
            </a:r>
            <a:r>
              <a:rPr lang="en-US" sz="2000" dirty="0"/>
              <a:t> </a:t>
            </a:r>
            <a:r>
              <a:rPr lang="en-US" sz="2000" dirty="0" err="1"/>
              <a:t>tranfusi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j. </a:t>
            </a:r>
            <a:r>
              <a:rPr lang="en-US" sz="2000" dirty="0" err="1"/>
              <a:t>Perekam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329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Tenaga </a:t>
            </a:r>
            <a:r>
              <a:rPr lang="en-US" dirty="0" err="1"/>
              <a:t>Kesehatan</a:t>
            </a:r>
            <a:r>
              <a:rPr lang="en-US" dirty="0"/>
              <a:t> / SDM 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43204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UU no 44/2009 </a:t>
            </a:r>
            <a:r>
              <a:rPr lang="en-US" sz="2800" dirty="0" err="1"/>
              <a:t>ttg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, </a:t>
            </a:r>
            <a:r>
              <a:rPr lang="en-US" sz="2800" dirty="0" err="1"/>
              <a:t>pasal</a:t>
            </a:r>
            <a:r>
              <a:rPr lang="en-US" sz="2800" dirty="0"/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19622"/>
            <a:ext cx="8892480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(1) </a:t>
            </a:r>
            <a:r>
              <a:rPr lang="en-US" sz="2000" dirty="0" err="1"/>
              <a:t>Persyaratan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Pasal</a:t>
            </a:r>
            <a:r>
              <a:rPr lang="en-US" sz="2000" dirty="0"/>
              <a:t> 7 </a:t>
            </a:r>
            <a:r>
              <a:rPr lang="en-US" sz="2000" dirty="0" err="1"/>
              <a:t>ayat</a:t>
            </a:r>
            <a:r>
              <a:rPr lang="en-US" sz="2000" dirty="0"/>
              <a:t> (1)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yang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tena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penunjang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,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keperawatan</a:t>
            </a:r>
            <a:r>
              <a:rPr lang="en-US" sz="2000" dirty="0"/>
              <a:t>,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kefarmasian</a:t>
            </a:r>
            <a:r>
              <a:rPr lang="en-US" sz="2000" dirty="0"/>
              <a:t>,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nonkesehatan</a:t>
            </a:r>
            <a:r>
              <a:rPr lang="en-US" sz="2000" dirty="0"/>
              <a:t>.</a:t>
            </a:r>
          </a:p>
          <a:p>
            <a:r>
              <a:rPr lang="en-US" sz="2000" dirty="0"/>
              <a:t>(2)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(1)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klasifikasi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.</a:t>
            </a:r>
          </a:p>
          <a:p>
            <a:r>
              <a:rPr lang="sv-SE" sz="2000" dirty="0"/>
              <a:t>(3) Rumah Sakit harus memiliki data ketenagaan yang melakukan praktik     atau pekerjaan dalam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.</a:t>
            </a:r>
          </a:p>
          <a:p>
            <a:r>
              <a:rPr lang="en-US" sz="2000" dirty="0"/>
              <a:t>(4)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mempekerjakan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konsultan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sv-SE" sz="2000" dirty="0"/>
              <a:t>kemampuan sesuai dengan ketentuan peraturan perundangan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581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Tenaga </a:t>
            </a:r>
            <a:r>
              <a:rPr lang="en-US" dirty="0" err="1"/>
              <a:t>Kesehatan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43204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UU no 44/2009 </a:t>
            </a:r>
            <a:r>
              <a:rPr lang="en-US" sz="2800" dirty="0" err="1"/>
              <a:t>ttg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, </a:t>
            </a:r>
            <a:r>
              <a:rPr lang="en-US" sz="2800" dirty="0" err="1"/>
              <a:t>pasal</a:t>
            </a:r>
            <a:r>
              <a:rPr lang="en-US" sz="2800" dirty="0"/>
              <a:t> 13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03675"/>
            <a:ext cx="8892480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(1) Tenaga </a:t>
            </a:r>
            <a:r>
              <a:rPr lang="en-US" sz="2000" dirty="0" err="1">
                <a:latin typeface="Arial" panose="020B0604020202020204" pitchFamily="34" charset="0"/>
              </a:rPr>
              <a:t>medis</a:t>
            </a:r>
            <a:r>
              <a:rPr lang="en-US" sz="2000" dirty="0">
                <a:latin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</a:rPr>
              <a:t>melakukan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praktik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kedokteran</a:t>
            </a:r>
            <a:r>
              <a:rPr lang="en-US" sz="2000" dirty="0">
                <a:latin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</a:rPr>
              <a:t>Rumah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Sakit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wajib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</a:rPr>
              <a:t> Surat </a:t>
            </a:r>
            <a:r>
              <a:rPr lang="en-US" sz="2000" dirty="0" err="1">
                <a:latin typeface="Arial" panose="020B0604020202020204" pitchFamily="34" charset="0"/>
              </a:rPr>
              <a:t>Izin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Praktik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sesuai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ketentuan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peraturan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perundang-undangan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</a:rPr>
              <a:t>(2) Tenaga </a:t>
            </a:r>
            <a:r>
              <a:rPr lang="en-US" sz="2000" dirty="0" err="1">
                <a:latin typeface="Arial" panose="020B0604020202020204" pitchFamily="34" charset="0"/>
              </a:rPr>
              <a:t>kesehatan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tertentu</a:t>
            </a:r>
            <a:r>
              <a:rPr lang="en-US" sz="2000" dirty="0">
                <a:latin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</a:rPr>
              <a:t>bekerja</a:t>
            </a:r>
            <a:r>
              <a:rPr lang="en-US" sz="2000" dirty="0">
                <a:latin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</a:rPr>
              <a:t>Rumah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Sakit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wajib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 err="1">
                <a:latin typeface="Arial" panose="020B0604020202020204" pitchFamily="34" charset="0"/>
              </a:rPr>
              <a:t>izin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sesuai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ketentuan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peraturan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perundang-undangan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</a:rPr>
              <a:t>(3) </a:t>
            </a:r>
            <a:r>
              <a:rPr lang="en-US" sz="2000" dirty="0" err="1">
                <a:latin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tenaga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kesehatan</a:t>
            </a:r>
            <a:r>
              <a:rPr lang="en-US" sz="2000" dirty="0">
                <a:latin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</a:rPr>
              <a:t>bekerja</a:t>
            </a:r>
            <a:r>
              <a:rPr lang="en-US" sz="2000" dirty="0">
                <a:latin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</a:rPr>
              <a:t>Rumah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Sakit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harus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bekerja</a:t>
            </a:r>
            <a:r>
              <a:rPr lang="en-US" sz="2000" dirty="0">
                <a:latin typeface="Arial" panose="020B0604020202020204" pitchFamily="34" charset="0"/>
              </a:rPr>
              <a:t>       </a:t>
            </a:r>
            <a:r>
              <a:rPr lang="en-US" sz="2000" dirty="0" err="1">
                <a:latin typeface="Arial" panose="020B0604020202020204" pitchFamily="34" charset="0"/>
              </a:rPr>
              <a:t>sesuai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standar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profesi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standar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pelayanan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Rumah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Sakit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standar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prosedur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operasional</a:t>
            </a:r>
            <a:r>
              <a:rPr lang="en-US" sz="2000" dirty="0">
                <a:latin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</a:rPr>
              <a:t>berlaku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etika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profesi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menghormati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</a:rPr>
              <a:t>hak pasien dan   mengutamakan keselamatan pasien.</a:t>
            </a:r>
          </a:p>
          <a:p>
            <a:r>
              <a:rPr lang="en-US" sz="2000" dirty="0">
                <a:latin typeface="Arial" panose="020B0604020202020204" pitchFamily="34" charset="0"/>
              </a:rPr>
              <a:t>(4) </a:t>
            </a:r>
            <a:r>
              <a:rPr lang="en-US" sz="2000" dirty="0" err="1">
                <a:latin typeface="Arial" panose="020B0604020202020204" pitchFamily="34" charset="0"/>
              </a:rPr>
              <a:t>Ketentuan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mengenai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tenaga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medis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tenaga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kesehatan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sebagaimana</a:t>
            </a:r>
            <a:r>
              <a:rPr lang="en-US" sz="2000" dirty="0">
                <a:latin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</a:rPr>
              <a:t>dimaksud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ayat</a:t>
            </a:r>
            <a:r>
              <a:rPr lang="en-US" sz="2000" dirty="0">
                <a:latin typeface="Arial" panose="020B0604020202020204" pitchFamily="34" charset="0"/>
              </a:rPr>
              <a:t> (1) </a:t>
            </a:r>
            <a:r>
              <a:rPr lang="en-US" sz="2000" dirty="0" err="1">
                <a:latin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ayat</a:t>
            </a:r>
            <a:r>
              <a:rPr lang="en-US" sz="2000" dirty="0">
                <a:latin typeface="Arial" panose="020B0604020202020204" pitchFamily="34" charset="0"/>
              </a:rPr>
              <a:t> (2) </a:t>
            </a:r>
            <a:r>
              <a:rPr lang="en-US" sz="2000" dirty="0" err="1">
                <a:latin typeface="Arial" panose="020B0604020202020204" pitchFamily="34" charset="0"/>
              </a:rPr>
              <a:t>dilaksanakan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sesuai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ketentuan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peraturan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perundang-undangan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277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Tenaga </a:t>
            </a:r>
            <a:r>
              <a:rPr lang="en-US" dirty="0" err="1"/>
              <a:t>Kesehatan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43204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UU no 44/2009 </a:t>
            </a:r>
            <a:r>
              <a:rPr lang="en-US" sz="2800" dirty="0" err="1"/>
              <a:t>ttg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, </a:t>
            </a:r>
            <a:r>
              <a:rPr lang="en-US" sz="2800" dirty="0" err="1"/>
              <a:t>pasal</a:t>
            </a:r>
            <a:r>
              <a:rPr lang="en-US" sz="2800" dirty="0"/>
              <a:t> 14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68" y="1251801"/>
            <a:ext cx="8964488" cy="36471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</a:rPr>
              <a:t>(1) </a:t>
            </a:r>
            <a:r>
              <a:rPr lang="en-US" sz="2100" dirty="0" err="1"/>
              <a:t>Rumah</a:t>
            </a:r>
            <a:r>
              <a:rPr lang="en-US" sz="2100" dirty="0"/>
              <a:t> </a:t>
            </a:r>
            <a:r>
              <a:rPr lang="en-US" sz="2100" dirty="0" err="1"/>
              <a:t>Sakit</a:t>
            </a:r>
            <a:r>
              <a:rPr lang="en-US" sz="2100" dirty="0"/>
              <a:t>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mempekerjakan</a:t>
            </a:r>
            <a:r>
              <a:rPr lang="en-US" sz="2100" dirty="0"/>
              <a:t> </a:t>
            </a:r>
            <a:r>
              <a:rPr lang="en-US" sz="2100" dirty="0" err="1"/>
              <a:t>tenaga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asing</a:t>
            </a:r>
            <a:r>
              <a:rPr lang="en-US" sz="2100" dirty="0"/>
              <a:t> </a:t>
            </a:r>
            <a:r>
              <a:rPr lang="en-US" sz="2100" dirty="0" err="1"/>
              <a:t>sesuai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kebutuhan</a:t>
            </a:r>
            <a:r>
              <a:rPr lang="en-US" sz="2100" dirty="0"/>
              <a:t> </a:t>
            </a:r>
            <a:r>
              <a:rPr lang="en-US" sz="2100" dirty="0" err="1"/>
              <a:t>pelayanan</a:t>
            </a:r>
            <a:r>
              <a:rPr lang="en-US" sz="2100" dirty="0"/>
              <a:t>.</a:t>
            </a:r>
          </a:p>
          <a:p>
            <a:r>
              <a:rPr lang="sv-SE" sz="2100" dirty="0"/>
              <a:t>(2) Pendayagunaan tenaga kesehatan asing sebagaimana dimaksud pada ayat (1) hanya dilakukan dengan </a:t>
            </a:r>
            <a:r>
              <a:rPr lang="nn-NO" sz="2100" dirty="0"/>
              <a:t>mempertimbangkan kepentingan alih teknologi dan ilmu pengetahuan serta ketersediaan tenaga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setempat</a:t>
            </a:r>
            <a:endParaRPr lang="en-US" sz="2100" dirty="0"/>
          </a:p>
          <a:p>
            <a:r>
              <a:rPr lang="en-US" sz="2100" dirty="0"/>
              <a:t>(3) </a:t>
            </a:r>
            <a:r>
              <a:rPr lang="en-US" sz="2100" dirty="0" err="1"/>
              <a:t>Pendayagunaan</a:t>
            </a:r>
            <a:r>
              <a:rPr lang="en-US" sz="2100" dirty="0"/>
              <a:t> </a:t>
            </a:r>
            <a:r>
              <a:rPr lang="en-US" sz="2100" dirty="0" err="1"/>
              <a:t>tenaga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asing</a:t>
            </a:r>
            <a:r>
              <a:rPr lang="en-US" sz="2100" dirty="0"/>
              <a:t> </a:t>
            </a:r>
            <a:r>
              <a:rPr lang="en-US" sz="2100" dirty="0" err="1"/>
              <a:t>sebagaimana</a:t>
            </a:r>
            <a:r>
              <a:rPr lang="en-US" sz="2100" dirty="0"/>
              <a:t> </a:t>
            </a:r>
            <a:r>
              <a:rPr lang="en-US" sz="2100" dirty="0" err="1"/>
              <a:t>dimaksud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ayat</a:t>
            </a:r>
            <a:r>
              <a:rPr lang="en-US" sz="2100" dirty="0"/>
              <a:t> (1) </a:t>
            </a:r>
            <a:r>
              <a:rPr lang="en-US" sz="2100" dirty="0" err="1"/>
              <a:t>hanya</a:t>
            </a:r>
            <a:r>
              <a:rPr lang="en-US" sz="2100" dirty="0"/>
              <a:t> </a:t>
            </a:r>
            <a:r>
              <a:rPr lang="en-US" sz="2100" dirty="0" err="1"/>
              <a:t>dilakukan</a:t>
            </a:r>
            <a:r>
              <a:rPr lang="en-US" sz="2100" dirty="0"/>
              <a:t> bagi </a:t>
            </a:r>
            <a:r>
              <a:rPr lang="en-US" sz="2100" dirty="0" err="1"/>
              <a:t>tenaga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asing</a:t>
            </a:r>
            <a:r>
              <a:rPr lang="en-US" sz="2100" dirty="0"/>
              <a:t> yang </a:t>
            </a:r>
            <a:r>
              <a:rPr lang="en-US" sz="2100" dirty="0" err="1"/>
              <a:t>telah</a:t>
            </a:r>
            <a:r>
              <a:rPr lang="en-US" sz="2100" dirty="0"/>
              <a:t> </a:t>
            </a:r>
            <a:r>
              <a:rPr lang="en-US" sz="2100" dirty="0" err="1"/>
              <a:t>memiliki</a:t>
            </a:r>
            <a:r>
              <a:rPr lang="en-US" sz="2100" dirty="0"/>
              <a:t> Surat </a:t>
            </a:r>
            <a:r>
              <a:rPr lang="en-US" sz="2100" dirty="0" err="1"/>
              <a:t>Tanda</a:t>
            </a:r>
            <a:r>
              <a:rPr lang="en-US" sz="2100" dirty="0"/>
              <a:t> </a:t>
            </a:r>
            <a:r>
              <a:rPr lang="en-US" sz="2100" dirty="0" err="1"/>
              <a:t>Registrasi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Surat </a:t>
            </a:r>
            <a:r>
              <a:rPr lang="en-US" sz="2100" dirty="0" err="1"/>
              <a:t>Ijin</a:t>
            </a:r>
            <a:r>
              <a:rPr lang="en-US" sz="2100" dirty="0"/>
              <a:t> </a:t>
            </a:r>
            <a:r>
              <a:rPr lang="en-US" sz="2100" dirty="0" err="1"/>
              <a:t>Praktik</a:t>
            </a:r>
            <a:r>
              <a:rPr lang="en-US" sz="2100" dirty="0"/>
              <a:t>.</a:t>
            </a:r>
          </a:p>
          <a:p>
            <a:r>
              <a:rPr lang="en-US" sz="2100" dirty="0"/>
              <a:t>(4) </a:t>
            </a:r>
            <a:r>
              <a:rPr lang="en-US" sz="2100" dirty="0" err="1"/>
              <a:t>Ketentuan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lanjut</a:t>
            </a:r>
            <a:r>
              <a:rPr lang="en-US" sz="2100" dirty="0"/>
              <a:t> </a:t>
            </a:r>
            <a:r>
              <a:rPr lang="en-US" sz="2100" dirty="0" err="1"/>
              <a:t>mengenai</a:t>
            </a:r>
            <a:r>
              <a:rPr lang="en-US" sz="2100" dirty="0"/>
              <a:t> </a:t>
            </a:r>
            <a:r>
              <a:rPr lang="en-US" sz="2100" dirty="0" err="1"/>
              <a:t>pendayagunaan</a:t>
            </a:r>
            <a:r>
              <a:rPr lang="en-US" sz="2100" dirty="0"/>
              <a:t> </a:t>
            </a:r>
            <a:r>
              <a:rPr lang="en-US" sz="2100" dirty="0" err="1"/>
              <a:t>tenaga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asing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ayat</a:t>
            </a:r>
            <a:r>
              <a:rPr lang="en-US" sz="2100" dirty="0"/>
              <a:t> (1) </a:t>
            </a:r>
            <a:r>
              <a:rPr lang="en-US" sz="2100" dirty="0" err="1"/>
              <a:t>ayat</a:t>
            </a:r>
            <a:r>
              <a:rPr lang="en-US" sz="2100" dirty="0"/>
              <a:t> (2)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ayat</a:t>
            </a:r>
            <a:r>
              <a:rPr lang="en-US" sz="2100" dirty="0"/>
              <a:t> </a:t>
            </a:r>
            <a:r>
              <a:rPr lang="sv-SE" sz="2100" dirty="0"/>
              <a:t>(3) diatur dgn Peraturan Pemerintah.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53035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1131590"/>
            <a:ext cx="8928992" cy="3384376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 marL="457200" indent="-457200">
              <a:buAutoNum type="arabicPeriod"/>
            </a:pPr>
            <a:r>
              <a:rPr lang="en-US" sz="2000" dirty="0" err="1"/>
              <a:t>Definisi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Tata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Proses </a:t>
            </a:r>
            <a:r>
              <a:rPr lang="en-US" sz="2000" dirty="0" err="1"/>
              <a:t>Pemerintahan</a:t>
            </a: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: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tertulis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pemberi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di Indonesia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UU no 36 /2009 </a:t>
            </a:r>
            <a:r>
              <a:rPr lang="en-US" sz="2000" dirty="0" err="1"/>
              <a:t>dan</a:t>
            </a:r>
            <a:r>
              <a:rPr lang="en-US" sz="2000" dirty="0"/>
              <a:t> UU no 44/2009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,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adag</a:t>
            </a:r>
            <a:r>
              <a:rPr lang="en-US" sz="2000" dirty="0"/>
              <a:t> </a:t>
            </a:r>
            <a:r>
              <a:rPr lang="en-US" sz="2000" dirty="0" err="1"/>
              <a:t>masarakat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haknya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tersendiri</a:t>
            </a: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endParaRPr lang="en-US" sz="2000" dirty="0"/>
          </a:p>
          <a:p>
            <a:pPr marL="457200" indent="-457200">
              <a:buFont typeface="Arial" pitchFamily="34" charset="0"/>
              <a:buAutoNum type="arabicPeriod"/>
            </a:pPr>
            <a:endParaRPr lang="ko-KR" altLang="en-US" sz="2000" b="1" dirty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131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Tugas </a:t>
            </a:r>
            <a:r>
              <a:rPr lang="en-US" dirty="0" err="1"/>
              <a:t>Mandiri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ID" dirty="0"/>
          </a:p>
        </p:txBody>
      </p:sp>
      <p:sp>
        <p:nvSpPr>
          <p:cNvPr id="4" name="Rectangle 3"/>
          <p:cNvSpPr/>
          <p:nvPr/>
        </p:nvSpPr>
        <p:spPr>
          <a:xfrm>
            <a:off x="1043609" y="197158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Mencari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merangkum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literatur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ayat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hadits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majelis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tarjih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pp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muhammadiyah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hak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kewajiban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pasien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maupun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tenaga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medis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tenaga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kesehatan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lainnya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UU </a:t>
            </a: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</a:rPr>
              <a:t>kesehatan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3096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HUKUM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3648" y="1131590"/>
            <a:ext cx="6835330" cy="288032"/>
          </a:xfrm>
          <a:ln>
            <a:solidFill>
              <a:schemeClr val="accent1"/>
            </a:solidFill>
          </a:ln>
        </p:spPr>
        <p:txBody>
          <a:bodyPr anchor="ctr">
            <a:normAutofit fontScale="62500" lnSpcReduction="20000"/>
          </a:bodyPr>
          <a:lstStyle/>
          <a:p>
            <a:pPr lvl="0"/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ketertiban</a:t>
            </a:r>
            <a:endParaRPr lang="en-US" altLang="ko-KR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268" y="1635646"/>
            <a:ext cx="687771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000" dirty="0" err="1"/>
              <a:t>unsur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: </a:t>
            </a:r>
          </a:p>
          <a:p>
            <a:pPr marL="228600" indent="-228600">
              <a:buAutoNum type="arabicParenR"/>
            </a:pP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pergaulan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;</a:t>
            </a:r>
          </a:p>
          <a:p>
            <a:pPr marL="228600" indent="-228600">
              <a:buAutoNum type="arabicParenR"/>
            </a:pP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diadakan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resmi</a:t>
            </a:r>
            <a:r>
              <a:rPr lang="en-US" sz="2000" dirty="0"/>
              <a:t> yang </a:t>
            </a:r>
            <a:r>
              <a:rPr lang="en-US" sz="2000" dirty="0" err="1"/>
              <a:t>berwajib</a:t>
            </a:r>
            <a:r>
              <a:rPr lang="en-US" sz="2000" dirty="0"/>
              <a:t>; </a:t>
            </a:r>
          </a:p>
          <a:p>
            <a:pPr marL="228600" indent="-228600">
              <a:buAutoNum type="arabicParenR"/>
            </a:pP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memaksa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</a:p>
          <a:p>
            <a:pPr marL="228600" indent="-228600">
              <a:buAutoNum type="arabicParenR"/>
            </a:pPr>
            <a:r>
              <a:rPr lang="en-US" sz="2000" dirty="0" err="1"/>
              <a:t>Sanksi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adalah  </a:t>
            </a:r>
            <a:r>
              <a:rPr lang="en-US" sz="2000" dirty="0" err="1"/>
              <a:t>tegas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2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42848"/>
              </p:ext>
            </p:extLst>
          </p:nvPr>
        </p:nvGraphicFramePr>
        <p:xfrm>
          <a:off x="179512" y="1203597"/>
          <a:ext cx="8784977" cy="3296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077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perdata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mengatur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antarsubjek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dgn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lain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interrelasi</a:t>
                      </a:r>
                      <a:r>
                        <a:rPr lang="en-US" altLang="ko-KR" sz="1600" dirty="0">
                          <a:latin typeface="+mn-lt"/>
                          <a:cs typeface="Arial" pitchFamily="34" charset="0"/>
                        </a:rPr>
                        <a:t>. </a:t>
                      </a:r>
                      <a:endParaRPr lang="ko-KR" altLang="en-US" sz="16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interrelasi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kedua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belah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pihak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sederajat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kedudukan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sederajat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kedudukan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sederajat</a:t>
                      </a:r>
                      <a:endParaRPr lang="ko-KR" altLang="en-US" sz="16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7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pidana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adalah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mengatur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konteks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Negara</a:t>
                      </a:r>
                      <a:endParaRPr lang="ko-KR" altLang="en-US" sz="16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pidana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mengenai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hukuman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kedudukan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penguasa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dibandingkan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600" b="1" dirty="0">
                        <a:solidFill>
                          <a:schemeClr val="accent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7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mengatur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mengatur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subyek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yaitu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endParaRPr lang="ko-KR" altLang="en-US" sz="16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interrelasi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berupa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meminta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permohonan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ijin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ijin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kewenangannya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6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UNDANG-UNDANG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endParaRPr lang="en-US" altLang="ko-KR" sz="2400" dirty="0"/>
          </a:p>
        </p:txBody>
      </p:sp>
      <p:sp>
        <p:nvSpPr>
          <p:cNvPr id="4" name="Oval 3"/>
          <p:cNvSpPr/>
          <p:nvPr/>
        </p:nvSpPr>
        <p:spPr>
          <a:xfrm>
            <a:off x="235039" y="1390294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79512" y="2652641"/>
            <a:ext cx="524091" cy="5240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93566" y="3639812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637" y="1514630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39" y="2621462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4" y="365072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8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168112"/>
            <a:ext cx="9144000" cy="567351"/>
          </a:xfrm>
        </p:spPr>
        <p:txBody>
          <a:bodyPr/>
          <a:lstStyle/>
          <a:p>
            <a:pPr lvl="0"/>
            <a:r>
              <a:rPr lang="en-US" altLang="ko-KR" sz="2800" dirty="0">
                <a:solidFill>
                  <a:schemeClr val="tx1"/>
                </a:solidFill>
              </a:rPr>
              <a:t>HUKUM KESEHATAN DI INDONESIA</a:t>
            </a: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HUKUM KESEHATAN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8510" y="1114458"/>
            <a:ext cx="7625857" cy="10414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2400" dirty="0"/>
              <a:t>semua ketentuan hukum yang berhubungan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pemeliharaan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penerapannya</a:t>
            </a:r>
            <a:r>
              <a:rPr lang="en-US" sz="2400" dirty="0"/>
              <a:t>.</a:t>
            </a:r>
            <a:endParaRPr lang="en-US" altLang="ko-KR" sz="24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6044680" y="236768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7278280" y="3173399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6281712" y="3209371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7527087" y="2340560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53959" y="3775973"/>
            <a:ext cx="7630408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penyelenggara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fi-FI" sz="2400" dirty="0"/>
              <a:t>dan penerima pelayanan atau masyarakat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8510" y="2342530"/>
            <a:ext cx="7625857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adalah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pemberi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dengan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4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endParaRPr lang="ko-KR" alt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4233" y="1435577"/>
            <a:ext cx="3537551" cy="151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355976" y="1435576"/>
            <a:ext cx="4608512" cy="33684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1272" y="1913272"/>
            <a:ext cx="771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1967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569" y="3603808"/>
            <a:ext cx="7613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1982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1929" y="1534976"/>
            <a:ext cx="24835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err="1"/>
              <a:t>diselenggarakannya</a:t>
            </a:r>
            <a:r>
              <a:rPr lang="en-US" sz="2000" dirty="0"/>
              <a:t>                     “World Congress on Medical Law “ </a:t>
            </a:r>
          </a:p>
          <a:p>
            <a:r>
              <a:rPr lang="en-US" sz="2000" dirty="0"/>
              <a:t>di </a:t>
            </a:r>
            <a:r>
              <a:rPr lang="en-US" sz="2000" dirty="0" err="1"/>
              <a:t>Belgia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0425" y="3283480"/>
            <a:ext cx="27022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n-NO" sz="1600" dirty="0"/>
              <a:t>Di Indonesia, dimulai dgn    </a:t>
            </a:r>
            <a:r>
              <a:rPr lang="en-US" sz="1600" dirty="0" err="1"/>
              <a:t>terbentuknya</a:t>
            </a:r>
            <a:r>
              <a:rPr lang="en-US" sz="1600" dirty="0"/>
              <a:t> </a:t>
            </a:r>
            <a:r>
              <a:rPr lang="en-US" sz="1600" dirty="0" err="1"/>
              <a:t>studi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 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Kedokteran</a:t>
            </a:r>
            <a:r>
              <a:rPr lang="en-US" sz="1600" dirty="0"/>
              <a:t> FK-UI &amp; RS </a:t>
            </a:r>
            <a:r>
              <a:rPr lang="en-US" sz="1600" dirty="0" err="1"/>
              <a:t>Ciptomangunkusomo</a:t>
            </a:r>
            <a:r>
              <a:rPr lang="en-US" sz="1600" dirty="0"/>
              <a:t>   Jakarta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27984" y="2575635"/>
            <a:ext cx="4464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Calibri" panose="020F0502020204030204" pitchFamily="34" charset="0"/>
              </a:rPr>
              <a:t>Hukum </a:t>
            </a:r>
            <a:r>
              <a:rPr lang="en-US" dirty="0" err="1">
                <a:latin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mencakup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komponen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kelompok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profesi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</a:rPr>
              <a:t>saling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berhubungan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</a:rPr>
              <a:t>lainnya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yakni</a:t>
            </a:r>
            <a:r>
              <a:rPr lang="en-US" dirty="0">
                <a:latin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</a:rPr>
              <a:t>Hukum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</a:rPr>
              <a:t>Kedokteran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Hukum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Kedokteran</a:t>
            </a:r>
            <a:r>
              <a:rPr lang="en-US" dirty="0">
                <a:latin typeface="Calibri" panose="020F0502020204030204" pitchFamily="34" charset="0"/>
              </a:rPr>
              <a:t> Gigi, </a:t>
            </a:r>
            <a:r>
              <a:rPr lang="en-US" dirty="0" err="1">
                <a:latin typeface="Calibri" panose="020F0502020204030204" pitchFamily="34" charset="0"/>
              </a:rPr>
              <a:t>Hukum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Keperawatan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Hukum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Farmasi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Hukum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Rumah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Sakit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Hukum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Masyarakat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Hukum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Lingkungan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sebagainya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4234" y="3228206"/>
            <a:ext cx="3510588" cy="151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26"/>
          <p:cNvSpPr/>
          <p:nvPr/>
        </p:nvSpPr>
        <p:spPr>
          <a:xfrm>
            <a:off x="4427984" y="1543940"/>
            <a:ext cx="4464495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v-SE" dirty="0">
                <a:latin typeface="Calibri" panose="020F0502020204030204" pitchFamily="34" charset="0"/>
              </a:rPr>
              <a:t>Kongres pertama PERHUKI </a:t>
            </a:r>
          </a:p>
          <a:p>
            <a:r>
              <a:rPr lang="sv-SE" dirty="0">
                <a:latin typeface="Calibri" panose="020F0502020204030204" pitchFamily="34" charset="0"/>
              </a:rPr>
              <a:t>(Perhimpunan Hukum Kesehatan Indonesia)   tahun 1987 di Jakarta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563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150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3167</Words>
  <Application>Microsoft Office PowerPoint</Application>
  <PresentationFormat>On-screen Show (16:9)</PresentationFormat>
  <Paragraphs>351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맑은 고딕</vt:lpstr>
      <vt:lpstr>Arial</vt:lpstr>
      <vt:lpstr>Arial Black</vt:lpstr>
      <vt:lpstr>Calibri</vt:lpstr>
      <vt:lpstr>Gill Sans MT</vt:lpstr>
      <vt:lpstr>Times New Roman</vt:lpstr>
      <vt:lpstr>Contents Slide Master</vt:lpstr>
      <vt:lpstr>Section Break Slide Master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</cp:lastModifiedBy>
  <cp:revision>200</cp:revision>
  <dcterms:created xsi:type="dcterms:W3CDTF">2016-12-05T23:26:54Z</dcterms:created>
  <dcterms:modified xsi:type="dcterms:W3CDTF">2022-09-30T06:27:04Z</dcterms:modified>
</cp:coreProperties>
</file>