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3"/>
    <p:sldId id="257" r:id="rId4"/>
    <p:sldId id="258" r:id="rId5"/>
    <p:sldId id="259" r:id="rId6"/>
    <p:sldId id="280" r:id="rId7"/>
    <p:sldId id="283" r:id="rId8"/>
    <p:sldId id="284" r:id="rId9"/>
    <p:sldId id="301" r:id="rId11"/>
    <p:sldId id="300" r:id="rId12"/>
    <p:sldId id="260" r:id="rId13"/>
    <p:sldId id="266" r:id="rId14"/>
    <p:sldId id="276" r:id="rId15"/>
    <p:sldId id="302" r:id="rId16"/>
    <p:sldId id="261" r:id="rId17"/>
    <p:sldId id="303" r:id="rId18"/>
    <p:sldId id="262" r:id="rId19"/>
    <p:sldId id="277" r:id="rId20"/>
    <p:sldId id="267" r:id="rId21"/>
    <p:sldId id="268" r:id="rId22"/>
    <p:sldId id="263" r:id="rId23"/>
    <p:sldId id="264" r:id="rId24"/>
    <p:sldId id="269" r:id="rId25"/>
    <p:sldId id="270" r:id="rId26"/>
    <p:sldId id="298" r:id="rId27"/>
    <p:sldId id="27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Placeholder Gambar Slide 1"/>
          <p:cNvSpPr/>
          <p:nvPr>
            <p:ph type="sldImg" idx="2"/>
          </p:nvPr>
        </p:nvSpPr>
        <p:spPr/>
      </p:sp>
      <p:sp>
        <p:nvSpPr>
          <p:cNvPr id="3" name="Placeholder Teks 2"/>
          <p:cNvSpPr/>
          <p:nvPr>
            <p:ph type="body" idx="3"/>
          </p:nvPr>
        </p:nvSpPr>
        <p:spPr/>
        <p:txBody>
          <a:bodyPr/>
          <a:p>
            <a:endParaRPr lang="id-ID"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6DFF08F-DC6B-4601-B491-B0F83F6DD2D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6DFF08F-DC6B-4601-B491-B0F83F6DD2D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6DFF08F-DC6B-4601-B491-B0F83F6DD2D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endParaRPr lang="en-US" sz="8000" dirty="0">
              <a:solidFill>
                <a:schemeClr val="tx1"/>
              </a:solidFill>
              <a:effectLst/>
            </a:endParaRP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6DFF08F-DC6B-4601-B491-B0F83F6DD2D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3" name="Date Placeholder 2"/>
          <p:cNvSpPr>
            <a:spLocks noGrp="1"/>
          </p:cNvSpPr>
          <p:nvPr>
            <p:ph type="dt" sz="half" idx="10"/>
          </p:nvPr>
        </p:nvSpPr>
        <p:spPr/>
        <p:txBody>
          <a:bodyPr/>
          <a:lstStyle/>
          <a:p>
            <a:fld id="{96DFF08F-DC6B-4601-B491-B0F83F6DD2DA}"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3" name="Date Placeholder 2"/>
          <p:cNvSpPr>
            <a:spLocks noGrp="1"/>
          </p:cNvSpPr>
          <p:nvPr>
            <p:ph type="dt" sz="half" idx="10"/>
          </p:nvPr>
        </p:nvSpPr>
        <p:spPr/>
        <p:txBody>
          <a:bodyPr/>
          <a:lstStyle/>
          <a:p>
            <a:fld id="{96DFF08F-DC6B-4601-B491-B0F83F6DD2DA}"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96DFF08F-DC6B-4601-B491-B0F83F6DD2DA}"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6DFF08F-DC6B-4601-B491-B0F83F6DD2DA}"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6DFF08F-DC6B-4601-B491-B0F83F6DD2D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6DFF08F-DC6B-4601-B491-B0F83F6DD2DA}"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3.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8">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6DFF08F-DC6B-4601-B491-B0F83F6DD2DA}" type="datetimeFigureOut">
              <a:rPr lang="en-US" smtClean="0"/>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FAB73BC-B049-4115-A692-8D63A059BFB8}"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306" y="646609"/>
            <a:ext cx="11335870" cy="2177273"/>
          </a:xfrm>
        </p:spPr>
        <p:txBody>
          <a:bodyPr>
            <a:noAutofit/>
          </a:bodyPr>
          <a:lstStyle/>
          <a:p>
            <a:r>
              <a:rPr lang="en-US" b="1" dirty="0" smtClean="0">
                <a:latin typeface="Arial" panose="020B0604020202020204" pitchFamily="34" charset="0"/>
                <a:cs typeface="Arial" panose="020B0604020202020204" pitchFamily="34" charset="0"/>
              </a:rPr>
              <a:t>Mata </a:t>
            </a:r>
            <a:r>
              <a:rPr lang="en-US" b="1" dirty="0" err="1" smtClean="0">
                <a:latin typeface="Arial" panose="020B0604020202020204" pitchFamily="34" charset="0"/>
                <a:cs typeface="Arial" panose="020B0604020202020204" pitchFamily="34" charset="0"/>
              </a:rPr>
              <a:t>kuliah</a:t>
            </a:r>
            <a:r>
              <a:rPr lang="en-US" b="1" dirty="0" smtClean="0">
                <a:latin typeface="Arial" panose="020B0604020202020204" pitchFamily="34" charset="0"/>
                <a:cs typeface="Arial" panose="020B0604020202020204" pitchFamily="34" charset="0"/>
              </a:rPr>
              <a:t> :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kb </a:t>
            </a:r>
            <a:r>
              <a:rPr lang="en-US" b="1" dirty="0" err="1" smtClean="0">
                <a:latin typeface="Arial" panose="020B0604020202020204" pitchFamily="34" charset="0"/>
                <a:cs typeface="Arial" panose="020B0604020202020204" pitchFamily="34" charset="0"/>
              </a:rPr>
              <a:t>dan</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pelayanan</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kontrasepsi</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990165" y="3229768"/>
            <a:ext cx="6548718" cy="2323868"/>
          </a:xfrm>
        </p:spPr>
        <p:txBody>
          <a:bodyPr>
            <a:normAutofit fontScale="67500"/>
          </a:bodyPr>
          <a:lstStyle/>
          <a:p>
            <a:r>
              <a:rPr lang="en-US" dirty="0" smtClean="0">
                <a:solidFill>
                  <a:srgbClr val="FF0000"/>
                </a:solidFill>
              </a:rPr>
              <a:t>OLEH :</a:t>
            </a:r>
            <a:endParaRPr lang="en-US" dirty="0" smtClean="0">
              <a:solidFill>
                <a:srgbClr val="FF0000"/>
              </a:solidFill>
            </a:endParaRPr>
          </a:p>
          <a:p>
            <a:r>
              <a:rPr lang="en-US" sz="2800" dirty="0" smtClean="0">
                <a:solidFill>
                  <a:srgbClr val="FF0000"/>
                </a:solidFill>
              </a:rPr>
              <a:t>TIM</a:t>
            </a:r>
            <a:endParaRPr lang="en-US" sz="2800" dirty="0" smtClean="0">
              <a:solidFill>
                <a:srgbClr val="FF0000"/>
              </a:solidFill>
            </a:endParaRPr>
          </a:p>
          <a:p>
            <a:r>
              <a:rPr lang="en-US" sz="2800" dirty="0" err="1" smtClean="0">
                <a:solidFill>
                  <a:srgbClr val="FF0000"/>
                </a:solidFill>
              </a:rPr>
              <a:t>FITRIANI,S.ST,M.Kes</a:t>
            </a:r>
            <a:endParaRPr lang="en-US" sz="2800" dirty="0">
              <a:solidFill>
                <a:srgbClr val="FF0000"/>
              </a:solidFill>
            </a:endParaRPr>
          </a:p>
          <a:p>
            <a:r>
              <a:rPr lang="en-US" sz="2800" dirty="0" err="1" smtClean="0">
                <a:solidFill>
                  <a:srgbClr val="FF0000"/>
                </a:solidFill>
              </a:rPr>
              <a:t>SYAHRIANI,S.ST,M.Kes</a:t>
            </a:r>
            <a:endParaRPr lang="en-US" sz="2800" dirty="0" err="1" smtClean="0">
              <a:solidFill>
                <a:srgbClr val="FF0000"/>
              </a:solidFill>
            </a:endParaRPr>
          </a:p>
          <a:p>
            <a:r>
              <a:rPr lang="en-US" sz="2800" dirty="0">
                <a:solidFill>
                  <a:srgbClr val="FF0000"/>
                </a:solidFill>
              </a:rPr>
              <a:t>nasrayanti,s.st,m.kEB</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65" y="318348"/>
            <a:ext cx="10364451" cy="1375981"/>
          </a:xfrm>
        </p:spPr>
        <p:txBody>
          <a:bodyPr/>
          <a:lstStyle/>
          <a:p>
            <a:r>
              <a:rPr lang="en-US" b="1" dirty="0" err="1" smtClean="0">
                <a:ln w="22225">
                  <a:solidFill>
                    <a:schemeClr val="accent2"/>
                  </a:solidFill>
                  <a:prstDash val="solid"/>
                </a:ln>
                <a:solidFill>
                  <a:schemeClr val="accent2">
                    <a:lumMod val="40000"/>
                    <a:lumOff val="60000"/>
                  </a:schemeClr>
                </a:solidFill>
                <a:effectLst/>
              </a:rPr>
              <a:t>Keluarga</a:t>
            </a:r>
            <a:r>
              <a:rPr lang="en-US" b="1" dirty="0" smtClean="0">
                <a:ln w="22225">
                  <a:solidFill>
                    <a:schemeClr val="accent2"/>
                  </a:solidFill>
                  <a:prstDash val="solid"/>
                </a:ln>
                <a:solidFill>
                  <a:schemeClr val="accent2">
                    <a:lumMod val="40000"/>
                    <a:lumOff val="60000"/>
                  </a:schemeClr>
                </a:solidFill>
                <a:effectLst/>
              </a:rPr>
              <a:t> </a:t>
            </a:r>
            <a:r>
              <a:rPr lang="en-US" b="1" dirty="0" err="1" smtClean="0">
                <a:ln w="22225">
                  <a:solidFill>
                    <a:schemeClr val="accent2"/>
                  </a:solidFill>
                  <a:prstDash val="solid"/>
                </a:ln>
                <a:solidFill>
                  <a:schemeClr val="accent2">
                    <a:lumMod val="40000"/>
                    <a:lumOff val="60000"/>
                  </a:schemeClr>
                </a:solidFill>
                <a:effectLst/>
              </a:rPr>
              <a:t>berencana</a:t>
            </a:r>
            <a:endParaRPr lang="en-US" b="1" dirty="0" err="1" smtClean="0">
              <a:ln w="22225">
                <a:solidFill>
                  <a:schemeClr val="accent2"/>
                </a:solidFill>
                <a:prstDash val="solid"/>
              </a:ln>
              <a:solidFill>
                <a:schemeClr val="accent2">
                  <a:lumMod val="40000"/>
                  <a:lumOff val="60000"/>
                </a:schemeClr>
              </a:solidFill>
              <a:effectLst/>
            </a:endParaRPr>
          </a:p>
        </p:txBody>
      </p:sp>
      <p:sp>
        <p:nvSpPr>
          <p:cNvPr id="3" name="Content Placeholder 2"/>
          <p:cNvSpPr>
            <a:spLocks noGrp="1"/>
          </p:cNvSpPr>
          <p:nvPr>
            <p:ph sz="quarter" idx="13"/>
          </p:nvPr>
        </p:nvSpPr>
        <p:spPr>
          <a:xfrm>
            <a:off x="913765" y="1914525"/>
            <a:ext cx="10363835" cy="4257040"/>
          </a:xfrm>
        </p:spPr>
        <p:txBody>
          <a:bodyPr>
            <a:normAutofit fontScale="92500" lnSpcReduction="10000"/>
          </a:bodyPr>
          <a:lstStyle/>
          <a:p>
            <a:pPr algn="just">
              <a:lnSpc>
                <a:spcPct val="150000"/>
              </a:lnSpc>
            </a:pPr>
            <a:r>
              <a:rPr lang="en-US" sz="2400" b="1" cap="none" dirty="0" err="1" smtClean="0">
                <a:latin typeface="Arial" panose="020B0604020202020204" pitchFamily="34" charset="0"/>
                <a:cs typeface="Arial" panose="020B0604020202020204" pitchFamily="34" charset="0"/>
              </a:rPr>
              <a:t>Keluarga</a:t>
            </a:r>
            <a:r>
              <a:rPr lang="en-US" sz="2400" b="1" cap="none" dirty="0" smtClean="0">
                <a:latin typeface="Arial" panose="020B0604020202020204" pitchFamily="34" charset="0"/>
                <a:cs typeface="Arial" panose="020B0604020202020204" pitchFamily="34" charset="0"/>
              </a:rPr>
              <a:t> </a:t>
            </a:r>
            <a:r>
              <a:rPr lang="en-US" sz="2400" b="1" cap="none" dirty="0" err="1" smtClean="0">
                <a:latin typeface="Arial" panose="020B0604020202020204" pitchFamily="34" charset="0"/>
                <a:cs typeface="Arial" panose="020B0604020202020204" pitchFamily="34" charset="0"/>
              </a:rPr>
              <a:t>berencana</a:t>
            </a:r>
            <a:r>
              <a:rPr lang="en-US" sz="2400" cap="none" dirty="0" smtClean="0">
                <a:latin typeface="Arial" panose="020B0604020202020204" pitchFamily="34" charset="0"/>
                <a:cs typeface="Arial" panose="020B0604020202020204" pitchFamily="34" charset="0"/>
              </a:rPr>
              <a:t> (KB) </a:t>
            </a:r>
            <a:r>
              <a:rPr lang="en-US" sz="2400" cap="none" dirty="0" err="1" smtClean="0">
                <a:latin typeface="Arial" panose="020B0604020202020204" pitchFamily="34" charset="0"/>
                <a:cs typeface="Arial" panose="020B0604020202020204" pitchFamily="34" charset="0"/>
              </a:rPr>
              <a:t>merupakan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gerakan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untuk</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membentuk</a:t>
            </a:r>
            <a:r>
              <a:rPr lang="en-US" sz="2400" cap="none" dirty="0" smtClean="0">
                <a:latin typeface="Arial" panose="020B0604020202020204" pitchFamily="34" charset="0"/>
                <a:cs typeface="Arial" panose="020B0604020202020204" pitchFamily="34" charset="0"/>
              </a:rPr>
              <a:t> </a:t>
            </a:r>
            <a:r>
              <a:rPr lang="en-US" sz="2400" b="1" cap="none" dirty="0" err="1" smtClean="0">
                <a:latin typeface="Arial" panose="020B0604020202020204" pitchFamily="34" charset="0"/>
                <a:cs typeface="Arial" panose="020B0604020202020204" pitchFamily="34" charset="0"/>
              </a:rPr>
              <a:t>keluarga</a:t>
            </a:r>
            <a:r>
              <a:rPr lang="en-US" sz="2400" cap="none" dirty="0" smtClean="0">
                <a:latin typeface="Arial" panose="020B0604020202020204" pitchFamily="34" charset="0"/>
                <a:cs typeface="Arial" panose="020B0604020202020204" pitchFamily="34" charset="0"/>
              </a:rPr>
              <a:t> yang </a:t>
            </a:r>
            <a:r>
              <a:rPr lang="en-US" sz="2400" cap="none" dirty="0" err="1" smtClean="0">
                <a:latin typeface="Arial" panose="020B0604020202020204" pitchFamily="34" charset="0"/>
                <a:cs typeface="Arial" panose="020B0604020202020204" pitchFamily="34" charset="0"/>
              </a:rPr>
              <a:t>sehat</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sejahtera</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dengan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membatasi</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kelahiran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menggunakan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alat-alat</a:t>
            </a:r>
            <a:r>
              <a:rPr lang="en-US" sz="2400" cap="none" dirty="0" smtClean="0">
                <a:latin typeface="Arial" panose="020B0604020202020204" pitchFamily="34" charset="0"/>
                <a:cs typeface="Arial" panose="020B0604020202020204" pitchFamily="34" charset="0"/>
              </a:rPr>
              <a:t> </a:t>
            </a:r>
            <a:r>
              <a:rPr lang="en-US" sz="2400" b="1" cap="none" dirty="0" err="1" smtClean="0">
                <a:latin typeface="Arial" panose="020B0604020202020204" pitchFamily="34" charset="0"/>
                <a:cs typeface="Arial" panose="020B0604020202020204" pitchFamily="34" charset="0"/>
              </a:rPr>
              <a:t>kontrasepsi</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atau</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penanggulangan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kelahiran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seperti</a:t>
            </a:r>
            <a:r>
              <a:rPr lang="en-US" sz="2400" cap="none" dirty="0" smtClean="0">
                <a:latin typeface="Arial" panose="020B0604020202020204" pitchFamily="34" charset="0"/>
                <a:cs typeface="Arial" panose="020B0604020202020204" pitchFamily="34" charset="0"/>
              </a:rPr>
              <a:t> </a:t>
            </a:r>
            <a:r>
              <a:rPr lang="en-US" dirty="0" err="1"/>
              <a:t>kondom</a:t>
            </a:r>
            <a:r>
              <a:rPr lang="en-US" sz="2400" cap="none" dirty="0" smtClean="0">
                <a:latin typeface="Arial" panose="020B0604020202020204" pitchFamily="34" charset="0"/>
                <a:cs typeface="Arial" panose="020B0604020202020204" pitchFamily="34" charset="0"/>
              </a:rPr>
              <a:t>, IUD, implant </a:t>
            </a:r>
            <a:r>
              <a:rPr lang="en-US" sz="2400" cap="none" dirty="0" err="1" smtClean="0">
                <a:latin typeface="Arial" panose="020B0604020202020204" pitchFamily="34" charset="0"/>
                <a:cs typeface="Arial" panose="020B0604020202020204" pitchFamily="34" charset="0"/>
              </a:rPr>
              <a:t>dan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lainnya</a:t>
            </a:r>
            <a:r>
              <a:rPr lang="en-US" sz="2400" cap="none" dirty="0" smtClean="0">
                <a:latin typeface="Arial" panose="020B0604020202020204" pitchFamily="34" charset="0"/>
                <a:cs typeface="Arial" panose="020B0604020202020204" pitchFamily="34" charset="0"/>
              </a:rPr>
              <a:t>. </a:t>
            </a:r>
            <a:r>
              <a:rPr lang="en-US" sz="2400" b="1" cap="none" dirty="0" err="1" smtClean="0">
                <a:latin typeface="Arial" panose="020B0604020202020204" pitchFamily="34" charset="0"/>
                <a:cs typeface="Arial" panose="020B0604020202020204" pitchFamily="34" charset="0"/>
              </a:rPr>
              <a:t>Keluarga</a:t>
            </a:r>
            <a:r>
              <a:rPr lang="en-US" sz="2400" b="1" cap="none" dirty="0" smtClean="0">
                <a:latin typeface="Arial" panose="020B0604020202020204" pitchFamily="34" charset="0"/>
                <a:cs typeface="Arial" panose="020B0604020202020204" pitchFamily="34" charset="0"/>
              </a:rPr>
              <a:t> </a:t>
            </a:r>
            <a:r>
              <a:rPr lang="en-US" sz="2400" b="1" cap="none" dirty="0" err="1" smtClean="0">
                <a:latin typeface="Arial" panose="020B0604020202020204" pitchFamily="34" charset="0"/>
                <a:cs typeface="Arial" panose="020B0604020202020204" pitchFamily="34" charset="0"/>
              </a:rPr>
              <a:t>berencana</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sudah</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berdiri</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sejak</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tahun</a:t>
            </a:r>
            <a:r>
              <a:rPr lang="en-US" sz="2400" cap="none" dirty="0" smtClean="0">
                <a:latin typeface="Arial" panose="020B0604020202020204" pitchFamily="34" charset="0"/>
                <a:cs typeface="Arial" panose="020B0604020202020204" pitchFamily="34" charset="0"/>
              </a:rPr>
              <a:t> 1970 </a:t>
            </a:r>
            <a:r>
              <a:rPr lang="en-US" sz="2400" cap="none" dirty="0" err="1" smtClean="0">
                <a:latin typeface="Arial" panose="020B0604020202020204" pitchFamily="34" charset="0"/>
                <a:cs typeface="Arial" panose="020B0604020202020204" pitchFamily="34" charset="0"/>
              </a:rPr>
              <a:t>dan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diakui</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oleh</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pemerintah</a:t>
            </a:r>
            <a:endParaRPr lang="en-US" sz="2400" cap="none" dirty="0" smtClean="0">
              <a:latin typeface="Arial" panose="020B0604020202020204" pitchFamily="34" charset="0"/>
              <a:cs typeface="Arial" panose="020B0604020202020204" pitchFamily="34" charset="0"/>
            </a:endParaRPr>
          </a:p>
          <a:p>
            <a:pPr algn="just">
              <a:lnSpc>
                <a:spcPct val="160000"/>
              </a:lnSpc>
            </a:pPr>
            <a:r>
              <a:rPr lang="id-ID" altLang="en-US" sz="2400" cap="none" dirty="0" smtClean="0">
                <a:latin typeface="Arial" panose="020B0604020202020204" pitchFamily="34" charset="0"/>
                <a:cs typeface="Arial" panose="020B0604020202020204" pitchFamily="34" charset="0"/>
              </a:rPr>
              <a:t>KB adalah merupakan salah satu usaha untuk mencapai kesejahteraan dengan jalan memberikan nasehat perkawinan,pengobatan kemandulan dan penjarangan kelahiran (depkes RI, 1999; 1).</a:t>
            </a:r>
            <a:endParaRPr lang="en-US" sz="2400" cap="none" dirty="0" smtClean="0">
              <a:latin typeface="Arial" panose="020B0604020202020204" pitchFamily="34" charset="0"/>
              <a:cs typeface="Arial" panose="020B0604020202020204" pitchFamily="34" charset="0"/>
            </a:endParaRPr>
          </a:p>
          <a:p>
            <a:pPr algn="just">
              <a:lnSpc>
                <a:spcPct val="150000"/>
              </a:lnSpc>
            </a:pPr>
            <a:endParaRPr lang="en-US" sz="3600" cap="none"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ceholder Konten 2"/>
          <p:cNvSpPr>
            <a:spLocks noGrp="1"/>
          </p:cNvSpPr>
          <p:nvPr>
            <p:ph sz="quarter" idx="13"/>
          </p:nvPr>
        </p:nvSpPr>
        <p:spPr>
          <a:xfrm>
            <a:off x="913765" y="648484"/>
            <a:ext cx="10363835" cy="5661660"/>
          </a:xfrm>
        </p:spPr>
        <p:txBody>
          <a:bodyPr>
            <a:normAutofit lnSpcReduction="10000"/>
          </a:bodyPr>
          <a:lstStyle/>
          <a:p>
            <a:pPr>
              <a:lnSpc>
                <a:spcPct val="200000"/>
              </a:lnSpc>
            </a:pPr>
            <a:r>
              <a:rPr lang="id-ID" altLang="en-US" sz="2800" cap="none" baseline="30000" dirty="0" smtClean="0">
                <a:latin typeface="Arial" panose="020B0604020202020204" pitchFamily="34" charset="0"/>
                <a:ea typeface="Arial Unicode MS" panose="020B0604020202020204" charset="-122"/>
                <a:cs typeface="Arial" panose="020B0604020202020204" pitchFamily="34" charset="0"/>
              </a:rPr>
              <a:t>KB merupakan tindakan membantu individu atau pasangan suami istri untuk menghindari kelahiran yang tidak diinginkan, mendapatkan kelahiran yang memang diinginkan, mengatur interval diantara kelahiran (hartanto, 2004; 27). </a:t>
            </a:r>
            <a:endParaRPr lang="en-US" altLang="en-US" sz="2800" cap="none" baseline="30000" dirty="0" smtClean="0">
              <a:latin typeface="Arial" panose="020B0604020202020204" pitchFamily="34" charset="0"/>
              <a:ea typeface="Arial Unicode MS" panose="020B0604020202020204" charset="-122"/>
              <a:cs typeface="Arial" panose="020B0604020202020204" pitchFamily="34" charset="0"/>
            </a:endParaRPr>
          </a:p>
          <a:p>
            <a:pPr>
              <a:lnSpc>
                <a:spcPct val="200000"/>
              </a:lnSpc>
            </a:pPr>
            <a:r>
              <a:rPr lang="id-ID" altLang="en-US" sz="2800" cap="none" baseline="30000" dirty="0" smtClean="0">
                <a:latin typeface="Arial" panose="020B0604020202020204" pitchFamily="34" charset="0"/>
                <a:ea typeface="Arial Unicode MS" panose="020B0604020202020204" charset="-122"/>
                <a:cs typeface="Arial" panose="020B0604020202020204" pitchFamily="34" charset="0"/>
              </a:rPr>
              <a:t>KB adalah proses yang disadari oleh pasangan untuk memutuskan jumlah dan jarak anak serta waktu kelahiran (stright, 2004; 78). </a:t>
            </a:r>
            <a:endParaRPr lang="en-US" altLang="en-US" sz="2800" cap="none" baseline="30000" dirty="0" smtClean="0">
              <a:latin typeface="Arial" panose="020B0604020202020204" pitchFamily="34" charset="0"/>
              <a:ea typeface="Arial Unicode MS" panose="020B0604020202020204" charset="-122"/>
              <a:cs typeface="Arial" panose="020B0604020202020204" pitchFamily="34" charset="0"/>
            </a:endParaRPr>
          </a:p>
          <a:p>
            <a:pPr>
              <a:lnSpc>
                <a:spcPct val="200000"/>
              </a:lnSpc>
            </a:pPr>
            <a:r>
              <a:rPr lang="en-US" sz="2200" cap="none" dirty="0" err="1" smtClean="0">
                <a:latin typeface="Arial" panose="020B0604020202020204" pitchFamily="34" charset="0"/>
                <a:cs typeface="Arial" panose="020B0604020202020204" pitchFamily="34" charset="0"/>
              </a:rPr>
              <a:t>Keluarga</a:t>
            </a:r>
            <a:r>
              <a:rPr lang="en-US" sz="2200" cap="none" dirty="0" smtClean="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berencana</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adalah</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upaya</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mengatur</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kelahiran</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anak</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jarak</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dan</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usia</a:t>
            </a:r>
            <a:r>
              <a:rPr lang="en-US" sz="2200" cap="none" dirty="0">
                <a:latin typeface="Arial" panose="020B0604020202020204" pitchFamily="34" charset="0"/>
                <a:cs typeface="Arial" panose="020B0604020202020204" pitchFamily="34" charset="0"/>
              </a:rPr>
              <a:t> ideal </a:t>
            </a:r>
            <a:r>
              <a:rPr lang="en-US" sz="2200" cap="none" dirty="0" err="1">
                <a:latin typeface="Arial" panose="020B0604020202020204" pitchFamily="34" charset="0"/>
                <a:cs typeface="Arial" panose="020B0604020202020204" pitchFamily="34" charset="0"/>
              </a:rPr>
              <a:t>melahirkan</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mengatur</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kehamilan</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melalui</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promosi</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perlindungan</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dan</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bantuan</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sesuai</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dengan</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hak</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reproduksi</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untuk</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mewujudkan</a:t>
            </a:r>
            <a:r>
              <a:rPr lang="en-US" sz="2200" cap="none" dirty="0">
                <a:latin typeface="Arial" panose="020B0604020202020204" pitchFamily="34" charset="0"/>
                <a:cs typeface="Arial" panose="020B0604020202020204" pitchFamily="34" charset="0"/>
              </a:rPr>
              <a:t> </a:t>
            </a:r>
            <a:r>
              <a:rPr lang="en-US" sz="2200" cap="none" dirty="0" err="1">
                <a:latin typeface="Arial" panose="020B0604020202020204" pitchFamily="34" charset="0"/>
                <a:cs typeface="Arial" panose="020B0604020202020204" pitchFamily="34" charset="0"/>
              </a:rPr>
              <a:t>keluarga</a:t>
            </a:r>
            <a:r>
              <a:rPr lang="en-US" sz="2200" cap="none" dirty="0">
                <a:latin typeface="Arial" panose="020B0604020202020204" pitchFamily="34" charset="0"/>
                <a:cs typeface="Arial" panose="020B0604020202020204" pitchFamily="34" charset="0"/>
              </a:rPr>
              <a:t> yang </a:t>
            </a:r>
            <a:r>
              <a:rPr lang="en-US" sz="2200" cap="none" dirty="0" err="1">
                <a:latin typeface="Arial" panose="020B0604020202020204" pitchFamily="34" charset="0"/>
                <a:cs typeface="Arial" panose="020B0604020202020204" pitchFamily="34" charset="0"/>
              </a:rPr>
              <a:t>berkualitas</a:t>
            </a:r>
            <a:r>
              <a:rPr lang="en-US" sz="2200" cap="none" dirty="0">
                <a:latin typeface="Arial" panose="020B0604020202020204" pitchFamily="34" charset="0"/>
                <a:cs typeface="Arial" panose="020B0604020202020204" pitchFamily="34" charset="0"/>
              </a:rPr>
              <a:t>. (PPRI No 87 </a:t>
            </a:r>
            <a:r>
              <a:rPr lang="en-US" sz="2200" cap="none" dirty="0" err="1">
                <a:latin typeface="Arial" panose="020B0604020202020204" pitchFamily="34" charset="0"/>
                <a:cs typeface="Arial" panose="020B0604020202020204" pitchFamily="34" charset="0"/>
              </a:rPr>
              <a:t>tahun</a:t>
            </a:r>
            <a:r>
              <a:rPr lang="en-US" sz="2200" cap="none" dirty="0">
                <a:latin typeface="Arial" panose="020B0604020202020204" pitchFamily="34" charset="0"/>
                <a:cs typeface="Arial" panose="020B0604020202020204" pitchFamily="34" charset="0"/>
              </a:rPr>
              <a:t> 2014)</a:t>
            </a:r>
            <a:endParaRPr lang="en-US" sz="2200" cap="none" dirty="0">
              <a:latin typeface="Arial" panose="020B0604020202020204" pitchFamily="34" charset="0"/>
              <a:cs typeface="Arial" panose="020B0604020202020204" pitchFamily="34" charset="0"/>
            </a:endParaRPr>
          </a:p>
          <a:p>
            <a:pPr>
              <a:lnSpc>
                <a:spcPct val="200000"/>
              </a:lnSpc>
            </a:pPr>
            <a:endParaRPr lang="id-ID" altLang="en-US" sz="3200" b="1" cap="none" baseline="30000" dirty="0">
              <a:latin typeface="Arial" panose="020B0604020202020204" pitchFamily="34" charset="0"/>
              <a:ea typeface="Arial Unicode MS" panose="020B0604020202020204" charset="-122"/>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sz="quarter" idx="13"/>
          </p:nvPr>
        </p:nvSpPr>
        <p:spPr>
          <a:xfrm>
            <a:off x="913765" y="1170305"/>
            <a:ext cx="10363835" cy="4620895"/>
          </a:xfrm>
        </p:spPr>
        <p:txBody>
          <a:bodyPr>
            <a:noAutofit/>
          </a:bodyPr>
          <a:p>
            <a:pPr algn="dist" fontAlgn="base">
              <a:lnSpc>
                <a:spcPct val="200000"/>
              </a:lnSpc>
            </a:pPr>
            <a:r>
              <a:rPr lang="id-ID" altLang="en-US" b="1">
                <a:effectLst/>
                <a:latin typeface="Arial" panose="020B0604020202020204" pitchFamily="34" charset="0"/>
                <a:cs typeface="Arial" panose="020B0604020202020204" pitchFamily="34" charset="0"/>
              </a:rPr>
              <a:t>Keluarga Berencana yang selanjutnya disingkat KB adalah tindakan yang membantu individu atau pasangan suami istri untu</a:t>
            </a:r>
            <a:r>
              <a:rPr lang="en-US" altLang="id-ID" b="1">
                <a:effectLst/>
                <a:latin typeface="Arial" panose="020B0604020202020204" pitchFamily="34" charset="0"/>
                <a:cs typeface="Arial" panose="020B0604020202020204" pitchFamily="34" charset="0"/>
              </a:rPr>
              <a:t>K </a:t>
            </a:r>
            <a:r>
              <a:rPr lang="id-ID" altLang="en-US" b="1">
                <a:effectLst/>
                <a:latin typeface="Arial" panose="020B0604020202020204" pitchFamily="34" charset="0"/>
                <a:cs typeface="Arial" panose="020B0604020202020204" pitchFamily="34" charset="0"/>
              </a:rPr>
              <a:t>mendapatkan objektif-objektif tertentu, menghindari kelahiran yang tidak diinginkan,</a:t>
            </a:r>
            <a:r>
              <a:rPr lang="en-US" altLang="id-ID" b="1">
                <a:effectLst/>
                <a:latin typeface="Arial" panose="020B0604020202020204" pitchFamily="34" charset="0"/>
                <a:cs typeface="Arial" panose="020B0604020202020204" pitchFamily="34" charset="0"/>
              </a:rPr>
              <a:t> </a:t>
            </a:r>
            <a:r>
              <a:rPr lang="id-ID" altLang="en-US" b="1">
                <a:effectLst/>
                <a:latin typeface="Arial" panose="020B0604020202020204" pitchFamily="34" charset="0"/>
                <a:cs typeface="Arial" panose="020B0604020202020204" pitchFamily="34" charset="0"/>
              </a:rPr>
              <a:t>mendapatkan kelahiran yang memang diinginkan, mengatur interval diantara kehamilan, mengontrol waktu</a:t>
            </a:r>
            <a:r>
              <a:rPr lang="en-US" altLang="id-ID" b="1">
                <a:effectLst/>
                <a:latin typeface="Arial" panose="020B0604020202020204" pitchFamily="34" charset="0"/>
                <a:cs typeface="Arial" panose="020B0604020202020204" pitchFamily="34" charset="0"/>
              </a:rPr>
              <a:t> </a:t>
            </a:r>
            <a:r>
              <a:rPr lang="id-ID" altLang="en-US" b="1">
                <a:effectLst/>
                <a:latin typeface="Arial" panose="020B0604020202020204" pitchFamily="34" charset="0"/>
                <a:cs typeface="Arial" panose="020B0604020202020204" pitchFamily="34" charset="0"/>
              </a:rPr>
              <a:t>saat kehamilan dalam hubungan dengan suami istri dan menentukan jumlah anak dalam keluarga</a:t>
            </a:r>
            <a:r>
              <a:rPr lang="en-US" altLang="id-ID" b="1">
                <a:effectLst/>
                <a:latin typeface="Arial" panose="020B0604020202020204" pitchFamily="34" charset="0"/>
                <a:cs typeface="Arial" panose="020B0604020202020204" pitchFamily="34" charset="0"/>
              </a:rPr>
              <a:t> (PP BKKBN N0 18/2020)</a:t>
            </a:r>
            <a:endParaRPr lang="id-ID" altLang="en-US" b="1">
              <a:effectLst/>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sz="quarter" idx="13"/>
          </p:nvPr>
        </p:nvSpPr>
        <p:spPr>
          <a:xfrm>
            <a:off x="639445" y="1372235"/>
            <a:ext cx="10363835" cy="4462780"/>
          </a:xfrm>
        </p:spPr>
        <p:txBody>
          <a:bodyPr>
            <a:noAutofit/>
          </a:bodyPr>
          <a:p>
            <a:pPr algn="just">
              <a:lnSpc>
                <a:spcPct val="150000"/>
              </a:lnSpc>
            </a:pPr>
            <a:r>
              <a:rPr lang="id-ID" altLang="en-US" sz="2800">
                <a:latin typeface="Arial" panose="020B0604020202020204" pitchFamily="34" charset="0"/>
                <a:ea typeface="Arial Unicode MS" panose="020B0604020202020204" charset="-122"/>
                <a:cs typeface="Arial" panose="020B0604020202020204" pitchFamily="34" charset="0"/>
              </a:rPr>
              <a:t>Keluarga Berencana adalah upaya mengatur kelahiran anak, jarak dan usia ideal melahirkan, mengatur kehamilan, melalui promosi, perlindungan, dan bantuan sesuai dengan hak reproduksi untuk mewujudkan keluarga yang berkualitas. </a:t>
            </a:r>
            <a:endParaRPr lang="id-ID" altLang="en-US" sz="2800">
              <a:latin typeface="Arial" panose="020B0604020202020204" pitchFamily="34" charset="0"/>
              <a:ea typeface="Arial Unicode MS" panose="020B0604020202020204" charset="-122"/>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10283"/>
          </a:xfrm>
        </p:spPr>
        <p:txBody>
          <a:bodyPr/>
          <a:lstStyle/>
          <a:p>
            <a:r>
              <a:rPr lang="en-US" cap="none" dirty="0" err="1" smtClean="0">
                <a:solidFill>
                  <a:srgbClr val="C00000"/>
                </a:solidFill>
                <a:latin typeface="Arial" panose="020B0604020202020204" pitchFamily="34" charset="0"/>
                <a:cs typeface="Arial" panose="020B0604020202020204" pitchFamily="34" charset="0"/>
              </a:rPr>
              <a:t>Kebijakan</a:t>
            </a:r>
            <a:r>
              <a:rPr lang="en-US" cap="none" dirty="0" smtClean="0">
                <a:solidFill>
                  <a:srgbClr val="C00000"/>
                </a:solidFill>
                <a:latin typeface="Arial" panose="020B0604020202020204" pitchFamily="34" charset="0"/>
                <a:cs typeface="Arial" panose="020B0604020202020204" pitchFamily="34" charset="0"/>
              </a:rPr>
              <a:t> </a:t>
            </a:r>
            <a:r>
              <a:rPr lang="en-US" cap="none" dirty="0" err="1" smtClean="0">
                <a:solidFill>
                  <a:srgbClr val="C00000"/>
                </a:solidFill>
                <a:latin typeface="Arial" panose="020B0604020202020204" pitchFamily="34" charset="0"/>
                <a:cs typeface="Arial" panose="020B0604020202020204" pitchFamily="34" charset="0"/>
              </a:rPr>
              <a:t>Keluarga</a:t>
            </a:r>
            <a:r>
              <a:rPr lang="en-US" cap="none" dirty="0" smtClean="0">
                <a:solidFill>
                  <a:srgbClr val="C00000"/>
                </a:solidFill>
                <a:latin typeface="Arial" panose="020B0604020202020204" pitchFamily="34" charset="0"/>
                <a:cs typeface="Arial" panose="020B0604020202020204" pitchFamily="34" charset="0"/>
              </a:rPr>
              <a:t> </a:t>
            </a:r>
            <a:r>
              <a:rPr lang="en-US" cap="none" dirty="0" err="1" smtClean="0">
                <a:solidFill>
                  <a:srgbClr val="C00000"/>
                </a:solidFill>
                <a:latin typeface="Arial" panose="020B0604020202020204" pitchFamily="34" charset="0"/>
                <a:cs typeface="Arial" panose="020B0604020202020204" pitchFamily="34" charset="0"/>
              </a:rPr>
              <a:t>Berencana</a:t>
            </a:r>
            <a:r>
              <a:rPr lang="en-US" cap="none" dirty="0" smtClean="0">
                <a:solidFill>
                  <a:srgbClr val="C00000"/>
                </a:solidFill>
                <a:latin typeface="Arial" panose="020B0604020202020204" pitchFamily="34" charset="0"/>
                <a:cs typeface="Arial" panose="020B0604020202020204" pitchFamily="34" charset="0"/>
              </a:rPr>
              <a:t> </a:t>
            </a:r>
            <a:r>
              <a:rPr lang="en-US" cap="none" dirty="0" err="1" smtClean="0">
                <a:solidFill>
                  <a:srgbClr val="C00000"/>
                </a:solidFill>
                <a:latin typeface="Arial" panose="020B0604020202020204" pitchFamily="34" charset="0"/>
                <a:cs typeface="Arial" panose="020B0604020202020204" pitchFamily="34" charset="0"/>
              </a:rPr>
              <a:t>Bertujuan</a:t>
            </a:r>
            <a:r>
              <a:rPr lang="en-US" cap="none" dirty="0" smtClean="0">
                <a:solidFill>
                  <a:srgbClr val="C00000"/>
                </a:solidFill>
                <a:latin typeface="Arial" panose="020B0604020202020204" pitchFamily="34" charset="0"/>
                <a:cs typeface="Arial" panose="020B0604020202020204" pitchFamily="34" charset="0"/>
              </a:rPr>
              <a:t> </a:t>
            </a:r>
            <a:r>
              <a:rPr lang="en-US" cap="none" dirty="0" err="1" smtClean="0">
                <a:solidFill>
                  <a:srgbClr val="C00000"/>
                </a:solidFill>
                <a:latin typeface="Arial" panose="020B0604020202020204" pitchFamily="34" charset="0"/>
                <a:cs typeface="Arial" panose="020B0604020202020204" pitchFamily="34" charset="0"/>
              </a:rPr>
              <a:t>Untuk</a:t>
            </a:r>
            <a:endParaRPr lang="en-US" cap="none" dirty="0">
              <a:solidFill>
                <a:srgbClr val="C00000"/>
              </a:solidFill>
              <a:latin typeface="Arial" panose="020B0604020202020204" pitchFamily="34" charset="0"/>
              <a:cs typeface="Arial" panose="020B0604020202020204" pitchFamily="34" charset="0"/>
            </a:endParaRPr>
          </a:p>
        </p:txBody>
      </p:sp>
      <p:sp>
        <p:nvSpPr>
          <p:cNvPr id="5" name="Content Placeholder 4"/>
          <p:cNvSpPr>
            <a:spLocks noGrp="1"/>
          </p:cNvSpPr>
          <p:nvPr>
            <p:ph sz="quarter" idx="13"/>
          </p:nvPr>
        </p:nvSpPr>
        <p:spPr>
          <a:xfrm>
            <a:off x="913774" y="1990166"/>
            <a:ext cx="10363826" cy="4155140"/>
          </a:xfrm>
        </p:spPr>
        <p:txBody>
          <a:bodyPr>
            <a:noAutofit/>
          </a:bodyPr>
          <a:lstStyle/>
          <a:p>
            <a:r>
              <a:rPr lang="en-US" sz="2400" cap="none" dirty="0" err="1" smtClean="0">
                <a:latin typeface="Arial" panose="020B0604020202020204" pitchFamily="34" charset="0"/>
                <a:cs typeface="Arial" panose="020B0604020202020204" pitchFamily="34" charset="0"/>
              </a:rPr>
              <a:t>Mengatur</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kehamilan</a:t>
            </a:r>
            <a:r>
              <a:rPr lang="en-US" sz="2400" cap="none" dirty="0" smtClean="0">
                <a:latin typeface="Arial" panose="020B0604020202020204" pitchFamily="34" charset="0"/>
                <a:cs typeface="Arial" panose="020B0604020202020204" pitchFamily="34" charset="0"/>
              </a:rPr>
              <a:t> yang </a:t>
            </a:r>
            <a:r>
              <a:rPr lang="en-US" sz="2400" cap="none" dirty="0" err="1" smtClean="0">
                <a:latin typeface="Arial" panose="020B0604020202020204" pitchFamily="34" charset="0"/>
                <a:cs typeface="Arial" panose="020B0604020202020204" pitchFamily="34" charset="0"/>
              </a:rPr>
              <a:t>diinginkan</a:t>
            </a:r>
            <a:endParaRPr lang="en-US" sz="2400" cap="none" dirty="0" smtClean="0">
              <a:latin typeface="Arial" panose="020B0604020202020204" pitchFamily="34" charset="0"/>
              <a:cs typeface="Arial" panose="020B0604020202020204" pitchFamily="34" charset="0"/>
            </a:endParaRPr>
          </a:p>
          <a:p>
            <a:r>
              <a:rPr lang="en-US" sz="2400" cap="none" dirty="0" err="1" smtClean="0">
                <a:latin typeface="Arial" panose="020B0604020202020204" pitchFamily="34" charset="0"/>
                <a:cs typeface="Arial" panose="020B0604020202020204" pitchFamily="34" charset="0"/>
              </a:rPr>
              <a:t>Menjaga</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kesehatan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dan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menurunkan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angka</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kematian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ibu</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bayi</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dan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anak</a:t>
            </a:r>
            <a:endParaRPr lang="en-US" sz="2400" cap="none" dirty="0" smtClean="0">
              <a:latin typeface="Arial" panose="020B0604020202020204" pitchFamily="34" charset="0"/>
              <a:cs typeface="Arial" panose="020B0604020202020204" pitchFamily="34" charset="0"/>
            </a:endParaRPr>
          </a:p>
          <a:p>
            <a:r>
              <a:rPr lang="nn-NO" sz="2400" cap="none" dirty="0" smtClean="0">
                <a:latin typeface="Arial" panose="020B0604020202020204" pitchFamily="34" charset="0"/>
                <a:cs typeface="Arial" panose="020B0604020202020204" pitchFamily="34" charset="0"/>
              </a:rPr>
              <a:t>Meningkatkan akses dan kualitas informasi, pendidikan, konseling, dan pelayanan keluarga berencana dan kesehatan reproduksi;</a:t>
            </a:r>
            <a:endParaRPr lang="nn-NO" sz="2400" cap="none" dirty="0" smtClean="0">
              <a:latin typeface="Arial" panose="020B0604020202020204" pitchFamily="34" charset="0"/>
              <a:cs typeface="Arial" panose="020B0604020202020204" pitchFamily="34" charset="0"/>
            </a:endParaRPr>
          </a:p>
          <a:p>
            <a:r>
              <a:rPr lang="en-US" sz="2400" cap="none" dirty="0" err="1" smtClean="0">
                <a:latin typeface="Arial" panose="020B0604020202020204" pitchFamily="34" charset="0"/>
                <a:cs typeface="Arial" panose="020B0604020202020204" pitchFamily="34" charset="0"/>
              </a:rPr>
              <a:t>Meningkatkan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partisipasi</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dan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kesertaan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pria</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dalam</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praktek</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keluarga</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berencana</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dan</a:t>
            </a:r>
            <a:endParaRPr lang="en-US" sz="2400" cap="none" dirty="0" smtClean="0">
              <a:latin typeface="Arial" panose="020B0604020202020204" pitchFamily="34" charset="0"/>
              <a:cs typeface="Arial" panose="020B0604020202020204" pitchFamily="34" charset="0"/>
            </a:endParaRPr>
          </a:p>
          <a:p>
            <a:r>
              <a:rPr lang="en-US" sz="2400" cap="none" dirty="0" err="1" smtClean="0">
                <a:latin typeface="Arial" panose="020B0604020202020204" pitchFamily="34" charset="0"/>
                <a:cs typeface="Arial" panose="020B0604020202020204" pitchFamily="34" charset="0"/>
              </a:rPr>
              <a:t>Mempromosikan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penyusuan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bayi</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sebagai</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upaya</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untuk</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menjarangkan</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jarak</a:t>
            </a:r>
            <a:r>
              <a:rPr lang="en-US" sz="2400" cap="none" dirty="0" smtClean="0">
                <a:latin typeface="Arial" panose="020B0604020202020204" pitchFamily="34" charset="0"/>
                <a:cs typeface="Arial" panose="020B0604020202020204" pitchFamily="34" charset="0"/>
              </a:rPr>
              <a:t> </a:t>
            </a:r>
            <a:r>
              <a:rPr lang="en-US" sz="2400" cap="none" dirty="0" err="1" smtClean="0">
                <a:latin typeface="Arial" panose="020B0604020202020204" pitchFamily="34" charset="0"/>
                <a:cs typeface="Arial" panose="020B0604020202020204" pitchFamily="34" charset="0"/>
              </a:rPr>
              <a:t>kehamilan</a:t>
            </a:r>
            <a:r>
              <a:rPr lang="en-US" sz="2400" cap="none" dirty="0" smtClean="0">
                <a:latin typeface="Arial" panose="020B0604020202020204" pitchFamily="34" charset="0"/>
                <a:cs typeface="Arial" panose="020B0604020202020204" pitchFamily="34" charset="0"/>
              </a:rPr>
              <a:t>.</a:t>
            </a:r>
            <a:endParaRPr lang="en-US" sz="2400" cap="none"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sz="quarter" idx="13"/>
          </p:nvPr>
        </p:nvSpPr>
        <p:spPr>
          <a:xfrm>
            <a:off x="913765" y="1011555"/>
            <a:ext cx="10363835" cy="4779645"/>
          </a:xfrm>
        </p:spPr>
        <p:txBody>
          <a:bodyPr>
            <a:normAutofit/>
          </a:bodyPr>
          <a:p>
            <a:pPr algn="just" fontAlgn="ctr">
              <a:lnSpc>
                <a:spcPct val="200000"/>
              </a:lnSpc>
            </a:pPr>
            <a:r>
              <a:rPr lang="id-ID" altLang="en-US">
                <a:latin typeface="Arial" panose="020B0604020202020204" pitchFamily="34" charset="0"/>
                <a:cs typeface="Arial" panose="020B0604020202020204" pitchFamily="34" charset="0"/>
              </a:rPr>
              <a:t>Pengaturan kehamilan adalah upaya untuk</a:t>
            </a:r>
            <a:r>
              <a:rPr lang="en-US" altLang="id-ID">
                <a:latin typeface="Arial" panose="020B0604020202020204" pitchFamily="34" charset="0"/>
                <a:cs typeface="Arial" panose="020B0604020202020204" pitchFamily="34" charset="0"/>
              </a:rPr>
              <a:t> </a:t>
            </a:r>
            <a:r>
              <a:rPr lang="id-ID" altLang="en-US">
                <a:latin typeface="Arial" panose="020B0604020202020204" pitchFamily="34" charset="0"/>
                <a:cs typeface="Arial" panose="020B0604020202020204" pitchFamily="34" charset="0"/>
              </a:rPr>
              <a:t>membantu pasangan suami istri untuk melahirkan pada usia yang ideal, memiliki jumlah anak, dan mengatur jarak kelahiran anak yang ideal dengan menggunakan cara, alat, dan obat kontrasepsi. Pelayanan kontrasepsi adalah serangkaian kegiatan terkait dengan pemberian,  pemasangan/pencabutan suatu metode kontrasepsi dan tindakan-tindakan lain dalam upaya mencegah kehamilan.</a:t>
            </a:r>
            <a:endParaRPr lang="id-ID" altLang="en-US">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smtClean="0">
                <a:latin typeface="Arial" panose="020B0604020202020204" pitchFamily="34" charset="0"/>
                <a:cs typeface="Arial" panose="020B0604020202020204" pitchFamily="34" charset="0"/>
              </a:rPr>
              <a:t>kontrasepsi</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3"/>
          </p:nvPr>
        </p:nvSpPr>
        <p:spPr/>
        <p:txBody>
          <a:bodyPr>
            <a:normAutofit/>
          </a:bodyPr>
          <a:lstStyle/>
          <a:p>
            <a:pPr>
              <a:lnSpc>
                <a:spcPct val="150000"/>
              </a:lnSpc>
            </a:pPr>
            <a:r>
              <a:rPr lang="en-US" sz="3200" b="1" cap="none" dirty="0" err="1" smtClean="0">
                <a:latin typeface="Arial" panose="020B0604020202020204" pitchFamily="34" charset="0"/>
                <a:cs typeface="Arial" panose="020B0604020202020204" pitchFamily="34" charset="0"/>
              </a:rPr>
              <a:t>Kontrasepsi</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adalah</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cara</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atau</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alat</a:t>
            </a:r>
            <a:r>
              <a:rPr lang="en-US" sz="3200" cap="none" dirty="0" smtClean="0">
                <a:latin typeface="Arial" panose="020B0604020202020204" pitchFamily="34" charset="0"/>
                <a:cs typeface="Arial" panose="020B0604020202020204" pitchFamily="34" charset="0"/>
              </a:rPr>
              <a:t> </a:t>
            </a:r>
            <a:r>
              <a:rPr lang="en-US" sz="3200" b="1" cap="none" dirty="0" smtClean="0">
                <a:latin typeface="Arial" panose="020B0604020202020204" pitchFamily="34" charset="0"/>
                <a:cs typeface="Arial" panose="020B0604020202020204" pitchFamily="34" charset="0"/>
              </a:rPr>
              <a:t>yang</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digunakan</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dengan</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tujuan</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untuk</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mencegah</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terjadinya</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kehamilan</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Seorang</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wanita</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bisa</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mendapatkan</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kehamilan</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apabila</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sperma</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bertemu</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dengan</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sel</a:t>
            </a:r>
            <a:r>
              <a:rPr lang="en-US" sz="3200" cap="none" dirty="0" smtClean="0">
                <a:latin typeface="Arial" panose="020B0604020202020204" pitchFamily="34" charset="0"/>
                <a:cs typeface="Arial" panose="020B0604020202020204" pitchFamily="34" charset="0"/>
              </a:rPr>
              <a:t> </a:t>
            </a:r>
            <a:r>
              <a:rPr lang="en-US" sz="3200" cap="none" dirty="0" err="1" smtClean="0">
                <a:latin typeface="Arial" panose="020B0604020202020204" pitchFamily="34" charset="0"/>
                <a:cs typeface="Arial" panose="020B0604020202020204" pitchFamily="34" charset="0"/>
              </a:rPr>
              <a:t>telur</a:t>
            </a:r>
            <a:r>
              <a:rPr lang="en-US" sz="3200" cap="none" dirty="0" smtClean="0">
                <a:latin typeface="Arial" panose="020B0604020202020204" pitchFamily="34" charset="0"/>
                <a:cs typeface="Arial" panose="020B0604020202020204" pitchFamily="34" charset="0"/>
              </a:rPr>
              <a:t>.</a:t>
            </a:r>
            <a:endParaRPr lang="en-US" sz="3200" cap="none"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sz="quarter" idx="13"/>
          </p:nvPr>
        </p:nvSpPr>
        <p:spPr>
          <a:xfrm>
            <a:off x="913765" y="1232535"/>
            <a:ext cx="10363835" cy="4558665"/>
          </a:xfrm>
        </p:spPr>
        <p:txBody>
          <a:bodyPr/>
          <a:p>
            <a:pPr marL="0" indent="0">
              <a:lnSpc>
                <a:spcPct val="200000"/>
              </a:lnSpc>
              <a:buNone/>
            </a:pPr>
            <a:r>
              <a:rPr lang="id-ID" altLang="en-US" sz="2800">
                <a:latin typeface="Arial" panose="020B0604020202020204" pitchFamily="34" charset="0"/>
                <a:cs typeface="Arial" panose="020B0604020202020204" pitchFamily="34" charset="0"/>
              </a:rPr>
              <a:t>Pelayanan Kontrasepsi adalah serangkaian kegiatan terkait dengan pemberian obat, pemasangan atau pencabutan alat kontrasepsi dan tindakan-tindakan lain dalam upaya mencegah kehamilan.</a:t>
            </a:r>
            <a:endParaRPr lang="id-ID" altLang="en-US" sz="280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591672"/>
            <a:ext cx="10363826" cy="5499846"/>
          </a:xfrm>
        </p:spPr>
        <p:txBody>
          <a:bodyPr>
            <a:normAutofit/>
          </a:bodyPr>
          <a:lstStyle/>
          <a:p>
            <a:pPr algn="just"/>
            <a:r>
              <a:rPr lang="id-ID" sz="2400" cap="none" dirty="0" smtClean="0">
                <a:latin typeface="Arial" panose="020B0604020202020204" pitchFamily="34" charset="0"/>
                <a:cs typeface="Arial" panose="020B0604020202020204" pitchFamily="34" charset="0"/>
              </a:rPr>
              <a:t>Istilah kontrasepsi berasal dari kata kontra dan konsepsi. Kontra berarti “melawan” atau “mencegah”, sedangkan konsepsi adalah pertemuan antara sel telur yang matang dengan sperma yang mengakibatkan kehamilan</a:t>
            </a:r>
            <a:endParaRPr lang="en-US" sz="2400" cap="none" dirty="0" smtClean="0">
              <a:latin typeface="Arial" panose="020B0604020202020204" pitchFamily="34" charset="0"/>
              <a:cs typeface="Arial" panose="020B0604020202020204" pitchFamily="34" charset="0"/>
            </a:endParaRPr>
          </a:p>
          <a:p>
            <a:pPr algn="just"/>
            <a:r>
              <a:rPr lang="id-ID" sz="2400" cap="none" dirty="0" smtClean="0">
                <a:latin typeface="Arial" panose="020B0604020202020204" pitchFamily="34" charset="0"/>
                <a:cs typeface="Arial" panose="020B0604020202020204" pitchFamily="34" charset="0"/>
              </a:rPr>
              <a:t>Kontrasepsi adalah usaha - usaha untuk mencegah terjadinya kehamilan, usaha itu dapat bersifat sementara dapat bersifat permanen (prawirohardjo, 2008; 534).</a:t>
            </a:r>
            <a:endParaRPr lang="en-US" sz="2400" cap="none" dirty="0" smtClean="0">
              <a:latin typeface="Arial" panose="020B0604020202020204" pitchFamily="34" charset="0"/>
              <a:cs typeface="Arial" panose="020B0604020202020204" pitchFamily="34" charset="0"/>
            </a:endParaRPr>
          </a:p>
          <a:p>
            <a:pPr algn="just"/>
            <a:r>
              <a:rPr lang="id-ID" sz="2400" cap="none" dirty="0" smtClean="0">
                <a:latin typeface="Arial" panose="020B0604020202020204" pitchFamily="34" charset="0"/>
                <a:cs typeface="Arial" panose="020B0604020202020204" pitchFamily="34" charset="0"/>
              </a:rPr>
              <a:t>Untuk itu, berdasarkan maksud dan tujuan kontrasepsi, maka yang membutuhkan kontrasepsi adalah pasangan yang aktif melakukan hubungan seks dan kedua - duanya memiliki kesuburan normal namun tidak menghendaki kehamilan (depkes, 1999). </a:t>
            </a:r>
            <a:endParaRPr lang="en-US" sz="2400" cap="none" dirty="0" smtClean="0">
              <a:latin typeface="Arial" panose="020B0604020202020204" pitchFamily="34" charset="0"/>
              <a:cs typeface="Arial" panose="020B0604020202020204" pitchFamily="34" charset="0"/>
            </a:endParaRPr>
          </a:p>
          <a:p>
            <a:pPr algn="just"/>
            <a:endParaRPr lang="en-US" sz="2400" cap="none" dirty="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6447" y="1865561"/>
            <a:ext cx="9897035" cy="2509213"/>
          </a:xfrm>
        </p:spPr>
        <p:txBody>
          <a:bodyPr/>
          <a:lstStyle/>
          <a:p>
            <a:r>
              <a:rPr lang="en-US" dirty="0" err="1" smtClean="0"/>
              <a:t>Kewenangan</a:t>
            </a:r>
            <a:r>
              <a:rPr lang="en-US" dirty="0" smtClean="0"/>
              <a:t> </a:t>
            </a:r>
            <a:r>
              <a:rPr lang="en-US" dirty="0" err="1" smtClean="0"/>
              <a:t>bidan</a:t>
            </a:r>
            <a:r>
              <a:rPr lang="en-US" dirty="0" smtClean="0"/>
              <a:t> </a:t>
            </a:r>
            <a:r>
              <a:rPr lang="en-US" dirty="0" err="1" smtClean="0"/>
              <a:t>dalam</a:t>
            </a:r>
            <a:r>
              <a:rPr lang="en-US" dirty="0" smtClean="0"/>
              <a:t> </a:t>
            </a:r>
            <a:r>
              <a:rPr lang="en-US" dirty="0" err="1" smtClean="0"/>
              <a:t>pelayanan</a:t>
            </a:r>
            <a:r>
              <a:rPr lang="en-US" dirty="0" smtClean="0"/>
              <a:t> </a:t>
            </a:r>
            <a:r>
              <a:rPr lang="en-US" dirty="0" err="1" smtClean="0"/>
              <a:t>kontrasepsi</a:t>
            </a:r>
            <a:r>
              <a:rPr lang="en-US" dirty="0" smtClean="0"/>
              <a:t> </a:t>
            </a:r>
            <a:r>
              <a:rPr lang="en-US" dirty="0" err="1" smtClean="0"/>
              <a:t>dan</a:t>
            </a:r>
            <a:r>
              <a:rPr lang="en-US" dirty="0" smtClean="0"/>
              <a:t> kb</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262236"/>
          </a:xfrm>
        </p:spPr>
        <p:txBody>
          <a:bodyPr>
            <a:normAutofit/>
          </a:bodyPr>
          <a:lstStyle/>
          <a:p>
            <a:pPr algn="ctr"/>
            <a:r>
              <a:rPr lang="en-US" sz="4800" b="1" dirty="0" smtClean="0">
                <a:latin typeface="Arial" panose="020B0604020202020204" pitchFamily="34" charset="0"/>
                <a:cs typeface="Arial" panose="020B0604020202020204" pitchFamily="34" charset="0"/>
              </a:rPr>
              <a:t>POKOK BAHASAN</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3"/>
          </p:nvPr>
        </p:nvSpPr>
        <p:spPr/>
        <p:txBody>
          <a:bodyPr/>
          <a:lstStyle/>
          <a:p>
            <a:pPr marL="357505" indent="-357505">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PERSPEKTIF KEBIDANAN PADA KONTRASEPSI DAN KB</a:t>
            </a:r>
            <a:endParaRPr lang="en-US" b="1" dirty="0">
              <a:latin typeface="Arial" panose="020B0604020202020204" pitchFamily="34" charset="0"/>
              <a:cs typeface="Arial" panose="020B0604020202020204" pitchFamily="34" charset="0"/>
            </a:endParaRPr>
          </a:p>
          <a:p>
            <a:pPr marL="357505" indent="-357505">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 EVIDENCE BASED DALAM KB</a:t>
            </a:r>
            <a:endParaRPr lang="en-US" b="1" dirty="0">
              <a:latin typeface="Arial" panose="020B0604020202020204" pitchFamily="34" charset="0"/>
              <a:cs typeface="Arial" panose="020B0604020202020204" pitchFamily="34" charset="0"/>
            </a:endParaRPr>
          </a:p>
          <a:p>
            <a:pPr marL="357505" indent="-357505">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 JENIS METODE KONTRASEPSI DAN MEKANISME KERJA KONTRASEPSI HORMONAL ATAU NON HORMONAL</a:t>
            </a:r>
            <a:endParaRPr lang="en-US" b="1" dirty="0">
              <a:latin typeface="Arial" panose="020B0604020202020204" pitchFamily="34" charset="0"/>
              <a:cs typeface="Arial" panose="020B0604020202020204" pitchFamily="34" charset="0"/>
            </a:endParaRPr>
          </a:p>
          <a:p>
            <a:pPr marL="357505" indent="-357505">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 EFEK SAMPING ATAU PENYULIT KONTRASEPSI</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048872"/>
            <a:ext cx="10363826" cy="4742328"/>
          </a:xfrm>
        </p:spPr>
        <p:txBody>
          <a:bodyPr>
            <a:normAutofit/>
          </a:bodyPr>
          <a:lstStyle/>
          <a:p>
            <a:pPr marL="0" indent="0">
              <a:lnSpc>
                <a:spcPct val="150000"/>
              </a:lnSpc>
              <a:buNone/>
            </a:pPr>
            <a:r>
              <a:rPr lang="id-ID" sz="2400" dirty="0">
                <a:latin typeface="Arial" panose="020B0604020202020204" pitchFamily="34" charset="0"/>
                <a:cs typeface="Arial" panose="020B0604020202020204" pitchFamily="34" charset="0"/>
              </a:rPr>
              <a:t>Pasal 51</a:t>
            </a:r>
            <a:endParaRPr lang="en-US" sz="2400" dirty="0">
              <a:latin typeface="Arial" panose="020B0604020202020204" pitchFamily="34" charset="0"/>
              <a:cs typeface="Arial" panose="020B0604020202020204" pitchFamily="34" charset="0"/>
            </a:endParaRPr>
          </a:p>
          <a:p>
            <a:pPr algn="just">
              <a:lnSpc>
                <a:spcPct val="200000"/>
              </a:lnSpc>
            </a:pPr>
            <a:r>
              <a:rPr lang="id-ID" sz="2400" cap="none" dirty="0" smtClean="0">
                <a:latin typeface="Arial" panose="020B0604020202020204" pitchFamily="34" charset="0"/>
                <a:cs typeface="Arial" panose="020B0604020202020204" pitchFamily="34" charset="0"/>
              </a:rPr>
              <a:t>Dalam menjalankan tugas memberikan pelayanan kesehatan reproduksi perempuan dan keluarga berencana sebagaimana dimaksud dalam pasal 46 ayat (1) huruf c, bidan berwenang melakukan komunikasi, informasi, edukasi, konseling, dan memberikan pelayanan kontrasepsi sesuai dengan ketentuan peraturan perundang-undangan.</a:t>
            </a:r>
            <a:endParaRPr lang="en-US" sz="2400" cap="none"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6824" y="474345"/>
            <a:ext cx="10932458" cy="5632311"/>
          </a:xfrm>
          <a:prstGeom prst="rect">
            <a:avLst/>
          </a:prstGeom>
        </p:spPr>
        <p:txBody>
          <a:bodyPr wrap="square">
            <a:spAutoFit/>
          </a:bodyPr>
          <a:lstStyle/>
          <a:p>
            <a:pPr algn="just">
              <a:lnSpc>
                <a:spcPct val="150000"/>
              </a:lnSpc>
            </a:pPr>
            <a:r>
              <a:rPr lang="en-US" sz="2400" dirty="0" err="1">
                <a:solidFill>
                  <a:srgbClr val="000000"/>
                </a:solidFill>
                <a:latin typeface="Arial" panose="020B0604020202020204" pitchFamily="34" charset="0"/>
                <a:cs typeface="Arial" panose="020B0604020202020204" pitchFamily="34" charset="0"/>
              </a:rPr>
              <a:t>Pengaturan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Pelayanan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Kesehatan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Masa</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Sebelum</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Hamil</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Masa</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Hamil</a:t>
            </a:r>
            <a:r>
              <a:rPr lang="en-US" sz="2400" dirty="0">
                <a:solidFill>
                  <a:srgbClr val="000000"/>
                </a:solidFill>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algn="just">
              <a:lnSpc>
                <a:spcPct val="150000"/>
              </a:lnSpc>
            </a:pPr>
            <a:r>
              <a:rPr lang="en-US" sz="2400" dirty="0" err="1">
                <a:solidFill>
                  <a:srgbClr val="000000"/>
                </a:solidFill>
                <a:latin typeface="Arial" panose="020B0604020202020204" pitchFamily="34" charset="0"/>
                <a:cs typeface="Arial" panose="020B0604020202020204" pitchFamily="34" charset="0"/>
              </a:rPr>
              <a:t>Persalinan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dan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Masa</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Sesudah</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Melahirkan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Penyelenggaraan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Pelayanan</a:t>
            </a:r>
            <a:r>
              <a:rPr lang="en-US" sz="2400" dirty="0">
                <a:solidFill>
                  <a:srgbClr val="000000"/>
                </a:solidFill>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algn="just">
              <a:lnSpc>
                <a:spcPct val="150000"/>
              </a:lnSpc>
            </a:pPr>
            <a:r>
              <a:rPr lang="en-US" sz="2400" dirty="0" err="1">
                <a:solidFill>
                  <a:srgbClr val="000000"/>
                </a:solidFill>
                <a:latin typeface="Arial" panose="020B0604020202020204" pitchFamily="34" charset="0"/>
                <a:cs typeface="Arial" panose="020B0604020202020204" pitchFamily="34" charset="0"/>
              </a:rPr>
              <a:t>Kontrasepsi</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serta</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Pelayanan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Kesehatan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Seksual</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bertujuan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untuk</a:t>
            </a:r>
            <a:r>
              <a:rPr lang="en-US" sz="2400" dirty="0">
                <a:solidFill>
                  <a:srgbClr val="000000"/>
                </a:solidFill>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marL="457200" indent="-457200" algn="just">
              <a:lnSpc>
                <a:spcPct val="150000"/>
              </a:lnSpc>
              <a:buFont typeface="+mj-lt"/>
              <a:buAutoNum type="alphaLcPeriod"/>
            </a:pPr>
            <a:r>
              <a:rPr lang="en-US" sz="2400" dirty="0" err="1" smtClean="0">
                <a:solidFill>
                  <a:srgbClr val="000000"/>
                </a:solidFill>
                <a:latin typeface="Arial" panose="020B0604020202020204" pitchFamily="34" charset="0"/>
                <a:cs typeface="Arial" panose="020B0604020202020204" pitchFamily="34" charset="0"/>
              </a:rPr>
              <a:t>menjamin</a:t>
            </a:r>
            <a:r>
              <a:rPr lang="en-US" sz="2400" dirty="0" smtClean="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kesehatan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ibu</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sehingga</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mampu</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melahirkan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generasi</a:t>
            </a:r>
            <a:r>
              <a:rPr lang="en-US" sz="2400" dirty="0">
                <a:solidFill>
                  <a:srgbClr val="000000"/>
                </a:solidFill>
                <a:latin typeface="Arial" panose="020B0604020202020204" pitchFamily="34" charset="0"/>
                <a:cs typeface="Arial" panose="020B0604020202020204" pitchFamily="34" charset="0"/>
              </a:rPr>
              <a:t> yang </a:t>
            </a:r>
            <a:r>
              <a:rPr lang="en-US" sz="2400" dirty="0" err="1" smtClean="0">
                <a:solidFill>
                  <a:srgbClr val="000000"/>
                </a:solidFill>
                <a:latin typeface="Arial" panose="020B0604020202020204" pitchFamily="34" charset="0"/>
                <a:cs typeface="Arial" panose="020B0604020202020204" pitchFamily="34" charset="0"/>
              </a:rPr>
              <a:t>sehat</a:t>
            </a:r>
            <a:r>
              <a:rPr lang="en-US" sz="2400" dirty="0" smtClean="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dan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berkualitas</a:t>
            </a:r>
            <a:r>
              <a:rPr lang="en-US" sz="2400" dirty="0">
                <a:solidFill>
                  <a:srgbClr val="000000"/>
                </a:solidFill>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marL="457200" indent="-457200" algn="just">
              <a:lnSpc>
                <a:spcPct val="150000"/>
              </a:lnSpc>
              <a:buFont typeface="+mj-lt"/>
              <a:buAutoNum type="alphaLcPeriod"/>
            </a:pPr>
            <a:r>
              <a:rPr lang="en-US" sz="2400" dirty="0" err="1" smtClean="0">
                <a:solidFill>
                  <a:srgbClr val="000000"/>
                </a:solidFill>
                <a:latin typeface="Arial" panose="020B0604020202020204" pitchFamily="34" charset="0"/>
                <a:cs typeface="Arial" panose="020B0604020202020204" pitchFamily="34" charset="0"/>
              </a:rPr>
              <a:t>mengurangi</a:t>
            </a:r>
            <a:r>
              <a:rPr lang="en-US" sz="2400" dirty="0" smtClean="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angka</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kesakitan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dan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angka</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kematian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ibu</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dan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bayi</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baru</a:t>
            </a:r>
            <a:r>
              <a:rPr lang="en-US" sz="2400" dirty="0">
                <a:solidFill>
                  <a:srgbClr val="000000"/>
                </a:solidFill>
                <a:latin typeface="Arial" panose="020B0604020202020204" pitchFamily="34" charset="0"/>
                <a:cs typeface="Arial" panose="020B0604020202020204" pitchFamily="34" charset="0"/>
              </a:rPr>
              <a:t> </a:t>
            </a:r>
            <a:r>
              <a:rPr lang="en-US" sz="2400" dirty="0" err="1" smtClean="0">
                <a:solidFill>
                  <a:srgbClr val="000000"/>
                </a:solidFill>
                <a:latin typeface="Arial" panose="020B0604020202020204" pitchFamily="34" charset="0"/>
                <a:cs typeface="Arial" panose="020B0604020202020204" pitchFamily="34" charset="0"/>
              </a:rPr>
              <a:t>lahir</a:t>
            </a:r>
            <a:r>
              <a:rPr lang="en-US" sz="2400" dirty="0">
                <a:solidFill>
                  <a:srgbClr val="000000"/>
                </a:solidFill>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marL="457200" indent="-457200" algn="just">
              <a:lnSpc>
                <a:spcPct val="150000"/>
              </a:lnSpc>
              <a:buFont typeface="+mj-lt"/>
              <a:buAutoNum type="alphaLcPeriod"/>
            </a:pPr>
            <a:r>
              <a:rPr lang="en-US" sz="2400" dirty="0" err="1" smtClean="0">
                <a:solidFill>
                  <a:srgbClr val="000000"/>
                </a:solidFill>
                <a:latin typeface="Arial" panose="020B0604020202020204" pitchFamily="34" charset="0"/>
                <a:cs typeface="Arial" panose="020B0604020202020204" pitchFamily="34" charset="0"/>
              </a:rPr>
              <a:t>menjamin</a:t>
            </a:r>
            <a:r>
              <a:rPr lang="en-US" sz="2400" dirty="0" smtClean="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tercapainya</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kualitas</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hidup</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dan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pemenuhan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hak-hak</a:t>
            </a:r>
            <a:r>
              <a:rPr lang="en-US" sz="2400" dirty="0">
                <a:solidFill>
                  <a:srgbClr val="000000"/>
                </a:solidFill>
                <a:latin typeface="Arial" panose="020B0604020202020204" pitchFamily="34" charset="0"/>
                <a:cs typeface="Arial" panose="020B0604020202020204" pitchFamily="34" charset="0"/>
              </a:rPr>
              <a:t> </a:t>
            </a:r>
            <a:r>
              <a:rPr lang="en-US" sz="2400" dirty="0" err="1" smtClean="0">
                <a:solidFill>
                  <a:srgbClr val="000000"/>
                </a:solidFill>
                <a:latin typeface="Arial" panose="020B0604020202020204" pitchFamily="34" charset="0"/>
                <a:cs typeface="Arial" panose="020B0604020202020204" pitchFamily="34" charset="0"/>
              </a:rPr>
              <a:t>reproduksi</a:t>
            </a:r>
            <a:r>
              <a:rPr lang="en-US" sz="2400" dirty="0">
                <a:solidFill>
                  <a:srgbClr val="000000"/>
                </a:solidFill>
                <a:latin typeface="Arial" panose="020B0604020202020204" pitchFamily="34" charset="0"/>
                <a:cs typeface="Arial" panose="020B0604020202020204" pitchFamily="34" charset="0"/>
              </a:rPr>
              <a:t>; </a:t>
            </a:r>
            <a:endParaRPr lang="en-US" sz="2400" dirty="0">
              <a:solidFill>
                <a:srgbClr val="000000"/>
              </a:solidFill>
              <a:latin typeface="Arial" panose="020B0604020202020204" pitchFamily="34" charset="0"/>
              <a:cs typeface="Arial" panose="020B0604020202020204" pitchFamily="34" charset="0"/>
            </a:endParaRPr>
          </a:p>
          <a:p>
            <a:pPr marL="457200" indent="-457200" algn="just">
              <a:lnSpc>
                <a:spcPct val="150000"/>
              </a:lnSpc>
              <a:buFont typeface="+mj-lt"/>
              <a:buAutoNum type="alphaLcPeriod"/>
            </a:pPr>
            <a:r>
              <a:rPr lang="en-US" sz="2400" dirty="0" err="1" smtClean="0">
                <a:solidFill>
                  <a:srgbClr val="000000"/>
                </a:solidFill>
                <a:latin typeface="Arial" panose="020B0604020202020204" pitchFamily="34" charset="0"/>
                <a:cs typeface="Arial" panose="020B0604020202020204" pitchFamily="34" charset="0"/>
              </a:rPr>
              <a:t>mempertahankan</a:t>
            </a:r>
            <a:r>
              <a:rPr lang="en-US" sz="2400" dirty="0" smtClean="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dan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meningkatkan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kualitas</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pelayanan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kesehatan</a:t>
            </a:r>
            <a:r>
              <a:rPr lang="en-US" sz="2400" dirty="0">
                <a:solidFill>
                  <a:srgbClr val="000000"/>
                </a:solidFill>
                <a:latin typeface="Arial" panose="020B0604020202020204" pitchFamily="34" charset="0"/>
                <a:cs typeface="Arial" panose="020B0604020202020204" pitchFamily="34" charset="0"/>
              </a:rPr>
              <a:t> </a:t>
            </a:r>
            <a:r>
              <a:rPr lang="en-US" sz="2400" dirty="0" err="1" smtClean="0">
                <a:solidFill>
                  <a:srgbClr val="000000"/>
                </a:solidFill>
                <a:latin typeface="Arial" panose="020B0604020202020204" pitchFamily="34" charset="0"/>
                <a:cs typeface="Arial" panose="020B0604020202020204" pitchFamily="34" charset="0"/>
              </a:rPr>
              <a:t>ibu</a:t>
            </a:r>
            <a:r>
              <a:rPr lang="en-US" sz="2400" dirty="0" smtClean="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dan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bayi</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baru</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lahir</a:t>
            </a:r>
            <a:r>
              <a:rPr lang="en-US" sz="2400" dirty="0">
                <a:solidFill>
                  <a:srgbClr val="000000"/>
                </a:solidFill>
                <a:latin typeface="Arial" panose="020B0604020202020204" pitchFamily="34" charset="0"/>
                <a:cs typeface="Arial" panose="020B0604020202020204" pitchFamily="34" charset="0"/>
              </a:rPr>
              <a:t> yang </a:t>
            </a:r>
            <a:r>
              <a:rPr lang="en-US" sz="2400" dirty="0" err="1">
                <a:solidFill>
                  <a:srgbClr val="000000"/>
                </a:solidFill>
                <a:latin typeface="Arial" panose="020B0604020202020204" pitchFamily="34" charset="0"/>
                <a:cs typeface="Arial" panose="020B0604020202020204" pitchFamily="34" charset="0"/>
              </a:rPr>
              <a:t>bermutu</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aman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dan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bermanfaat</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sesuai</a:t>
            </a:r>
            <a:r>
              <a:rPr lang="en-US" sz="2400" dirty="0">
                <a:solidFill>
                  <a:srgbClr val="000000"/>
                </a:solidFill>
                <a:latin typeface="Arial" panose="020B0604020202020204" pitchFamily="34" charset="0"/>
                <a:cs typeface="Arial" panose="020B0604020202020204" pitchFamily="34" charset="0"/>
              </a:rPr>
              <a:t> </a:t>
            </a:r>
            <a:r>
              <a:rPr lang="en-US" sz="2400" dirty="0" err="1" smtClean="0">
                <a:solidFill>
                  <a:srgbClr val="000000"/>
                </a:solidFill>
                <a:latin typeface="Arial" panose="020B0604020202020204" pitchFamily="34" charset="0"/>
                <a:cs typeface="Arial" panose="020B0604020202020204" pitchFamily="34" charset="0"/>
              </a:rPr>
              <a:t>dengan</a:t>
            </a:r>
            <a:r>
              <a:rPr lang="en-US" sz="2400" dirty="0" smtClean="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perkembangan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ilmu</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pengetahuan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dan</a:t>
            </a:r>
            <a:r>
              <a:rPr lang="en-US" sz="2400" dirty="0">
                <a:solidFill>
                  <a:srgbClr val="000000"/>
                </a:solidFill>
                <a:latin typeface="Arial" panose="020B0604020202020204" pitchFamily="34" charset="0"/>
                <a:cs typeface="Arial" panose="020B0604020202020204" pitchFamily="34" charset="0"/>
              </a:rPr>
              <a:t> </a:t>
            </a:r>
            <a:r>
              <a:rPr lang="en-US" sz="2400" dirty="0" err="1">
                <a:solidFill>
                  <a:srgbClr val="000000"/>
                </a:solidFill>
                <a:latin typeface="Arial" panose="020B0604020202020204" pitchFamily="34" charset="0"/>
                <a:cs typeface="Arial" panose="020B0604020202020204" pitchFamily="34" charset="0"/>
              </a:rPr>
              <a:t>teknologi</a:t>
            </a:r>
            <a:r>
              <a:rPr lang="en-US" sz="2400" dirty="0" smtClean="0">
                <a:solidFill>
                  <a:srgbClr val="000000"/>
                </a:solidFill>
                <a:latin typeface="Arial" panose="020B0604020202020204" pitchFamily="34" charset="0"/>
                <a:cs typeface="Arial" panose="020B0604020202020204" pitchFamily="34" charset="0"/>
              </a:rPr>
              <a:t>.(</a:t>
            </a:r>
            <a:r>
              <a:rPr lang="en-US" sz="2400" dirty="0" err="1" smtClean="0">
                <a:solidFill>
                  <a:srgbClr val="000000"/>
                </a:solidFill>
                <a:latin typeface="Arial" panose="020B0604020202020204" pitchFamily="34" charset="0"/>
                <a:cs typeface="Arial" panose="020B0604020202020204" pitchFamily="34" charset="0"/>
              </a:rPr>
              <a:t>Permenkes</a:t>
            </a:r>
            <a:r>
              <a:rPr lang="en-US" sz="2400" dirty="0" smtClean="0">
                <a:solidFill>
                  <a:srgbClr val="000000"/>
                </a:solidFill>
                <a:latin typeface="Arial" panose="020B0604020202020204" pitchFamily="34" charset="0"/>
                <a:cs typeface="Arial" panose="020B0604020202020204" pitchFamily="34" charset="0"/>
              </a:rPr>
              <a:t> No 97 2014)</a:t>
            </a:r>
            <a:endParaRPr lang="en-US"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Pasal 46</a:t>
            </a:r>
            <a:br>
              <a:rPr lang="en-US" dirty="0"/>
            </a:br>
            <a:r>
              <a:rPr lang="en-US" dirty="0" smtClean="0"/>
              <a:t>(</a:t>
            </a:r>
            <a:r>
              <a:rPr lang="en-US" dirty="0" err="1" smtClean="0"/>
              <a:t>uud</a:t>
            </a:r>
            <a:r>
              <a:rPr lang="en-US" dirty="0" smtClean="0"/>
              <a:t> no 4 </a:t>
            </a:r>
            <a:r>
              <a:rPr lang="en-US" dirty="0" err="1" smtClean="0"/>
              <a:t>Tahun</a:t>
            </a:r>
            <a:r>
              <a:rPr lang="en-US" smtClean="0"/>
              <a:t> 2019 TENTANG </a:t>
            </a:r>
            <a:r>
              <a:rPr lang="en-US" dirty="0" err="1" smtClean="0"/>
              <a:t>Kebidanan</a:t>
            </a:r>
            <a:r>
              <a:rPr lang="en-US" dirty="0" smtClean="0"/>
              <a:t>)</a:t>
            </a:r>
            <a:endParaRPr lang="en-US" dirty="0"/>
          </a:p>
        </p:txBody>
      </p:sp>
      <p:sp>
        <p:nvSpPr>
          <p:cNvPr id="3" name="Content Placeholder 2"/>
          <p:cNvSpPr>
            <a:spLocks noGrp="1"/>
          </p:cNvSpPr>
          <p:nvPr>
            <p:ph sz="quarter" idx="13"/>
          </p:nvPr>
        </p:nvSpPr>
        <p:spPr>
          <a:xfrm>
            <a:off x="913774" y="2214694"/>
            <a:ext cx="10363826" cy="4186106"/>
          </a:xfrm>
        </p:spPr>
        <p:txBody>
          <a:bodyPr>
            <a:normAutofit/>
          </a:bodyPr>
          <a:lstStyle/>
          <a:p>
            <a:pPr lvl="0">
              <a:lnSpc>
                <a:spcPct val="150000"/>
              </a:lnSpc>
            </a:pPr>
            <a:r>
              <a:rPr lang="id-ID" b="1" cap="none" dirty="0" smtClean="0">
                <a:latin typeface="Arial" panose="020B0604020202020204" pitchFamily="34" charset="0"/>
                <a:cs typeface="Arial" panose="020B0604020202020204" pitchFamily="34" charset="0"/>
              </a:rPr>
              <a:t>Dalam menyelenggarakan praktik kebidanan, bidan bertugas memberikan pelayanan yang meliputi:</a:t>
            </a:r>
            <a:endParaRPr lang="en-US" b="1" cap="none" dirty="0" smtClean="0">
              <a:latin typeface="Arial" panose="020B0604020202020204" pitchFamily="34" charset="0"/>
              <a:cs typeface="Arial" panose="020B0604020202020204" pitchFamily="34" charset="0"/>
            </a:endParaRPr>
          </a:p>
          <a:p>
            <a:pPr lvl="1" algn="just">
              <a:lnSpc>
                <a:spcPct val="150000"/>
              </a:lnSpc>
            </a:pPr>
            <a:r>
              <a:rPr lang="id-ID" sz="2000" cap="none" dirty="0" smtClean="0">
                <a:latin typeface="Arial" panose="020B0604020202020204" pitchFamily="34" charset="0"/>
                <a:cs typeface="Arial" panose="020B0604020202020204" pitchFamily="34" charset="0"/>
              </a:rPr>
              <a:t>Pelayanan kesehatan ibu;</a:t>
            </a:r>
            <a:endParaRPr lang="en-US" sz="2000" cap="none" dirty="0" smtClean="0">
              <a:latin typeface="Arial" panose="020B0604020202020204" pitchFamily="34" charset="0"/>
              <a:cs typeface="Arial" panose="020B0604020202020204" pitchFamily="34" charset="0"/>
            </a:endParaRPr>
          </a:p>
          <a:p>
            <a:pPr lvl="1" algn="just">
              <a:lnSpc>
                <a:spcPct val="150000"/>
              </a:lnSpc>
            </a:pPr>
            <a:r>
              <a:rPr lang="id-ID" sz="2000" cap="none" dirty="0" smtClean="0">
                <a:latin typeface="Arial" panose="020B0604020202020204" pitchFamily="34" charset="0"/>
                <a:cs typeface="Arial" panose="020B0604020202020204" pitchFamily="34" charset="0"/>
              </a:rPr>
              <a:t>Pelayanan kesehatan anak;</a:t>
            </a:r>
            <a:endParaRPr lang="en-US" sz="2000" cap="none" dirty="0" smtClean="0">
              <a:latin typeface="Arial" panose="020B0604020202020204" pitchFamily="34" charset="0"/>
              <a:cs typeface="Arial" panose="020B0604020202020204" pitchFamily="34" charset="0"/>
            </a:endParaRPr>
          </a:p>
          <a:p>
            <a:pPr lvl="1" algn="just">
              <a:lnSpc>
                <a:spcPct val="150000"/>
              </a:lnSpc>
            </a:pPr>
            <a:r>
              <a:rPr lang="id-ID" sz="2000" cap="none" dirty="0" smtClean="0">
                <a:solidFill>
                  <a:srgbClr val="FF0000"/>
                </a:solidFill>
                <a:latin typeface="Arial" panose="020B0604020202020204" pitchFamily="34" charset="0"/>
                <a:cs typeface="Arial" panose="020B0604020202020204" pitchFamily="34" charset="0"/>
              </a:rPr>
              <a:t>Pelayanan kesehatan reproduksi perempuan dan keluarga berencana;</a:t>
            </a:r>
            <a:endParaRPr lang="en-US" sz="2000" cap="none" dirty="0" smtClean="0">
              <a:solidFill>
                <a:srgbClr val="FF0000"/>
              </a:solidFill>
              <a:latin typeface="Arial" panose="020B0604020202020204" pitchFamily="34" charset="0"/>
              <a:cs typeface="Arial" panose="020B0604020202020204" pitchFamily="34" charset="0"/>
            </a:endParaRPr>
          </a:p>
          <a:p>
            <a:pPr lvl="1" algn="just">
              <a:lnSpc>
                <a:spcPct val="150000"/>
              </a:lnSpc>
            </a:pPr>
            <a:r>
              <a:rPr lang="id-ID" sz="2000" cap="none" dirty="0" smtClean="0">
                <a:latin typeface="Arial" panose="020B0604020202020204" pitchFamily="34" charset="0"/>
                <a:cs typeface="Arial" panose="020B0604020202020204" pitchFamily="34" charset="0"/>
              </a:rPr>
              <a:t>Pelaksanaan	tugas	berdasarkan	pelimpahan wewenang; dan/ atau</a:t>
            </a:r>
            <a:endParaRPr lang="en-US" sz="2000" cap="none" dirty="0" smtClean="0">
              <a:latin typeface="Arial" panose="020B0604020202020204" pitchFamily="34" charset="0"/>
              <a:cs typeface="Arial" panose="020B0604020202020204" pitchFamily="34" charset="0"/>
            </a:endParaRPr>
          </a:p>
          <a:p>
            <a:pPr lvl="1" algn="just">
              <a:lnSpc>
                <a:spcPct val="150000"/>
              </a:lnSpc>
            </a:pPr>
            <a:r>
              <a:rPr lang="id-ID" sz="2000" cap="none" dirty="0" smtClean="0">
                <a:latin typeface="Arial" panose="020B0604020202020204" pitchFamily="34" charset="0"/>
                <a:cs typeface="Arial" panose="020B0604020202020204" pitchFamily="34" charset="0"/>
              </a:rPr>
              <a:t>Pelaksanaan tugas dalam keadaan keterbatasan tertentu.</a:t>
            </a:r>
            <a:endParaRPr lang="en-US" sz="2000" cap="none" dirty="0" smtClean="0">
              <a:latin typeface="Arial" panose="020B0604020202020204" pitchFamily="34" charset="0"/>
              <a:cs typeface="Arial" panose="020B0604020202020204" pitchFamily="34" charset="0"/>
            </a:endParaRPr>
          </a:p>
          <a:p>
            <a:pPr algn="just">
              <a:lnSpc>
                <a:spcPct val="150000"/>
              </a:lnSpc>
            </a:pPr>
            <a:endParaRPr lang="en-US" cap="none" dirty="0">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73433" y="1143410"/>
            <a:ext cx="10363826" cy="4719508"/>
          </a:xfrm>
        </p:spPr>
        <p:txBody>
          <a:bodyPr>
            <a:noAutofit/>
          </a:bodyPr>
          <a:lstStyle/>
          <a:p>
            <a:pPr marL="0" indent="0" algn="ctr">
              <a:lnSpc>
                <a:spcPct val="150000"/>
              </a:lnSpc>
              <a:buNone/>
            </a:pPr>
            <a:r>
              <a:rPr lang="id-ID" sz="2400" cap="none" dirty="0" smtClean="0">
                <a:solidFill>
                  <a:srgbClr val="FF0000"/>
                </a:solidFill>
                <a:latin typeface="Arial" panose="020B0604020202020204" pitchFamily="34" charset="0"/>
                <a:cs typeface="Arial" panose="020B0604020202020204" pitchFamily="34" charset="0"/>
              </a:rPr>
              <a:t>Pelayanan kesehatan reproduksi perempuan dan keluarga berencana</a:t>
            </a:r>
            <a:endParaRPr lang="en-US" sz="2400" cap="none" dirty="0" smtClean="0">
              <a:solidFill>
                <a:srgbClr val="FF0000"/>
              </a:solidFill>
              <a:latin typeface="Arial" panose="020B0604020202020204" pitchFamily="34" charset="0"/>
              <a:cs typeface="Arial" panose="020B0604020202020204" pitchFamily="34" charset="0"/>
            </a:endParaRPr>
          </a:p>
          <a:p>
            <a:pPr marL="0" indent="0" algn="ctr">
              <a:lnSpc>
                <a:spcPct val="150000"/>
              </a:lnSpc>
              <a:buNone/>
            </a:pPr>
            <a:r>
              <a:rPr lang="id-ID" sz="2400" cap="none" dirty="0" smtClean="0">
                <a:latin typeface="Arial" panose="020B0604020202020204" pitchFamily="34" charset="0"/>
                <a:cs typeface="Arial" panose="020B0604020202020204" pitchFamily="34" charset="0"/>
              </a:rPr>
              <a:t>Pasal 51</a:t>
            </a:r>
            <a:endParaRPr lang="en-US" sz="2400" cap="none" dirty="0" smtClean="0">
              <a:latin typeface="Arial" panose="020B0604020202020204" pitchFamily="34" charset="0"/>
              <a:cs typeface="Arial" panose="020B0604020202020204" pitchFamily="34" charset="0"/>
            </a:endParaRPr>
          </a:p>
          <a:p>
            <a:pPr algn="just">
              <a:lnSpc>
                <a:spcPct val="150000"/>
              </a:lnSpc>
            </a:pPr>
            <a:r>
              <a:rPr lang="id-ID" sz="2400" cap="none" dirty="0" smtClean="0">
                <a:latin typeface="Arial" panose="020B0604020202020204" pitchFamily="34" charset="0"/>
                <a:cs typeface="Arial" panose="020B0604020202020204" pitchFamily="34" charset="0"/>
              </a:rPr>
              <a:t>Dalam menjalankan tugas memberikan pelayanan kesehatan reproduksi perempuan dan keluarga berencana sebagaimana dimaksud dalam pasal 46 ayat (1) huruf c, bidan berwenang melakukan komunikasi, informasi, edukasi, konseling, dan memberikan pelayanan kontrasepsi sesuai dengan ketentuan peraturan perundang-undangan.</a:t>
            </a:r>
            <a:endParaRPr lang="en-US" sz="2400" cap="none" dirty="0" smtClean="0">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p:txBody>
          <a:bodyPr/>
          <a:p>
            <a:r>
              <a:rPr lang="en-US" altLang="id-ID"/>
              <a:t>PMK 21 TAHUN 2021</a:t>
            </a:r>
            <a:endParaRPr lang="en-US" altLang="id-ID"/>
          </a:p>
        </p:txBody>
      </p:sp>
      <p:sp>
        <p:nvSpPr>
          <p:cNvPr id="3" name="Placeholder Konten 2"/>
          <p:cNvSpPr>
            <a:spLocks noGrp="1"/>
          </p:cNvSpPr>
          <p:nvPr>
            <p:ph sz="quarter" idx="13"/>
          </p:nvPr>
        </p:nvSpPr>
        <p:spPr>
          <a:xfrm>
            <a:off x="3453130" y="2367280"/>
            <a:ext cx="5934075" cy="1505585"/>
          </a:xfrm>
        </p:spPr>
        <p:txBody>
          <a:bodyPr/>
          <a:p>
            <a:r>
              <a:rPr lang="id-ID" altLang="en-US">
                <a:latin typeface="Arial" panose="020B0604020202020204" pitchFamily="34" charset="0"/>
                <a:cs typeface="Arial" panose="020B0604020202020204" pitchFamily="34" charset="0"/>
              </a:rPr>
              <a:t>BAB III PELAYANAN KONTRASEPSI</a:t>
            </a:r>
            <a:endParaRPr lang="id-ID" altLang="en-US">
              <a:latin typeface="Arial" panose="020B0604020202020204" pitchFamily="34" charset="0"/>
              <a:cs typeface="Arial" panose="020B0604020202020204" pitchFamily="34" charset="0"/>
            </a:endParaRPr>
          </a:p>
          <a:p>
            <a:r>
              <a:rPr lang="en-US" altLang="id-ID">
                <a:latin typeface="Arial" panose="020B0604020202020204" pitchFamily="34" charset="0"/>
                <a:cs typeface="Arial" panose="020B0604020202020204" pitchFamily="34" charset="0"/>
              </a:rPr>
              <a:t>PASAL 23 SAMPAI DENGAN PASAL 32</a:t>
            </a:r>
            <a:endParaRPr lang="en-US" altLang="id-ID">
              <a:latin typeface="Arial" panose="020B0604020202020204" pitchFamily="34" charset="0"/>
              <a:cs typeface="Arial" panose="020B0604020202020204" pitchFamily="34" charset="0"/>
            </a:endParaRPr>
          </a:p>
          <a:p>
            <a:endParaRPr lang="en-US" altLang="id-ID">
              <a:latin typeface="Arial" panose="020B0604020202020204" pitchFamily="34" charset="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Judul 1"/>
          <p:cNvSpPr>
            <a:spLocks noGrp="1"/>
          </p:cNvSpPr>
          <p:nvPr>
            <p:ph type="title"/>
          </p:nvPr>
        </p:nvSpPr>
        <p:spPr>
          <a:xfrm>
            <a:off x="806450" y="127000"/>
            <a:ext cx="10364470" cy="904240"/>
          </a:xfrm>
        </p:spPr>
        <p:txBody>
          <a:bodyPr/>
          <a:p>
            <a:r>
              <a:rPr lang="en-US" altLang="id-ID"/>
              <a:t>KESIMPULAN</a:t>
            </a:r>
            <a:endParaRPr lang="en-US" altLang="id-ID"/>
          </a:p>
        </p:txBody>
      </p:sp>
      <p:sp>
        <p:nvSpPr>
          <p:cNvPr id="3" name="Placeholder Konten 2"/>
          <p:cNvSpPr>
            <a:spLocks noGrp="1"/>
          </p:cNvSpPr>
          <p:nvPr>
            <p:ph sz="quarter" idx="13"/>
          </p:nvPr>
        </p:nvSpPr>
        <p:spPr>
          <a:xfrm>
            <a:off x="914400" y="1031240"/>
            <a:ext cx="10363835" cy="5545455"/>
          </a:xfrm>
        </p:spPr>
        <p:txBody>
          <a:bodyPr>
            <a:noAutofit/>
          </a:bodyPr>
          <a:p>
            <a:pPr marL="0" indent="0">
              <a:lnSpc>
                <a:spcPct val="200000"/>
              </a:lnSpc>
              <a:buNone/>
            </a:pPr>
            <a:r>
              <a:rPr lang="en-US" altLang="id-ID" sz="1600" b="1">
                <a:latin typeface="Arial" panose="020B0604020202020204" pitchFamily="34" charset="0"/>
                <a:cs typeface="Arial" panose="020B0604020202020204" pitchFamily="34" charset="0"/>
              </a:rPr>
              <a:t>PERSPEKTIF KEBIDANAN TERKAIT DENGAN KB DAN KONTRASEPSI</a:t>
            </a:r>
            <a:endParaRPr lang="en-US" altLang="id-ID" sz="1600" b="1">
              <a:latin typeface="Arial" panose="020B0604020202020204" pitchFamily="34" charset="0"/>
              <a:cs typeface="Arial" panose="020B0604020202020204" pitchFamily="34" charset="0"/>
            </a:endParaRPr>
          </a:p>
          <a:p>
            <a:pPr>
              <a:lnSpc>
                <a:spcPct val="200000"/>
              </a:lnSpc>
              <a:buFont typeface="Wingdings" panose="05000000000000000000" charset="0"/>
              <a:buChar char="v"/>
            </a:pPr>
            <a:r>
              <a:rPr lang="en-US" altLang="id-ID" sz="1600" b="1">
                <a:latin typeface="Arial" panose="020B0604020202020204" pitchFamily="34" charset="0"/>
                <a:cs typeface="Arial" panose="020B0604020202020204" pitchFamily="34" charset="0"/>
              </a:rPr>
              <a:t>Pmk : 28 tahun 2017 tentang izin  dan penyelenggaraan praktik bidan</a:t>
            </a:r>
            <a:endParaRPr lang="en-US" altLang="id-ID" sz="1600" b="1">
              <a:latin typeface="Arial" panose="020B0604020202020204" pitchFamily="34" charset="0"/>
              <a:cs typeface="Arial" panose="020B0604020202020204" pitchFamily="34" charset="0"/>
            </a:endParaRPr>
          </a:p>
          <a:p>
            <a:pPr>
              <a:lnSpc>
                <a:spcPct val="200000"/>
              </a:lnSpc>
              <a:buFont typeface="Wingdings" panose="05000000000000000000" charset="0"/>
              <a:buChar char="v"/>
            </a:pPr>
            <a:r>
              <a:rPr lang="en-US" altLang="id-ID" sz="1600" b="1">
                <a:latin typeface="Arial" panose="020B0604020202020204" pitchFamily="34" charset="0"/>
                <a:cs typeface="Arial" panose="020B0604020202020204" pitchFamily="34" charset="0"/>
              </a:rPr>
              <a:t>uud kebidanan no 4 tahun 2019 tentang kebidanan</a:t>
            </a:r>
            <a:endParaRPr lang="en-US" altLang="id-ID" sz="1600" b="1">
              <a:latin typeface="Arial" panose="020B0604020202020204" pitchFamily="34" charset="0"/>
              <a:cs typeface="Arial" panose="020B0604020202020204" pitchFamily="34" charset="0"/>
            </a:endParaRPr>
          </a:p>
          <a:p>
            <a:pPr>
              <a:lnSpc>
                <a:spcPct val="200000"/>
              </a:lnSpc>
              <a:buFont typeface="Wingdings" panose="05000000000000000000" charset="0"/>
              <a:buChar char="v"/>
            </a:pPr>
            <a:r>
              <a:rPr lang="en-US" altLang="id-ID" sz="1600" b="1">
                <a:latin typeface="Arial" panose="020B0604020202020204" pitchFamily="34" charset="0"/>
                <a:cs typeface="Arial" panose="020B0604020202020204" pitchFamily="34" charset="0"/>
              </a:rPr>
              <a:t>kepmenkes no 320 tahun 2020 tentang standar profesi bidan</a:t>
            </a:r>
            <a:endParaRPr lang="en-US" altLang="id-ID" sz="1600" b="1">
              <a:latin typeface="Arial" panose="020B0604020202020204" pitchFamily="34" charset="0"/>
              <a:cs typeface="Arial" panose="020B0604020202020204" pitchFamily="34" charset="0"/>
            </a:endParaRPr>
          </a:p>
          <a:p>
            <a:pPr>
              <a:lnSpc>
                <a:spcPct val="200000"/>
              </a:lnSpc>
              <a:buFont typeface="Wingdings" panose="05000000000000000000" charset="0"/>
              <a:buChar char="v"/>
            </a:pPr>
            <a:r>
              <a:rPr lang="en-US" altLang="id-ID" sz="1600" b="1">
                <a:latin typeface="Arial" panose="020B0604020202020204" pitchFamily="34" charset="0"/>
                <a:cs typeface="Arial" panose="020B0604020202020204" pitchFamily="34" charset="0"/>
              </a:rPr>
              <a:t>PERATURAN MENTERI KESEHATAN REPUBLIK INDONESIA NOMOR 21 TAHUN 2021 TENTANG PENYELENGGARAAN PELAYANAN KESEHATAN MASA SEBELUM HAMIL, MASA HAMIL, PERSALINAN, DAN MASA SESUDAH MELAHIRKAN, PELAYANAN KONTRASEPSI, DAN PELAYANAN KESEHATAN SEKSUAL</a:t>
            </a:r>
            <a:endParaRPr lang="en-US" altLang="id-ID" sz="1600" b="1">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191" y="1411941"/>
            <a:ext cx="10515600" cy="3200399"/>
          </a:xfrm>
        </p:spPr>
        <p:txBody>
          <a:bodyPr>
            <a:noAutofit/>
          </a:bodyPr>
          <a:lstStyle/>
          <a:p>
            <a:pPr marL="357505" indent="-357505">
              <a:lnSpc>
                <a:spcPct val="150000"/>
              </a:lnSpc>
            </a:pPr>
            <a:r>
              <a:rPr lang="en-US" sz="4800" b="1" dirty="0" smtClean="0">
                <a:latin typeface="Arial" panose="020B0604020202020204" pitchFamily="34" charset="0"/>
                <a:cs typeface="Arial" panose="020B0604020202020204" pitchFamily="34" charset="0"/>
              </a:rPr>
              <a:t>POKOK BAHASAN I</a:t>
            </a:r>
            <a:br>
              <a:rPr lang="en-US" sz="4800" b="1" dirty="0" smtClean="0">
                <a:latin typeface="Arial" panose="020B0604020202020204" pitchFamily="34" charset="0"/>
                <a:cs typeface="Arial" panose="020B0604020202020204" pitchFamily="34" charset="0"/>
              </a:rPr>
            </a:br>
            <a:r>
              <a:rPr lang="en-US" sz="4800" b="1" dirty="0" smtClean="0">
                <a:solidFill>
                  <a:srgbClr val="C00000"/>
                </a:solidFill>
                <a:latin typeface="Arial" panose="020B0604020202020204" pitchFamily="34" charset="0"/>
                <a:cs typeface="Arial" panose="020B0604020202020204" pitchFamily="34" charset="0"/>
              </a:rPr>
              <a:t>PERSPEKTIF </a:t>
            </a:r>
            <a:r>
              <a:rPr lang="en-US" sz="4800" b="1" dirty="0">
                <a:solidFill>
                  <a:srgbClr val="C00000"/>
                </a:solidFill>
                <a:latin typeface="Arial" panose="020B0604020202020204" pitchFamily="34" charset="0"/>
                <a:cs typeface="Arial" panose="020B0604020202020204" pitchFamily="34" charset="0"/>
              </a:rPr>
              <a:t>KEBIDANAN PADA KONTRASEPSI DAN KB</a:t>
            </a:r>
            <a:endParaRPr lang="en-US" sz="4800" b="1" dirty="0">
              <a:solidFill>
                <a:srgbClr val="C0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331307"/>
          </a:xfrm>
        </p:spPr>
        <p:txBody>
          <a:bodyPr>
            <a:normAutofit/>
          </a:bodyPr>
          <a:lstStyle/>
          <a:p>
            <a:r>
              <a:rPr lang="en-US" sz="4800" b="1" dirty="0" err="1" smtClean="0">
                <a:latin typeface="Arial" panose="020B0604020202020204" pitchFamily="34" charset="0"/>
                <a:cs typeface="Arial" panose="020B0604020202020204" pitchFamily="34" charset="0"/>
              </a:rPr>
              <a:t>pengertian</a:t>
            </a:r>
            <a:endParaRPr lang="en-US" sz="4800" b="1"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3"/>
          </p:nvPr>
        </p:nvSpPr>
        <p:spPr>
          <a:xfrm>
            <a:off x="1438834" y="1949824"/>
            <a:ext cx="8767483" cy="4208929"/>
          </a:xfrm>
        </p:spPr>
        <p:txBody>
          <a:bodyPr>
            <a:normAutofit lnSpcReduction="10000"/>
          </a:bodyPr>
          <a:lstStyle/>
          <a:p>
            <a:pPr lvl="1" algn="just">
              <a:lnSpc>
                <a:spcPct val="200000"/>
              </a:lnSpc>
            </a:pPr>
            <a:r>
              <a:rPr lang="id-ID" sz="2000" b="1" cap="none" dirty="0" smtClean="0">
                <a:latin typeface="Arial" panose="020B0604020202020204" pitchFamily="34" charset="0"/>
                <a:cs typeface="Arial" panose="020B0604020202020204" pitchFamily="34" charset="0"/>
              </a:rPr>
              <a:t>Kebidanan adalah segala sesuatu yang berhubungan dengan bidan dalam memberikan pelayanan kebidanan kepada perempuan selama masa sebelum hamil, masa kehamilan, persalinan, pascapersalinan, masa nifas, bayi baru lahir, bayi, balita, dan anak prasekolah, termasuk kesehatan reproduksi perempuan dan</a:t>
            </a:r>
            <a:r>
              <a:rPr lang="id-ID" sz="2000" b="1" cap="none" dirty="0" smtClean="0">
                <a:solidFill>
                  <a:srgbClr val="FF0000"/>
                </a:solidFill>
                <a:latin typeface="Arial" panose="020B0604020202020204" pitchFamily="34" charset="0"/>
                <a:cs typeface="Arial" panose="020B0604020202020204" pitchFamily="34" charset="0"/>
              </a:rPr>
              <a:t> keluarga berencana </a:t>
            </a:r>
            <a:r>
              <a:rPr lang="id-ID" sz="2000" b="1" cap="none" dirty="0" smtClean="0">
                <a:latin typeface="Arial" panose="020B0604020202020204" pitchFamily="34" charset="0"/>
                <a:cs typeface="Arial" panose="020B0604020202020204" pitchFamily="34" charset="0"/>
              </a:rPr>
              <a:t>sesuai dengan tugas dan wewenangnya.</a:t>
            </a:r>
            <a:r>
              <a:rPr lang="en-US" sz="2000" b="1" cap="none" dirty="0" smtClean="0">
                <a:latin typeface="Arial" panose="020B0604020202020204" pitchFamily="34" charset="0"/>
                <a:cs typeface="Arial" panose="020B0604020202020204" pitchFamily="34" charset="0"/>
              </a:rPr>
              <a:t> (</a:t>
            </a:r>
            <a:r>
              <a:rPr lang="en-US" sz="2000" b="1" cap="none" dirty="0" smtClean="0">
                <a:solidFill>
                  <a:srgbClr val="0070C0"/>
                </a:solidFill>
                <a:latin typeface="Arial" panose="020B0604020202020204" pitchFamily="34" charset="0"/>
                <a:cs typeface="Arial" panose="020B0604020202020204" pitchFamily="34" charset="0"/>
              </a:rPr>
              <a:t>UU No 4 </a:t>
            </a:r>
            <a:r>
              <a:rPr lang="en-US" sz="2000" b="1" cap="none" dirty="0" err="1" smtClean="0">
                <a:solidFill>
                  <a:srgbClr val="0070C0"/>
                </a:solidFill>
                <a:latin typeface="Arial" panose="020B0604020202020204" pitchFamily="34" charset="0"/>
                <a:cs typeface="Arial" panose="020B0604020202020204" pitchFamily="34" charset="0"/>
              </a:rPr>
              <a:t>tahun</a:t>
            </a:r>
            <a:r>
              <a:rPr lang="en-US" sz="2000" b="1" cap="none" dirty="0" smtClean="0">
                <a:solidFill>
                  <a:srgbClr val="0070C0"/>
                </a:solidFill>
                <a:latin typeface="Arial" panose="020B0604020202020204" pitchFamily="34" charset="0"/>
                <a:cs typeface="Arial" panose="020B0604020202020204" pitchFamily="34" charset="0"/>
              </a:rPr>
              <a:t> 2019 </a:t>
            </a:r>
            <a:r>
              <a:rPr lang="en-US" sz="2000" b="1" cap="none" dirty="0" err="1" smtClean="0">
                <a:solidFill>
                  <a:srgbClr val="0070C0"/>
                </a:solidFill>
                <a:latin typeface="Arial" panose="020B0604020202020204" pitchFamily="34" charset="0"/>
                <a:cs typeface="Arial" panose="020B0604020202020204" pitchFamily="34" charset="0"/>
              </a:rPr>
              <a:t>tentang</a:t>
            </a:r>
            <a:r>
              <a:rPr lang="en-US" sz="2000" b="1" cap="none" dirty="0" smtClean="0">
                <a:solidFill>
                  <a:srgbClr val="0070C0"/>
                </a:solidFill>
                <a:latin typeface="Arial" panose="020B0604020202020204" pitchFamily="34" charset="0"/>
                <a:cs typeface="Arial" panose="020B0604020202020204" pitchFamily="34" charset="0"/>
              </a:rPr>
              <a:t> </a:t>
            </a:r>
            <a:r>
              <a:rPr lang="en-US" sz="2000" b="1" cap="none" dirty="0" err="1" smtClean="0">
                <a:solidFill>
                  <a:srgbClr val="0070C0"/>
                </a:solidFill>
                <a:latin typeface="Arial" panose="020B0604020202020204" pitchFamily="34" charset="0"/>
                <a:cs typeface="Arial" panose="020B0604020202020204" pitchFamily="34" charset="0"/>
              </a:rPr>
              <a:t>kebidanan</a:t>
            </a:r>
            <a:r>
              <a:rPr lang="en-US" sz="2000" b="1" cap="none" dirty="0" smtClean="0">
                <a:latin typeface="Arial" panose="020B0604020202020204" pitchFamily="34" charset="0"/>
                <a:cs typeface="Arial" panose="020B0604020202020204" pitchFamily="34" charset="0"/>
              </a:rPr>
              <a:t>)</a:t>
            </a:r>
            <a:endParaRPr lang="en-US" sz="2000" b="1" cap="none"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sz="quarter" idx="13"/>
          </p:nvPr>
        </p:nvSpPr>
        <p:spPr>
          <a:xfrm>
            <a:off x="913765" y="924560"/>
            <a:ext cx="10363835" cy="4436745"/>
          </a:xfrm>
        </p:spPr>
        <p:txBody>
          <a:bodyPr>
            <a:noAutofit/>
          </a:bodyPr>
          <a:p>
            <a:pPr>
              <a:lnSpc>
                <a:spcPct val="200000"/>
              </a:lnSpc>
            </a:pPr>
            <a:r>
              <a:rPr lang="id-ID" altLang="en-US" sz="2400">
                <a:latin typeface="Arial" panose="020B0604020202020204" pitchFamily="34" charset="0"/>
                <a:cs typeface="Arial" panose="020B0604020202020204" pitchFamily="34" charset="0"/>
              </a:rPr>
              <a:t>Asuhan Kebidanan Komprehensif adalah asuhan kebidanan yang diberikan kepada klien bayi baru lahir (neonatus), bayi, balita dan anak prasekolah, remaja, masa sebelum hamil, masa kehamilan masa persalinan, masa pasca keguguran, masa nifas, masa antara, masa klimakterium, </a:t>
            </a:r>
            <a:r>
              <a:rPr lang="id-ID" altLang="en-US" sz="2400">
                <a:solidFill>
                  <a:srgbClr val="FF0000"/>
                </a:solidFill>
                <a:latin typeface="Arial" panose="020B0604020202020204" pitchFamily="34" charset="0"/>
                <a:cs typeface="Arial" panose="020B0604020202020204" pitchFamily="34" charset="0"/>
              </a:rPr>
              <a:t>pelayanan keluarga berencana</a:t>
            </a:r>
            <a:r>
              <a:rPr lang="id-ID" altLang="en-US" sz="2400">
                <a:latin typeface="Arial" panose="020B0604020202020204" pitchFamily="34" charset="0"/>
                <a:cs typeface="Arial" panose="020B0604020202020204" pitchFamily="34" charset="0"/>
              </a:rPr>
              <a:t>, pelayanan kesehatan reproduksi dan seksualitas perempuan.</a:t>
            </a:r>
            <a:endParaRPr lang="id-ID" altLang="en-US" sz="240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Kotak Teks 3"/>
          <p:cNvSpPr txBox="1"/>
          <p:nvPr/>
        </p:nvSpPr>
        <p:spPr>
          <a:xfrm>
            <a:off x="1112520" y="533400"/>
            <a:ext cx="9995535" cy="6000750"/>
          </a:xfrm>
          <a:prstGeom prst="rect">
            <a:avLst/>
          </a:prstGeom>
          <a:noFill/>
        </p:spPr>
        <p:txBody>
          <a:bodyPr wrap="square" rtlCol="0" anchor="t">
            <a:spAutoFit/>
          </a:bodyPr>
          <a:p>
            <a:pPr algn="just">
              <a:lnSpc>
                <a:spcPct val="200000"/>
              </a:lnSpc>
            </a:pPr>
            <a:r>
              <a:rPr lang="id-ID" altLang="en-US" sz="2400">
                <a:latin typeface="Arial" panose="020B0604020202020204" pitchFamily="34" charset="0"/>
                <a:cs typeface="Arial" panose="020B0604020202020204" pitchFamily="34" charset="0"/>
              </a:rPr>
              <a:t>Kompetensi Bidan adalah kemampuan yang dimiliki oleh lulusan </a:t>
            </a:r>
            <a:endParaRPr lang="id-ID" altLang="en-US" sz="2400">
              <a:latin typeface="Arial" panose="020B0604020202020204" pitchFamily="34" charset="0"/>
              <a:cs typeface="Arial" panose="020B0604020202020204" pitchFamily="34" charset="0"/>
            </a:endParaRPr>
          </a:p>
          <a:p>
            <a:pPr algn="just">
              <a:lnSpc>
                <a:spcPct val="200000"/>
              </a:lnSpc>
            </a:pPr>
            <a:r>
              <a:rPr lang="id-ID" altLang="en-US" sz="2400">
                <a:latin typeface="Arial" panose="020B0604020202020204" pitchFamily="34" charset="0"/>
                <a:cs typeface="Arial" panose="020B0604020202020204" pitchFamily="34" charset="0"/>
              </a:rPr>
              <a:t>pendidikan profesi Bidan yang meliputi pengetahuan, keterampilan, </a:t>
            </a:r>
            <a:endParaRPr lang="id-ID" altLang="en-US" sz="2400">
              <a:latin typeface="Arial" panose="020B0604020202020204" pitchFamily="34" charset="0"/>
              <a:cs typeface="Arial" panose="020B0604020202020204" pitchFamily="34" charset="0"/>
            </a:endParaRPr>
          </a:p>
          <a:p>
            <a:pPr algn="just">
              <a:lnSpc>
                <a:spcPct val="200000"/>
              </a:lnSpc>
            </a:pPr>
            <a:r>
              <a:rPr lang="id-ID" altLang="en-US" sz="2400">
                <a:latin typeface="Arial" panose="020B0604020202020204" pitchFamily="34" charset="0"/>
                <a:cs typeface="Arial" panose="020B0604020202020204" pitchFamily="34" charset="0"/>
              </a:rPr>
              <a:t>dan sikap dalam memberikan pelayanan kebidanan pada bayi baru </a:t>
            </a:r>
            <a:endParaRPr lang="id-ID" altLang="en-US" sz="2400">
              <a:latin typeface="Arial" panose="020B0604020202020204" pitchFamily="34" charset="0"/>
              <a:cs typeface="Arial" panose="020B0604020202020204" pitchFamily="34" charset="0"/>
            </a:endParaRPr>
          </a:p>
          <a:p>
            <a:pPr algn="just">
              <a:lnSpc>
                <a:spcPct val="200000"/>
              </a:lnSpc>
            </a:pPr>
            <a:r>
              <a:rPr lang="id-ID" altLang="en-US" sz="2400">
                <a:latin typeface="Arial" panose="020B0604020202020204" pitchFamily="34" charset="0"/>
                <a:cs typeface="Arial" panose="020B0604020202020204" pitchFamily="34" charset="0"/>
              </a:rPr>
              <a:t>lahir/neonatus, bayi, balita dan anak prasekolah, remaja, masa </a:t>
            </a:r>
            <a:endParaRPr lang="id-ID" altLang="en-US" sz="2400">
              <a:latin typeface="Arial" panose="020B0604020202020204" pitchFamily="34" charset="0"/>
              <a:cs typeface="Arial" panose="020B0604020202020204" pitchFamily="34" charset="0"/>
            </a:endParaRPr>
          </a:p>
          <a:p>
            <a:pPr algn="just">
              <a:lnSpc>
                <a:spcPct val="200000"/>
              </a:lnSpc>
            </a:pPr>
            <a:r>
              <a:rPr lang="id-ID" altLang="en-US" sz="2400">
                <a:latin typeface="Arial" panose="020B0604020202020204" pitchFamily="34" charset="0"/>
                <a:cs typeface="Arial" panose="020B0604020202020204" pitchFamily="34" charset="0"/>
              </a:rPr>
              <a:t>sebelum hamil, masa kehamilan, masa persalinan, masa pasca </a:t>
            </a:r>
            <a:endParaRPr lang="id-ID" altLang="en-US" sz="2400">
              <a:latin typeface="Arial" panose="020B0604020202020204" pitchFamily="34" charset="0"/>
              <a:cs typeface="Arial" panose="020B0604020202020204" pitchFamily="34" charset="0"/>
            </a:endParaRPr>
          </a:p>
          <a:p>
            <a:pPr algn="just">
              <a:lnSpc>
                <a:spcPct val="200000"/>
              </a:lnSpc>
            </a:pPr>
            <a:r>
              <a:rPr lang="id-ID" altLang="en-US" sz="2400">
                <a:latin typeface="Arial" panose="020B0604020202020204" pitchFamily="34" charset="0"/>
                <a:cs typeface="Arial" panose="020B0604020202020204" pitchFamily="34" charset="0"/>
              </a:rPr>
              <a:t>keguguran, masa nifas, masa antara, </a:t>
            </a:r>
            <a:r>
              <a:rPr lang="id-ID" altLang="en-US" sz="2400">
                <a:solidFill>
                  <a:srgbClr val="FF0000"/>
                </a:solidFill>
                <a:latin typeface="Arial" panose="020B0604020202020204" pitchFamily="34" charset="0"/>
                <a:cs typeface="Arial" panose="020B0604020202020204" pitchFamily="34" charset="0"/>
              </a:rPr>
              <a:t>pelayanan keluarga berencana</a:t>
            </a:r>
            <a:r>
              <a:rPr lang="id-ID" altLang="en-US" sz="2400">
                <a:latin typeface="Arial" panose="020B0604020202020204" pitchFamily="34" charset="0"/>
                <a:cs typeface="Arial" panose="020B0604020202020204" pitchFamily="34" charset="0"/>
              </a:rPr>
              <a:t>, </a:t>
            </a:r>
            <a:endParaRPr lang="id-ID" altLang="en-US" sz="2400">
              <a:latin typeface="Arial" panose="020B0604020202020204" pitchFamily="34" charset="0"/>
              <a:cs typeface="Arial" panose="020B0604020202020204" pitchFamily="34" charset="0"/>
            </a:endParaRPr>
          </a:p>
          <a:p>
            <a:pPr algn="just">
              <a:lnSpc>
                <a:spcPct val="200000"/>
              </a:lnSpc>
            </a:pPr>
            <a:r>
              <a:rPr lang="id-ID" altLang="en-US" sz="2400">
                <a:latin typeface="Arial" panose="020B0604020202020204" pitchFamily="34" charset="0"/>
                <a:cs typeface="Arial" panose="020B0604020202020204" pitchFamily="34" charset="0"/>
              </a:rPr>
              <a:t>masa klimakterium, kesehatan reproduksi dan seksualitas </a:t>
            </a:r>
            <a:endParaRPr lang="id-ID" altLang="en-US" sz="2400">
              <a:latin typeface="Arial" panose="020B0604020202020204" pitchFamily="34" charset="0"/>
              <a:cs typeface="Arial" panose="020B0604020202020204" pitchFamily="34" charset="0"/>
            </a:endParaRPr>
          </a:p>
          <a:p>
            <a:pPr algn="just">
              <a:lnSpc>
                <a:spcPct val="200000"/>
              </a:lnSpc>
            </a:pPr>
            <a:r>
              <a:rPr lang="id-ID" altLang="en-US" sz="2400">
                <a:latin typeface="Arial" panose="020B0604020202020204" pitchFamily="34" charset="0"/>
                <a:cs typeface="Arial" panose="020B0604020202020204" pitchFamily="34" charset="0"/>
              </a:rPr>
              <a:t>perempuan, serta keterampilan dasar praktik klinis kebidanan.</a:t>
            </a:r>
            <a:endParaRPr lang="id-ID" altLang="en-US" sz="240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sz="quarter" idx="13"/>
          </p:nvPr>
        </p:nvSpPr>
        <p:spPr>
          <a:xfrm>
            <a:off x="913765" y="1033145"/>
            <a:ext cx="10363835" cy="4758055"/>
          </a:xfrm>
        </p:spPr>
        <p:txBody>
          <a:bodyPr/>
          <a:p>
            <a:pPr>
              <a:lnSpc>
                <a:spcPct val="150000"/>
              </a:lnSpc>
            </a:pPr>
            <a:r>
              <a:rPr lang="id-ID" altLang="en-US" sz="2400">
                <a:latin typeface="Arial" panose="020B0604020202020204" pitchFamily="34" charset="0"/>
                <a:cs typeface="Arial" panose="020B0604020202020204" pitchFamily="34" charset="0"/>
              </a:rPr>
              <a:t>Area Keterampilan Klinis Dalam Praktik Kebidanan</a:t>
            </a:r>
            <a:r>
              <a:rPr lang="en-US" altLang="id-ID" sz="2400">
                <a:latin typeface="Arial" panose="020B0604020202020204" pitchFamily="34" charset="0"/>
                <a:cs typeface="Arial" panose="020B0604020202020204" pitchFamily="34" charset="0"/>
              </a:rPr>
              <a:t>, SALAH SATUNYA ADALAH:</a:t>
            </a:r>
            <a:endParaRPr lang="id-ID" altLang="en-US" sz="2400">
              <a:latin typeface="Arial" panose="020B0604020202020204" pitchFamily="34" charset="0"/>
              <a:cs typeface="Arial" panose="020B0604020202020204" pitchFamily="34" charset="0"/>
            </a:endParaRPr>
          </a:p>
          <a:p>
            <a:pPr>
              <a:lnSpc>
                <a:spcPct val="150000"/>
              </a:lnSpc>
            </a:pPr>
            <a:r>
              <a:rPr lang="en-US" altLang="id-ID" sz="2400">
                <a:latin typeface="Arial" panose="020B0604020202020204" pitchFamily="34" charset="0"/>
                <a:cs typeface="Arial" panose="020B0604020202020204" pitchFamily="34" charset="0"/>
              </a:rPr>
              <a:t>K</a:t>
            </a:r>
            <a:r>
              <a:rPr lang="id-ID" altLang="en-US" sz="2400">
                <a:latin typeface="Arial" panose="020B0604020202020204" pitchFamily="34" charset="0"/>
                <a:cs typeface="Arial" panose="020B0604020202020204" pitchFamily="34" charset="0"/>
              </a:rPr>
              <a:t>emampuan melaksanakan asuhan kebidanan komprehensif dan berkualitas pada pelayanan Keluarga Berencana.</a:t>
            </a:r>
            <a:endParaRPr lang="id-ID" altLang="en-US" sz="2400">
              <a:latin typeface="Arial" panose="020B0604020202020204" pitchFamily="34" charset="0"/>
              <a:cs typeface="Arial" panose="020B0604020202020204" pitchFamily="34" charset="0"/>
            </a:endParaRPr>
          </a:p>
          <a:p>
            <a:pPr marL="0" indent="0">
              <a:lnSpc>
                <a:spcPct val="150000"/>
              </a:lnSpc>
              <a:buNone/>
            </a:pPr>
            <a:r>
              <a:rPr lang="en-US" altLang="id-ID" sz="2400">
                <a:latin typeface="Arial" panose="020B0604020202020204" pitchFamily="34" charset="0"/>
                <a:cs typeface="Arial" panose="020B0604020202020204" pitchFamily="34" charset="0"/>
              </a:rPr>
              <a:t>	(</a:t>
            </a:r>
            <a:r>
              <a:rPr lang="en-US" altLang="id-ID" sz="1200" b="1">
                <a:latin typeface="Arial" panose="020B0604020202020204" pitchFamily="34" charset="0"/>
                <a:cs typeface="Arial" panose="020B0604020202020204" pitchFamily="34" charset="0"/>
                <a:sym typeface="+mn-ea"/>
              </a:rPr>
              <a:t>kepmenkes no 320 tahun 2020 tentang standar profesi bidan)</a:t>
            </a:r>
            <a:endParaRPr lang="en-US" altLang="id-ID" sz="120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Placeholder Konten 2"/>
          <p:cNvSpPr>
            <a:spLocks noGrp="1"/>
          </p:cNvSpPr>
          <p:nvPr>
            <p:ph sz="quarter" idx="13"/>
          </p:nvPr>
        </p:nvSpPr>
        <p:spPr>
          <a:xfrm>
            <a:off x="913765" y="1155065"/>
            <a:ext cx="10363835" cy="2615565"/>
          </a:xfrm>
        </p:spPr>
        <p:txBody>
          <a:bodyPr>
            <a:noAutofit/>
          </a:bodyPr>
          <a:p>
            <a:pPr algn="just">
              <a:lnSpc>
                <a:spcPct val="150000"/>
              </a:lnSpc>
            </a:pPr>
            <a:r>
              <a:rPr lang="id-ID" altLang="en-US" sz="2400">
                <a:latin typeface="Arial" panose="020B0604020202020204" pitchFamily="34" charset="0"/>
                <a:cs typeface="Arial" panose="020B0604020202020204" pitchFamily="34" charset="0"/>
              </a:rPr>
              <a:t>Dalam Pasal 23 Undang-undang Nomor 52 Tahun 2009 tentang Perkembangan Kependudukan dan Pembangunan Keluarga secara eksplisit menyebutkan bahwa pemerintah dan pemerintah daerah wajib meningkatkan akses dan kualitas informasi, pendidikan, konseling, dan pelayanan  kontrasepsi. Pelayanan kontrasepsi merupakan bagian dari program Keluarga Berencana. </a:t>
            </a:r>
            <a:endParaRPr lang="id-ID" altLang="en-US" sz="240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laceholder Konten 1"/>
          <p:cNvPicPr>
            <a:picLocks noChangeAspect="1"/>
          </p:cNvPicPr>
          <p:nvPr>
            <p:ph sz="quarter" idx="13"/>
          </p:nvPr>
        </p:nvPicPr>
        <p:blipFill>
          <a:blip r:embed="rId1"/>
          <a:stretch>
            <a:fillRect/>
          </a:stretch>
        </p:blipFill>
        <p:spPr>
          <a:xfrm>
            <a:off x="657860" y="280670"/>
            <a:ext cx="10766425" cy="6077585"/>
          </a:xfrm>
          <a:prstGeom prst="rect">
            <a:avLst/>
          </a:prstGeom>
        </p:spPr>
      </p:pic>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0</TotalTime>
  <Words>8049</Words>
  <Application>WPS Presentation</Application>
  <PresentationFormat>Widescreen</PresentationFormat>
  <Paragraphs>115</Paragraphs>
  <Slides>25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Arial</vt:lpstr>
      <vt:lpstr>SimSun</vt:lpstr>
      <vt:lpstr>Wingdings</vt:lpstr>
      <vt:lpstr>Arial Unicode MS</vt:lpstr>
      <vt:lpstr>Tw Cen MT</vt:lpstr>
      <vt:lpstr>Microsoft YaHei</vt:lpstr>
      <vt:lpstr>Calibri</vt:lpstr>
      <vt:lpstr>Wingdings</vt:lpstr>
      <vt:lpstr>Droplet</vt:lpstr>
      <vt:lpstr>Mata kuliah :  kb dan pelayanan kontrasepsi</vt:lpstr>
      <vt:lpstr>POKOK BAHASAN</vt:lpstr>
      <vt:lpstr>POKOK BAHASAN I PERSPEKTIF KEBIDANAN PADA KONTRASEPSI DAN KB</vt:lpstr>
      <vt:lpstr>pengertian</vt:lpstr>
      <vt:lpstr>PowerPoint 演示文稿</vt:lpstr>
      <vt:lpstr>PowerPoint 演示文稿</vt:lpstr>
      <vt:lpstr>PowerPoint 演示文稿</vt:lpstr>
      <vt:lpstr>PowerPoint 演示文稿</vt:lpstr>
      <vt:lpstr>PowerPoint 演示文稿</vt:lpstr>
      <vt:lpstr>Keluarga berencana</vt:lpstr>
      <vt:lpstr>PowerPoint 演示文稿</vt:lpstr>
      <vt:lpstr>PowerPoint 演示文稿</vt:lpstr>
      <vt:lpstr>PowerPoint 演示文稿</vt:lpstr>
      <vt:lpstr>Kebijakan Keluarga Berencana Bertujuan Untuk</vt:lpstr>
      <vt:lpstr>PowerPoint 演示文稿</vt:lpstr>
      <vt:lpstr>kontrasepsi</vt:lpstr>
      <vt:lpstr>PowerPoint 演示文稿</vt:lpstr>
      <vt:lpstr>PowerPoint 演示文稿</vt:lpstr>
      <vt:lpstr>Kewenangan bidan dalam pelayanan kontrasepsi dan kb</vt:lpstr>
      <vt:lpstr>PowerPoint 演示文稿</vt:lpstr>
      <vt:lpstr>PowerPoint 演示文稿</vt:lpstr>
      <vt:lpstr>Pasal 46 (uud no 4 Tahun 2019 TENTANG Kebidanan)</vt:lpstr>
      <vt:lpstr>PowerPoint 演示文稿</vt:lpstr>
      <vt:lpstr>PowerPoint 演示文稿</vt:lpstr>
      <vt:lpstr>KESIMPULAN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Mata kuliah :  kb dan pelayanan kontrasepsi</dc:title>
  <dc:creator>user</dc:creator>
  <cp:lastModifiedBy>user</cp:lastModifiedBy>
  <cp:revision>19</cp:revision>
  <dcterms:created xsi:type="dcterms:W3CDTF">2021-03-09T12:55:00Z</dcterms:created>
  <dcterms:modified xsi:type="dcterms:W3CDTF">2022-03-23T01:01:02Z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1057-11.2.0.11042</vt:lpwstr>
  </property>
  <property fmtid="{D5CDD505-2E9C-101B-9397-08002B2CF9AE}" pid="3" name="ICV">
    <vt:lpwstr>6CA5998727D742F6B2EBFAEEEF5A5C7E</vt:lpwstr>
  </property>
</Properties>
</file>