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62" r:id="rId5"/>
    <p:sldId id="261" r:id="rId6"/>
    <p:sldId id="258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8B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6EDB-DB35-41C8-92CB-6B7B8338F37B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F48A-CB83-461C-87A3-7D38A9D9AD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134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6EDB-DB35-41C8-92CB-6B7B8338F37B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F48A-CB83-461C-87A3-7D38A9D9AD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9324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6EDB-DB35-41C8-92CB-6B7B8338F37B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F48A-CB83-461C-87A3-7D38A9D9AD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235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6EDB-DB35-41C8-92CB-6B7B8338F37B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F48A-CB83-461C-87A3-7D38A9D9AD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8020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6EDB-DB35-41C8-92CB-6B7B8338F37B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F48A-CB83-461C-87A3-7D38A9D9AD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511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6EDB-DB35-41C8-92CB-6B7B8338F37B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F48A-CB83-461C-87A3-7D38A9D9AD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352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6EDB-DB35-41C8-92CB-6B7B8338F37B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F48A-CB83-461C-87A3-7D38A9D9AD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432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6EDB-DB35-41C8-92CB-6B7B8338F37B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F48A-CB83-461C-87A3-7D38A9D9AD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176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6EDB-DB35-41C8-92CB-6B7B8338F37B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F48A-CB83-461C-87A3-7D38A9D9AD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950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6EDB-DB35-41C8-92CB-6B7B8338F37B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F48A-CB83-461C-87A3-7D38A9D9AD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460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36EDB-DB35-41C8-92CB-6B7B8338F37B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F48A-CB83-461C-87A3-7D38A9D9AD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526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36EDB-DB35-41C8-92CB-6B7B8338F37B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0F48A-CB83-461C-87A3-7D38A9D9AD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606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3124200" y="228600"/>
            <a:ext cx="5867400" cy="1066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ALAT KONTRASEPSI PILL</a:t>
            </a:r>
            <a:endParaRPr lang="en-US" sz="2800" dirty="0"/>
          </a:p>
        </p:txBody>
      </p:sp>
      <p:sp>
        <p:nvSpPr>
          <p:cNvPr id="3" name="Flowchart: Multidocument 2"/>
          <p:cNvSpPr/>
          <p:nvPr/>
        </p:nvSpPr>
        <p:spPr>
          <a:xfrm>
            <a:off x="251520" y="4581128"/>
            <a:ext cx="2683024" cy="2683768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BY FITRIANI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005344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48200" y="381000"/>
            <a:ext cx="4191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Arial Narrow" panose="020B0606020202030204" pitchFamily="34" charset="0"/>
              </a:rPr>
              <a:t>“Dan </a:t>
            </a:r>
            <a:r>
              <a:rPr lang="en-US" sz="2800" dirty="0" err="1">
                <a:latin typeface="Arial Narrow" panose="020B0606020202030204" pitchFamily="34" charset="0"/>
              </a:rPr>
              <a:t>hendaklah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takut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pada</a:t>
            </a:r>
            <a:r>
              <a:rPr lang="en-US" sz="2800" dirty="0">
                <a:latin typeface="Arial Narrow" panose="020B0606020202030204" pitchFamily="34" charset="0"/>
              </a:rPr>
              <a:t> Allah orang – orang yang </a:t>
            </a:r>
            <a:r>
              <a:rPr lang="en-US" sz="2800" dirty="0" err="1">
                <a:latin typeface="Arial Narrow" panose="020B0606020202030204" pitchFamily="34" charset="0"/>
              </a:rPr>
              <a:t>seandainya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meninggalkan</a:t>
            </a:r>
            <a:r>
              <a:rPr lang="en-US" sz="2800" dirty="0">
                <a:latin typeface="Arial Narrow" panose="020B0606020202030204" pitchFamily="34" charset="0"/>
              </a:rPr>
              <a:t> di </a:t>
            </a:r>
            <a:r>
              <a:rPr lang="en-US" sz="2800" dirty="0" err="1">
                <a:latin typeface="Arial Narrow" panose="020B0606020202030204" pitchFamily="34" charset="0"/>
              </a:rPr>
              <a:t>belakang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mereka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anak</a:t>
            </a:r>
            <a:r>
              <a:rPr lang="en-US" sz="2800" dirty="0">
                <a:latin typeface="Arial Narrow" panose="020B0606020202030204" pitchFamily="34" charset="0"/>
              </a:rPr>
              <a:t> – </a:t>
            </a:r>
            <a:r>
              <a:rPr lang="en-US" sz="2800" dirty="0" err="1">
                <a:latin typeface="Arial Narrow" panose="020B0606020202030204" pitchFamily="34" charset="0"/>
              </a:rPr>
              <a:t>anak</a:t>
            </a:r>
            <a:r>
              <a:rPr lang="en-US" sz="2800" dirty="0">
                <a:latin typeface="Arial Narrow" panose="020B0606020202030204" pitchFamily="34" charset="0"/>
              </a:rPr>
              <a:t> yang </a:t>
            </a:r>
            <a:r>
              <a:rPr lang="en-US" sz="2800" dirty="0" err="1">
                <a:latin typeface="Arial Narrow" panose="020B0606020202030204" pitchFamily="34" charset="0"/>
              </a:rPr>
              <a:t>lemah</a:t>
            </a:r>
            <a:r>
              <a:rPr lang="en-US" sz="2800" dirty="0">
                <a:latin typeface="Arial Narrow" panose="020B0606020202030204" pitchFamily="34" charset="0"/>
              </a:rPr>
              <a:t>. </a:t>
            </a:r>
            <a:r>
              <a:rPr lang="en-US" sz="2800" dirty="0" err="1">
                <a:latin typeface="Arial Narrow" panose="020B0606020202030204" pitchFamily="34" charset="0"/>
              </a:rPr>
              <a:t>Mereka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khawatir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tentang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kesejahteraan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mereka</a:t>
            </a:r>
            <a:r>
              <a:rPr lang="en-US" sz="2800" dirty="0">
                <a:latin typeface="Arial Narrow" panose="020B0606020202030204" pitchFamily="34" charset="0"/>
              </a:rPr>
              <a:t>. </a:t>
            </a:r>
            <a:r>
              <a:rPr lang="en-US" sz="2800" dirty="0" err="1">
                <a:latin typeface="Arial Narrow" panose="020B0606020202030204" pitchFamily="34" charset="0"/>
              </a:rPr>
              <a:t>Oleh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karenaitu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hendaklah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mereka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bertakwa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kepda</a:t>
            </a:r>
            <a:r>
              <a:rPr lang="en-US" sz="2800" dirty="0">
                <a:latin typeface="Arial Narrow" panose="020B0606020202030204" pitchFamily="34" charset="0"/>
              </a:rPr>
              <a:t> Allah </a:t>
            </a:r>
            <a:r>
              <a:rPr lang="en-US" sz="2800" dirty="0" err="1">
                <a:latin typeface="Arial Narrow" panose="020B0606020202030204" pitchFamily="34" charset="0"/>
              </a:rPr>
              <a:t>dan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hendaklah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mereka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mengucapkan</a:t>
            </a:r>
            <a:r>
              <a:rPr lang="en-US" sz="2800" dirty="0">
                <a:latin typeface="Arial Narrow" panose="020B0606020202030204" pitchFamily="34" charset="0"/>
              </a:rPr>
              <a:t> </a:t>
            </a:r>
            <a:r>
              <a:rPr lang="en-US" sz="2800" dirty="0" err="1">
                <a:latin typeface="Arial Narrow" panose="020B0606020202030204" pitchFamily="34" charset="0"/>
              </a:rPr>
              <a:t>perkara</a:t>
            </a:r>
            <a:r>
              <a:rPr lang="en-US" sz="2800" dirty="0">
                <a:latin typeface="Arial Narrow" panose="020B0606020202030204" pitchFamily="34" charset="0"/>
              </a:rPr>
              <a:t> yang </a:t>
            </a:r>
            <a:r>
              <a:rPr lang="en-US" sz="2800" dirty="0" err="1">
                <a:latin typeface="Arial Narrow" panose="020B0606020202030204" pitchFamily="34" charset="0"/>
              </a:rPr>
              <a:t>benar</a:t>
            </a:r>
            <a:r>
              <a:rPr lang="en-US" sz="2800" dirty="0">
                <a:latin typeface="Arial Narrow" panose="020B0606020202030204" pitchFamily="34" charset="0"/>
              </a:rPr>
              <a:t>”.</a:t>
            </a:r>
          </a:p>
          <a:p>
            <a:pPr algn="ctr"/>
            <a:r>
              <a:rPr lang="en-US" sz="2800" dirty="0">
                <a:latin typeface="Arial Narrow" panose="020B0606020202030204" pitchFamily="34" charset="0"/>
              </a:rPr>
              <a:t> (QS. An – </a:t>
            </a:r>
            <a:r>
              <a:rPr lang="en-US" sz="2800" dirty="0" err="1">
                <a:latin typeface="Arial Narrow" panose="020B0606020202030204" pitchFamily="34" charset="0"/>
              </a:rPr>
              <a:t>nisa</a:t>
            </a:r>
            <a:r>
              <a:rPr lang="en-US" sz="2800" dirty="0">
                <a:latin typeface="Arial Narrow" panose="020B0606020202030204" pitchFamily="34" charset="0"/>
              </a:rPr>
              <a:t>’ : 9)</a:t>
            </a:r>
          </a:p>
        </p:txBody>
      </p:sp>
    </p:spTree>
    <p:extLst>
      <p:ext uri="{BB962C8B-B14F-4D97-AF65-F5344CB8AC3E}">
        <p14:creationId xmlns:p14="http://schemas.microsoft.com/office/powerpoint/2010/main" xmlns="" val="1248818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381000"/>
            <a:ext cx="2438400" cy="5562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3200" y="533400"/>
            <a:ext cx="57912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UcPeriod"/>
            </a:pPr>
            <a:r>
              <a:rPr lang="en-US" sz="4000" b="1" dirty="0" err="1" smtClean="0"/>
              <a:t>Pengertian</a:t>
            </a:r>
            <a:endParaRPr lang="en-US" sz="4000" b="1" dirty="0" smtClean="0"/>
          </a:p>
          <a:p>
            <a:endParaRPr lang="en-US" sz="4000" b="1" dirty="0" smtClean="0"/>
          </a:p>
          <a:p>
            <a:r>
              <a:rPr lang="id-ID" sz="4000" dirty="0" smtClean="0"/>
              <a:t>Penggunaan </a:t>
            </a:r>
            <a:r>
              <a:rPr lang="id-ID" sz="4000" dirty="0"/>
              <a:t>pil ini bertujuan untuk meningkatkan efektivitas, mengurangi </a:t>
            </a:r>
            <a:r>
              <a:rPr lang="id-ID" sz="4000" dirty="0" smtClean="0"/>
              <a:t>efek </a:t>
            </a:r>
            <a:r>
              <a:rPr lang="id-ID" sz="4000" dirty="0"/>
              <a:t>samping, dan meminimalkan keluhan yang dialami saat menggunakannya.</a:t>
            </a: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940983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381000"/>
            <a:ext cx="2438400" cy="5562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3045" y="381000"/>
            <a:ext cx="65532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B. </a:t>
            </a:r>
            <a:r>
              <a:rPr lang="en-US" sz="3600" b="1" dirty="0" err="1" smtClean="0"/>
              <a:t>Jenis</a:t>
            </a:r>
            <a:r>
              <a:rPr lang="en-US" sz="3600" b="1" dirty="0" smtClean="0"/>
              <a:t> – </a:t>
            </a:r>
            <a:r>
              <a:rPr lang="en-US" sz="3600" b="1" dirty="0" err="1" smtClean="0"/>
              <a:t>jenis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kontrasepsi</a:t>
            </a:r>
            <a:r>
              <a:rPr lang="en-US" sz="3600" b="1" dirty="0"/>
              <a:t> </a:t>
            </a:r>
            <a:r>
              <a:rPr lang="en-US" sz="3600" b="1" dirty="0" smtClean="0"/>
              <a:t>pill</a:t>
            </a:r>
          </a:p>
          <a:p>
            <a:endParaRPr lang="en-US" sz="4000" b="1" dirty="0" smtClean="0"/>
          </a:p>
          <a:p>
            <a:pPr marL="971550" lvl="1" indent="-514350">
              <a:buAutoNum type="arabicPeriod"/>
            </a:pPr>
            <a:r>
              <a:rPr lang="en-US" sz="4000" dirty="0" err="1" smtClean="0"/>
              <a:t>Kontrasepsi</a:t>
            </a:r>
            <a:r>
              <a:rPr lang="en-US" sz="4000" dirty="0" smtClean="0"/>
              <a:t> oral </a:t>
            </a:r>
            <a:r>
              <a:rPr lang="en-US" sz="4000" dirty="0" err="1" smtClean="0"/>
              <a:t>kombinasi</a:t>
            </a:r>
            <a:endParaRPr lang="en-US" sz="4000" dirty="0" smtClean="0"/>
          </a:p>
          <a:p>
            <a:pPr marL="1428750" lvl="2" indent="-514350">
              <a:buAutoNum type="alphaLcPeriod"/>
            </a:pPr>
            <a:r>
              <a:rPr lang="en-US" sz="4000" dirty="0" err="1" smtClean="0"/>
              <a:t>Monofasik</a:t>
            </a:r>
            <a:endParaRPr lang="en-US" sz="4000" dirty="0" smtClean="0"/>
          </a:p>
          <a:p>
            <a:pPr marL="1428750" lvl="2" indent="-514350">
              <a:buAutoNum type="alphaLcPeriod"/>
            </a:pPr>
            <a:r>
              <a:rPr lang="en-US" sz="4000" dirty="0" err="1" smtClean="0"/>
              <a:t>Bifasik</a:t>
            </a:r>
            <a:endParaRPr lang="en-US" sz="4000" dirty="0" smtClean="0"/>
          </a:p>
          <a:p>
            <a:pPr marL="1428750" lvl="2" indent="-514350">
              <a:buAutoNum type="alphaLcPeriod"/>
            </a:pPr>
            <a:r>
              <a:rPr lang="en-US" sz="4000" dirty="0" err="1" smtClean="0"/>
              <a:t>Trifasik</a:t>
            </a:r>
            <a:endParaRPr lang="en-US" sz="4000" dirty="0" smtClean="0"/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769713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381000"/>
            <a:ext cx="2438400" cy="5562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71800" y="1676400"/>
            <a:ext cx="5943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2. </a:t>
            </a:r>
            <a:r>
              <a:rPr lang="en-US" sz="3600" dirty="0" err="1" smtClean="0"/>
              <a:t>Kontrasepsi</a:t>
            </a:r>
            <a:r>
              <a:rPr lang="en-US" sz="3600" dirty="0" smtClean="0"/>
              <a:t> mini pill</a:t>
            </a:r>
          </a:p>
          <a:p>
            <a:pPr marL="800100" lvl="1" indent="-342900">
              <a:buAutoNum type="alphaLcPeriod"/>
            </a:pPr>
            <a:r>
              <a:rPr lang="id-ID" sz="3600" dirty="0" smtClean="0"/>
              <a:t>Mini </a:t>
            </a:r>
            <a:r>
              <a:rPr lang="id-ID" sz="3600" dirty="0"/>
              <a:t>pil dalam kemasan dengan isi 28 </a:t>
            </a:r>
            <a:r>
              <a:rPr lang="id-ID" sz="3600" dirty="0" smtClean="0"/>
              <a:t>pil</a:t>
            </a:r>
            <a:endParaRPr lang="en-US" sz="3600" dirty="0" smtClean="0"/>
          </a:p>
          <a:p>
            <a:pPr marL="800100" lvl="1" indent="-342900">
              <a:buAutoNum type="alphaLcPeriod"/>
            </a:pPr>
            <a:r>
              <a:rPr lang="id-ID" sz="3600" dirty="0" smtClean="0"/>
              <a:t>Mini </a:t>
            </a:r>
            <a:r>
              <a:rPr lang="id-ID" sz="3600" dirty="0"/>
              <a:t>pil dalam kemasan dengan isi 35 pil </a:t>
            </a:r>
            <a:endParaRPr lang="en-US" sz="3600" dirty="0" smtClean="0"/>
          </a:p>
          <a:p>
            <a:pPr marL="342900" indent="-342900">
              <a:buAutoNum type="alphaL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012210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381000"/>
            <a:ext cx="2438400" cy="55626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71802" y="500042"/>
            <a:ext cx="5857916" cy="6000792"/>
          </a:xfrm>
        </p:spPr>
        <p:txBody>
          <a:bodyPr>
            <a:noAutofit/>
          </a:bodyPr>
          <a:lstStyle/>
          <a:p>
            <a:pPr algn="l"/>
            <a:r>
              <a:rPr lang="id-ID" sz="2400" b="1" dirty="0" smtClean="0"/>
              <a:t>C. Efek Samping</a:t>
            </a:r>
            <a:br>
              <a:rPr lang="id-ID" sz="2400" b="1" dirty="0" smtClean="0"/>
            </a:br>
            <a:r>
              <a:rPr lang="id-ID" sz="2400" b="1" dirty="0" smtClean="0"/>
              <a:t/>
            </a:r>
            <a:br>
              <a:rPr lang="id-ID" sz="2400" b="1" dirty="0" smtClean="0"/>
            </a:br>
            <a:r>
              <a:rPr lang="id-ID" sz="2400" dirty="0" smtClean="0"/>
              <a:t>1. Pil Mini</a:t>
            </a:r>
            <a:br>
              <a:rPr lang="id-ID" sz="2400" dirty="0" smtClean="0"/>
            </a:br>
            <a:r>
              <a:rPr lang="id-ID" sz="2400" dirty="0" smtClean="0"/>
              <a:t>a. Gangguan haid</a:t>
            </a:r>
            <a:br>
              <a:rPr lang="id-ID" sz="2400" dirty="0" smtClean="0"/>
            </a:br>
            <a:r>
              <a:rPr lang="id-ID" sz="2400" dirty="0" smtClean="0"/>
              <a:t>b. Peningkatan/penurunan (fluktuasi) berat badan</a:t>
            </a:r>
            <a:br>
              <a:rPr lang="id-ID" sz="2400" dirty="0" smtClean="0"/>
            </a:br>
            <a:r>
              <a:rPr lang="id-ID" sz="2400" dirty="0" smtClean="0"/>
              <a:t>c. Nyeri tekan payudara</a:t>
            </a:r>
            <a:br>
              <a:rPr lang="id-ID" sz="2400" dirty="0" smtClean="0"/>
            </a:br>
            <a:r>
              <a:rPr lang="id-ID" sz="2400" dirty="0" smtClean="0"/>
              <a:t>d. Mual</a:t>
            </a:r>
            <a:br>
              <a:rPr lang="id-ID" sz="2400" dirty="0" smtClean="0"/>
            </a:br>
            <a:r>
              <a:rPr lang="id-ID" sz="2400" dirty="0" smtClean="0"/>
              <a:t> e. Pusing</a:t>
            </a:r>
            <a:br>
              <a:rPr lang="id-ID" sz="2400" dirty="0" smtClean="0"/>
            </a:br>
            <a:r>
              <a:rPr lang="id-ID" sz="2400" dirty="0" smtClean="0"/>
              <a:t>f. Perubahan mood</a:t>
            </a:r>
            <a:br>
              <a:rPr lang="id-ID" sz="2400" dirty="0" smtClean="0"/>
            </a:br>
            <a:r>
              <a:rPr lang="id-ID" sz="2400" dirty="0" smtClean="0"/>
              <a:t>g. Dermatitis atau jerawat</a:t>
            </a:r>
            <a:br>
              <a:rPr lang="id-ID" sz="2400" dirty="0" smtClean="0"/>
            </a:br>
            <a:r>
              <a:rPr lang="id-ID" sz="2400" dirty="0" smtClean="0"/>
              <a:t>h. Kembung</a:t>
            </a:r>
            <a:br>
              <a:rPr lang="id-ID" sz="2400" dirty="0" smtClean="0"/>
            </a:br>
            <a:r>
              <a:rPr lang="id-ID" sz="2400" dirty="0" smtClean="0"/>
              <a:t>i. Hirsutisme </a:t>
            </a:r>
            <a:br>
              <a:rPr lang="id-ID" sz="2400" dirty="0" smtClean="0"/>
            </a:br>
            <a:r>
              <a:rPr lang="id-ID" sz="2400" dirty="0" smtClean="0"/>
              <a:t> </a:t>
            </a:r>
            <a:br>
              <a:rPr lang="id-ID" sz="2400" dirty="0" smtClean="0"/>
            </a:br>
            <a:r>
              <a:rPr lang="id-ID" sz="2400" b="1" dirty="0" smtClean="0"/>
              <a:t/>
            </a:r>
            <a:br>
              <a:rPr lang="id-ID" sz="2400" b="1" dirty="0" smtClean="0"/>
            </a:b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xmlns="" val="2460972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8926" y="285728"/>
            <a:ext cx="5857916" cy="6286544"/>
          </a:xfrm>
        </p:spPr>
        <p:txBody>
          <a:bodyPr>
            <a:normAutofit/>
          </a:bodyPr>
          <a:lstStyle/>
          <a:p>
            <a:pPr lvl="0" algn="l"/>
            <a:r>
              <a:rPr lang="id-ID" sz="2000" dirty="0" smtClean="0"/>
              <a:t>2. Pil Kombinasi</a:t>
            </a:r>
            <a:br>
              <a:rPr lang="id-ID" sz="2000" dirty="0" smtClean="0"/>
            </a:br>
            <a:r>
              <a:rPr lang="id-ID" sz="2000" dirty="0" smtClean="0"/>
              <a:t>- Peningkatan tekanan darah dan retensi cairan.</a:t>
            </a:r>
            <a:br>
              <a:rPr lang="id-ID" sz="2000" dirty="0" smtClean="0"/>
            </a:br>
            <a:r>
              <a:rPr lang="id-ID" sz="2000" dirty="0" smtClean="0"/>
              <a:t>- Pada kasus-kasus tertentu dapat menimbulkan depresi, perubahan suasana hati dan penurunan libido.</a:t>
            </a:r>
            <a:br>
              <a:rPr lang="id-ID" sz="2000" dirty="0" smtClean="0"/>
            </a:br>
            <a:r>
              <a:rPr lang="id-ID" sz="2000" dirty="0" smtClean="0"/>
              <a:t>- Mual (terjadi pada 3 bulan pertama).</a:t>
            </a:r>
            <a:br>
              <a:rPr lang="id-ID" sz="2000" dirty="0" smtClean="0"/>
            </a:br>
            <a:r>
              <a:rPr lang="id-ID" sz="2000" dirty="0" smtClean="0"/>
              <a:t>Kembung.</a:t>
            </a:r>
            <a:br>
              <a:rPr lang="id-ID" sz="2000" dirty="0" smtClean="0"/>
            </a:br>
            <a:r>
              <a:rPr lang="id-ID" sz="2000" dirty="0" smtClean="0"/>
              <a:t>- Perdarahan bercak atau </a:t>
            </a:r>
            <a:r>
              <a:rPr lang="id-ID" sz="2000" i="1" dirty="0" smtClean="0"/>
              <a:t>spotting</a:t>
            </a:r>
            <a:r>
              <a:rPr lang="id-ID" sz="2000" dirty="0" smtClean="0"/>
              <a:t> (terjadi pada 3 bulan pertama).</a:t>
            </a:r>
            <a:br>
              <a:rPr lang="id-ID" sz="2000" dirty="0" smtClean="0"/>
            </a:br>
            <a:r>
              <a:rPr lang="id-ID" sz="2000" dirty="0" smtClean="0"/>
              <a:t>- Pusing.</a:t>
            </a:r>
            <a:br>
              <a:rPr lang="id-ID" sz="2000" dirty="0" smtClean="0"/>
            </a:br>
            <a:r>
              <a:rPr lang="id-ID" sz="2000" dirty="0" smtClean="0"/>
              <a:t>- Amenorea.</a:t>
            </a:r>
            <a:br>
              <a:rPr lang="id-ID" sz="2000" dirty="0" smtClean="0"/>
            </a:br>
            <a:r>
              <a:rPr lang="id-ID" sz="2000" dirty="0" smtClean="0"/>
              <a:t>- Nyeri payudara.</a:t>
            </a:r>
            <a:br>
              <a:rPr lang="id-ID" sz="2000" dirty="0" smtClean="0"/>
            </a:br>
            <a:r>
              <a:rPr lang="id-ID" sz="2000" dirty="0" smtClean="0"/>
              <a:t>- Kenaikan berat badan.</a:t>
            </a:r>
            <a:br>
              <a:rPr lang="id-ID" sz="2000" dirty="0" smtClean="0"/>
            </a:br>
            <a:r>
              <a:rPr lang="id-ID" sz="2000" dirty="0" smtClean="0"/>
              <a:t> </a:t>
            </a:r>
            <a:br>
              <a:rPr lang="id-ID" sz="2000" dirty="0" smtClean="0"/>
            </a:br>
            <a:endParaRPr lang="id-ID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381000"/>
            <a:ext cx="2438400" cy="5562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1802" y="274638"/>
            <a:ext cx="5614998" cy="5797568"/>
          </a:xfrm>
        </p:spPr>
        <p:txBody>
          <a:bodyPr>
            <a:noAutofit/>
          </a:bodyPr>
          <a:lstStyle/>
          <a:p>
            <a:pPr marL="514350" lvl="0" indent="-514350"/>
            <a:r>
              <a:rPr lang="id-ID" sz="2800" dirty="0" smtClean="0"/>
              <a:t> </a:t>
            </a:r>
            <a:r>
              <a:rPr lang="id-ID" sz="3200" dirty="0" smtClean="0"/>
              <a:t>Masalah yang akan terjadi apabila dari efek samping tersebut sudah tidak dalam taraf normal.</a:t>
            </a:r>
            <a:endParaRPr lang="id-ID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381000"/>
            <a:ext cx="2438400" cy="55626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137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C. Efek Samping  1. Pil Mini a. Gangguan haid b. Peningkatan/penurunan (fluktuasi) berat badan c. Nyeri tekan payudara d. Mual  e. Pusing f. Perubahan mood g. Dermatitis atau jerawat h. Kembung i. Hirsutisme     </vt:lpstr>
      <vt:lpstr>2. Pil Kombinasi - Peningkatan tekanan darah dan retensi cairan. - Pada kasus-kasus tertentu dapat menimbulkan depresi, perubahan suasana hati dan penurunan libido. - Mual (terjadi pada 3 bulan pertama). Kembung. - Perdarahan bercak atau spotting (terjadi pada 3 bulan pertama). - Pusing. - Amenorea. - Nyeri payudara. - Kenaikan berat badan.   </vt:lpstr>
      <vt:lpstr> Masalah yang akan terjadi apabila dari efek samping tersebut sudah tidak dalam taraf normal.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Ina</dc:creator>
  <cp:lastModifiedBy>user</cp:lastModifiedBy>
  <cp:revision>24</cp:revision>
  <dcterms:created xsi:type="dcterms:W3CDTF">2016-04-10T17:04:31Z</dcterms:created>
  <dcterms:modified xsi:type="dcterms:W3CDTF">2021-06-11T14:30:53Z</dcterms:modified>
</cp:coreProperties>
</file>