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6" r:id="rId3"/>
    <p:sldId id="279"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7" r:id="rId24"/>
    <p:sldId id="278" r:id="rId25"/>
    <p:sldId id="27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85C5397D-8826-406C-84E1-DC5C8AD29D18}" type="datetimeFigureOut">
              <a:rPr lang="en-US" smtClean="0"/>
              <a:t>9/7/2022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D6E21F06-C294-4228-8C9B-91BFC3418A5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C5397D-8826-406C-84E1-DC5C8AD29D18}" type="datetimeFigureOut">
              <a:rPr lang="en-US" smtClean="0"/>
              <a:t>9/7/2022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E21F06-C294-4228-8C9B-91BFC3418A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C5397D-8826-406C-84E1-DC5C8AD29D18}" type="datetimeFigureOut">
              <a:rPr lang="en-US" smtClean="0"/>
              <a:t>9/7/2022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E21F06-C294-4228-8C9B-91BFC3418A5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5C5397D-8826-406C-84E1-DC5C8AD29D18}" type="datetimeFigureOut">
              <a:rPr lang="en-US" smtClean="0"/>
              <a:t>9/7/2022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6E21F06-C294-4228-8C9B-91BFC3418A58}"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C5397D-8826-406C-84E1-DC5C8AD29D18}"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21F06-C294-4228-8C9B-91BFC3418A5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C5397D-8826-406C-84E1-DC5C8AD29D18}"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21F06-C294-4228-8C9B-91BFC3418A5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5C5397D-8826-406C-84E1-DC5C8AD29D18}" type="datetimeFigureOut">
              <a:rPr lang="en-US" smtClean="0"/>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E21F06-C294-4228-8C9B-91BFC3418A58}"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5C5397D-8826-406C-84E1-DC5C8AD29D18}" type="datetimeFigureOut">
              <a:rPr lang="en-US" smtClean="0"/>
              <a:t>9/7/2022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E21F06-C294-4228-8C9B-91BFC3418A5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C5397D-8826-406C-84E1-DC5C8AD29D18}" type="datetimeFigureOut">
              <a:rPr lang="en-US" smtClean="0"/>
              <a:t>9/7/2022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E21F06-C294-4228-8C9B-91BFC3418A58}"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C5397D-8826-406C-84E1-DC5C8AD29D18}" type="datetimeFigureOut">
              <a:rPr lang="en-US" smtClean="0"/>
              <a:t>9/7/2022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E21F06-C294-4228-8C9B-91BFC3418A5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5C5397D-8826-406C-84E1-DC5C8AD29D18}" type="datetimeFigureOut">
              <a:rPr lang="en-US" smtClean="0"/>
              <a:t>9/7/2022</a:t>
            </a:fld>
            <a:endParaRPr lang="en-US"/>
          </a:p>
        </p:txBody>
      </p:sp>
      <p:sp>
        <p:nvSpPr>
          <p:cNvPr id="7" name="Slide Number Placeholder 6"/>
          <p:cNvSpPr>
            <a:spLocks noGrp="1"/>
          </p:cNvSpPr>
          <p:nvPr>
            <p:ph type="sldNum" sz="quarter" idx="12"/>
          </p:nvPr>
        </p:nvSpPr>
        <p:spPr/>
        <p:txBody>
          <a:bodyPr/>
          <a:lstStyle/>
          <a:p>
            <a:fld id="{D6E21F06-C294-4228-8C9B-91BFC3418A58}"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C5397D-8826-406C-84E1-DC5C8AD29D18}" type="datetimeFigureOut">
              <a:rPr lang="en-US" smtClean="0"/>
              <a:t>9/7/2022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E21F06-C294-4228-8C9B-91BFC3418A58}"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C5397D-8826-406C-84E1-DC5C8AD29D18}" type="datetimeFigureOut">
              <a:rPr lang="en-US" smtClean="0"/>
              <a:t>9/7/2022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D6E21F06-C294-4228-8C9B-91BFC3418A58}"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5397D-8826-406C-84E1-DC5C8AD29D18}"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21F06-C294-4228-8C9B-91BFC3418A58}"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5397D-8826-406C-84E1-DC5C8AD29D18}"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21F06-C294-4228-8C9B-91BFC3418A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5C5397D-8826-406C-84E1-DC5C8AD29D18}" type="datetimeFigureOut">
              <a:rPr lang="en-US" smtClean="0"/>
              <a:t>9/7/2022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E21F06-C294-4228-8C9B-91BFC3418A5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5C5397D-8826-406C-84E1-DC5C8AD29D18}" type="datetimeFigureOut">
              <a:rPr lang="en-US" smtClean="0"/>
              <a:t>9/7/2022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6E21F06-C294-4228-8C9B-91BFC3418A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C5397D-8826-406C-84E1-DC5C8AD29D18}" type="datetimeFigureOut">
              <a:rPr lang="en-US" smtClean="0"/>
              <a:t>9/7/2022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6E21F06-C294-4228-8C9B-91BFC3418A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5C5397D-8826-406C-84E1-DC5C8AD29D18}" type="datetimeFigureOut">
              <a:rPr lang="en-US" smtClean="0"/>
              <a:t>9/7/2022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6E21F06-C294-4228-8C9B-91BFC3418A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5C5397D-8826-406C-84E1-DC5C8AD29D18}" type="datetimeFigureOut">
              <a:rPr lang="en-US" smtClean="0"/>
              <a:t>9/7/2022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6E21F06-C294-4228-8C9B-91BFC3418A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5C5397D-8826-406C-84E1-DC5C8AD29D18}" type="datetimeFigureOut">
              <a:rPr lang="en-US" smtClean="0"/>
              <a:t>9/7/2022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6E21F06-C294-4228-8C9B-91BFC3418A5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5C5397D-8826-406C-84E1-DC5C8AD29D18}" type="datetimeFigureOut">
              <a:rPr lang="en-US" smtClean="0"/>
              <a:t>9/7/2022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6E21F06-C294-4228-8C9B-91BFC3418A58}"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5C5397D-8826-406C-84E1-DC5C8AD29D18}" type="datetimeFigureOut">
              <a:rPr lang="en-US" smtClean="0"/>
              <a:t>9/7/2022</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6E21F06-C294-4228-8C9B-91BFC3418A5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5C5397D-8826-406C-84E1-DC5C8AD29D18}" type="datetimeFigureOut">
              <a:rPr lang="en-US" smtClean="0"/>
              <a:t>9/7/2022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6E21F06-C294-4228-8C9B-91BFC3418A5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Pengantar kepemimpinan dalam kebidanan</a:t>
            </a:r>
            <a:endParaRPr lang="en-US" dirty="0"/>
          </a:p>
        </p:txBody>
      </p:sp>
      <p:sp>
        <p:nvSpPr>
          <p:cNvPr id="3" name="Subtitle 2"/>
          <p:cNvSpPr>
            <a:spLocks noGrp="1"/>
          </p:cNvSpPr>
          <p:nvPr>
            <p:ph type="subTitle" idx="1"/>
          </p:nvPr>
        </p:nvSpPr>
        <p:spPr/>
        <p:txBody>
          <a:bodyPr/>
          <a:lstStyle/>
          <a:p>
            <a:r>
              <a:rPr lang="id-ID" dirty="0" smtClean="0"/>
              <a:t>Hamdiyah, S.ST., M.Keb</a:t>
            </a:r>
          </a:p>
          <a:p>
            <a:endParaRPr lang="en-US" dirty="0"/>
          </a:p>
        </p:txBody>
      </p:sp>
    </p:spTree>
    <p:extLst>
      <p:ext uri="{BB962C8B-B14F-4D97-AF65-F5344CB8AC3E}">
        <p14:creationId xmlns:p14="http://schemas.microsoft.com/office/powerpoint/2010/main" val="2216743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
            </a:r>
            <a:br>
              <a:rPr lang="en-US" b="0" dirty="0"/>
            </a:br>
            <a:r>
              <a:rPr lang="en-US" dirty="0"/>
              <a:t>Teknik-teknik dalam </a:t>
            </a:r>
            <a:r>
              <a:rPr lang="en-US" i="1" dirty="0"/>
              <a:t>Leadership </a:t>
            </a:r>
            <a:r>
              <a:rPr lang="en-US" b="0" dirty="0"/>
              <a:t/>
            </a:r>
            <a:br>
              <a:rPr lang="en-US" b="0" dirty="0"/>
            </a:br>
            <a:endParaRPr lang="en-US" dirty="0"/>
          </a:p>
        </p:txBody>
      </p:sp>
      <p:sp>
        <p:nvSpPr>
          <p:cNvPr id="3" name="Content Placeholder 2"/>
          <p:cNvSpPr>
            <a:spLocks noGrp="1"/>
          </p:cNvSpPr>
          <p:nvPr>
            <p:ph idx="1"/>
          </p:nvPr>
        </p:nvSpPr>
        <p:spPr/>
        <p:txBody>
          <a:bodyPr>
            <a:normAutofit fontScale="77500" lnSpcReduction="20000"/>
          </a:bodyPr>
          <a:lstStyle/>
          <a:p>
            <a:endParaRPr lang="en-US" dirty="0"/>
          </a:p>
          <a:p>
            <a:r>
              <a:rPr lang="en-US" dirty="0"/>
              <a:t>Teknik Pematangan dan Penyiapan Pengikut </a:t>
            </a:r>
          </a:p>
          <a:p>
            <a:endParaRPr lang="en-US" dirty="0"/>
          </a:p>
          <a:p>
            <a:r>
              <a:rPr lang="en-US" dirty="0"/>
              <a:t>Teknik Human Relation </a:t>
            </a:r>
          </a:p>
          <a:p>
            <a:endParaRPr lang="en-US" dirty="0"/>
          </a:p>
          <a:p>
            <a:r>
              <a:rPr lang="en-US" dirty="0"/>
              <a:t>Teknik Menjadi Teladan </a:t>
            </a:r>
          </a:p>
          <a:p>
            <a:endParaRPr lang="en-US" dirty="0"/>
          </a:p>
          <a:p>
            <a:r>
              <a:rPr lang="en-US" dirty="0"/>
              <a:t>Persuasi dan Pemberian Perintah </a:t>
            </a:r>
          </a:p>
          <a:p>
            <a:endParaRPr lang="en-US" dirty="0"/>
          </a:p>
          <a:p>
            <a:r>
              <a:rPr lang="en-US" dirty="0"/>
              <a:t>Teknik Penggunaan Sistem Komunikasi yang Cocok </a:t>
            </a:r>
          </a:p>
          <a:p>
            <a:endParaRPr lang="en-US" dirty="0"/>
          </a:p>
          <a:p>
            <a:r>
              <a:rPr lang="en-US" dirty="0"/>
              <a:t>Teknik Penyediaan Fasilitas </a:t>
            </a:r>
          </a:p>
          <a:p>
            <a:pPr marL="0" indent="0">
              <a:buNone/>
            </a:pPr>
            <a:endParaRPr lang="en-US" dirty="0"/>
          </a:p>
        </p:txBody>
      </p:sp>
    </p:spTree>
    <p:extLst>
      <p:ext uri="{BB962C8B-B14F-4D97-AF65-F5344CB8AC3E}">
        <p14:creationId xmlns:p14="http://schemas.microsoft.com/office/powerpoint/2010/main" val="2223141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
            </a:r>
            <a:br>
              <a:rPr lang="en-US" b="0" dirty="0"/>
            </a:br>
            <a:r>
              <a:rPr lang="en-US" dirty="0"/>
              <a:t>Prinsip </a:t>
            </a:r>
            <a:r>
              <a:rPr lang="en-US" i="1" dirty="0"/>
              <a:t>Leadership </a:t>
            </a:r>
            <a:r>
              <a:rPr lang="en-US" b="0" dirty="0"/>
              <a:t/>
            </a:r>
            <a:br>
              <a:rPr lang="en-US" b="0" dirty="0"/>
            </a:br>
            <a:endParaRPr lang="en-US" dirty="0"/>
          </a:p>
        </p:txBody>
      </p:sp>
      <p:sp>
        <p:nvSpPr>
          <p:cNvPr id="3" name="Content Placeholder 2"/>
          <p:cNvSpPr>
            <a:spLocks noGrp="1"/>
          </p:cNvSpPr>
          <p:nvPr>
            <p:ph idx="1"/>
          </p:nvPr>
        </p:nvSpPr>
        <p:spPr/>
        <p:txBody>
          <a:bodyPr>
            <a:normAutofit/>
          </a:bodyPr>
          <a:lstStyle/>
          <a:p>
            <a:endParaRPr lang="en-US" dirty="0"/>
          </a:p>
          <a:p>
            <a:r>
              <a:rPr lang="en-US" dirty="0"/>
              <a:t>Mengadakan peningkatan secara terus menerus </a:t>
            </a:r>
          </a:p>
          <a:p>
            <a:r>
              <a:rPr lang="en-US" dirty="0" smtClean="0"/>
              <a:t>Mengakui </a:t>
            </a:r>
            <a:r>
              <a:rPr lang="en-US" dirty="0"/>
              <a:t>masalah secara terbuka. </a:t>
            </a:r>
          </a:p>
          <a:p>
            <a:r>
              <a:rPr lang="en-US" dirty="0" smtClean="0"/>
              <a:t>Memberikan </a:t>
            </a:r>
            <a:r>
              <a:rPr lang="en-US" dirty="0"/>
              <a:t>wewenang pada setiap karyawan. </a:t>
            </a:r>
          </a:p>
          <a:p>
            <a:endParaRPr lang="en-US" dirty="0"/>
          </a:p>
        </p:txBody>
      </p:sp>
    </p:spTree>
    <p:extLst>
      <p:ext uri="{BB962C8B-B14F-4D97-AF65-F5344CB8AC3E}">
        <p14:creationId xmlns:p14="http://schemas.microsoft.com/office/powerpoint/2010/main" val="2248959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
            </a:r>
            <a:br>
              <a:rPr lang="en-US" b="0" dirty="0"/>
            </a:br>
            <a:r>
              <a:rPr lang="en-US" b="0" dirty="0"/>
              <a:t>Gaya Kepemimpinan </a:t>
            </a:r>
            <a:br>
              <a:rPr lang="en-US" b="0" dirty="0"/>
            </a:br>
            <a:endParaRPr lang="en-US" dirty="0"/>
          </a:p>
        </p:txBody>
      </p:sp>
      <p:sp>
        <p:nvSpPr>
          <p:cNvPr id="3" name="Content Placeholder 2"/>
          <p:cNvSpPr>
            <a:spLocks noGrp="1"/>
          </p:cNvSpPr>
          <p:nvPr>
            <p:ph idx="1"/>
          </p:nvPr>
        </p:nvSpPr>
        <p:spPr/>
        <p:txBody>
          <a:bodyPr>
            <a:normAutofit/>
          </a:bodyPr>
          <a:lstStyle/>
          <a:p>
            <a:endParaRPr lang="en-US" dirty="0"/>
          </a:p>
          <a:p>
            <a:r>
              <a:rPr lang="en-US" dirty="0"/>
              <a:t>Kepemimpinan Otoriter </a:t>
            </a:r>
          </a:p>
          <a:p>
            <a:r>
              <a:rPr lang="en-US" dirty="0"/>
              <a:t>Kepemimpinan Partisipatif </a:t>
            </a:r>
          </a:p>
          <a:p>
            <a:r>
              <a:rPr lang="en-US" dirty="0"/>
              <a:t>Kepemimpinan Delegatif </a:t>
            </a:r>
          </a:p>
          <a:p>
            <a:r>
              <a:rPr lang="en-US" dirty="0"/>
              <a:t>Tipe Paternalistik </a:t>
            </a:r>
          </a:p>
          <a:p>
            <a:r>
              <a:rPr lang="en-US" dirty="0"/>
              <a:t>Tipe Kharismatik </a:t>
            </a:r>
            <a:endParaRPr lang="id-ID" dirty="0" smtClean="0"/>
          </a:p>
          <a:p>
            <a:r>
              <a:rPr lang="en-US" dirty="0" smtClean="0"/>
              <a:t>Tipe </a:t>
            </a:r>
            <a:r>
              <a:rPr lang="en-US" dirty="0"/>
              <a:t>Militeristik </a:t>
            </a:r>
          </a:p>
          <a:p>
            <a:r>
              <a:rPr lang="en-US" dirty="0" smtClean="0"/>
              <a:t>Tipe </a:t>
            </a:r>
            <a:r>
              <a:rPr lang="en-US" dirty="0"/>
              <a:t>Demokratik </a:t>
            </a:r>
          </a:p>
          <a:p>
            <a:endParaRPr lang="en-US" dirty="0"/>
          </a:p>
          <a:p>
            <a:endParaRPr lang="en-US" dirty="0"/>
          </a:p>
        </p:txBody>
      </p:sp>
    </p:spTree>
    <p:extLst>
      <p:ext uri="{BB962C8B-B14F-4D97-AF65-F5344CB8AC3E}">
        <p14:creationId xmlns:p14="http://schemas.microsoft.com/office/powerpoint/2010/main" val="1827129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
            </a:r>
            <a:br>
              <a:rPr lang="en-US" b="0" dirty="0"/>
            </a:br>
            <a:r>
              <a:rPr lang="en-US" i="1" dirty="0"/>
              <a:t>Leadership </a:t>
            </a:r>
            <a:r>
              <a:rPr lang="en-US" dirty="0"/>
              <a:t>Dalam Pelayanan Kebidanan </a:t>
            </a:r>
            <a:r>
              <a:rPr lang="en-US" b="0" dirty="0"/>
              <a:t/>
            </a:r>
            <a:br>
              <a:rPr lang="en-US" b="0" dirty="0"/>
            </a:br>
            <a:endParaRPr lang="en-US" dirty="0"/>
          </a:p>
        </p:txBody>
      </p:sp>
      <p:sp>
        <p:nvSpPr>
          <p:cNvPr id="3" name="Content Placeholder 2"/>
          <p:cNvSpPr>
            <a:spLocks noGrp="1"/>
          </p:cNvSpPr>
          <p:nvPr>
            <p:ph idx="1"/>
          </p:nvPr>
        </p:nvSpPr>
        <p:spPr/>
        <p:txBody>
          <a:bodyPr/>
          <a:lstStyle/>
          <a:p>
            <a:r>
              <a:rPr lang="en-US" dirty="0"/>
              <a:t>Pelayanan kebidanan merupakan salah satu kegiatan dalam pembangunan kesehatan untuk meningkatkan kesadaran, kemauan, kemampuan, hidup sehat dan mengambil bagian dalam pelayanan kesehatan masyarakat, serta membantu menghasilkan generasi bangsa yang cerdas. </a:t>
            </a:r>
          </a:p>
        </p:txBody>
      </p:sp>
    </p:spTree>
    <p:extLst>
      <p:ext uri="{BB962C8B-B14F-4D97-AF65-F5344CB8AC3E}">
        <p14:creationId xmlns:p14="http://schemas.microsoft.com/office/powerpoint/2010/main" val="4138281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Pelayanan kebidanan yang berkualitas akan memberi hasil yang berkualitas, yaitu kepuasan pelanggan maupun </a:t>
            </a:r>
            <a:r>
              <a:rPr lang="en-US" i="1" dirty="0"/>
              <a:t>provider </a:t>
            </a:r>
            <a:r>
              <a:rPr lang="en-US" dirty="0"/>
              <a:t>dan pelayanan yang bermutu. Untuk pelayanan yang berkualitas tersebut diperlukan seorang pemimpin yang dapat meningkatkan terus mutu pelayanan kebidanan yang diberikan oleh organisasinya dan pelayanan yang diberikan harus berorientasi pada mutu </a:t>
            </a:r>
          </a:p>
        </p:txBody>
      </p:sp>
    </p:spTree>
    <p:extLst>
      <p:ext uri="{BB962C8B-B14F-4D97-AF65-F5344CB8AC3E}">
        <p14:creationId xmlns:p14="http://schemas.microsoft.com/office/powerpoint/2010/main" val="2374155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Bidan dituntut harus mampu menerapkan aspek kepemimpinan dalam organisasi dan manajemen pelayanan kebidanan (KIA/KB), kesehatan reproduksi dan kesehatan masyarakat di komunitas dalam praktik kebidanan (Permenkes 149 pasal 8). </a:t>
            </a:r>
          </a:p>
        </p:txBody>
      </p:sp>
    </p:spTree>
    <p:extLst>
      <p:ext uri="{BB962C8B-B14F-4D97-AF65-F5344CB8AC3E}">
        <p14:creationId xmlns:p14="http://schemas.microsoft.com/office/powerpoint/2010/main" val="4255063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Peran Bidan Sebagai </a:t>
            </a:r>
            <a:r>
              <a:rPr lang="en-US" i="1" dirty="0"/>
              <a:t>Leadership </a:t>
            </a:r>
            <a:endParaRPr lang="en-US" dirty="0"/>
          </a:p>
        </p:txBody>
      </p:sp>
      <p:sp>
        <p:nvSpPr>
          <p:cNvPr id="3" name="Content Placeholder 2"/>
          <p:cNvSpPr>
            <a:spLocks noGrp="1"/>
          </p:cNvSpPr>
          <p:nvPr>
            <p:ph idx="1"/>
          </p:nvPr>
        </p:nvSpPr>
        <p:spPr/>
        <p:txBody>
          <a:bodyPr>
            <a:normAutofit fontScale="70000" lnSpcReduction="20000"/>
          </a:bodyPr>
          <a:lstStyle/>
          <a:p>
            <a:r>
              <a:rPr lang="en-US" dirty="0"/>
              <a:t>Bidan sebagai seorang pemimpin harus mampu : </a:t>
            </a:r>
          </a:p>
          <a:p>
            <a:pPr marL="525780" indent="-457200">
              <a:buFont typeface="+mj-lt"/>
              <a:buAutoNum type="alphaLcPeriod"/>
            </a:pPr>
            <a:r>
              <a:rPr lang="en-US" dirty="0" smtClean="0"/>
              <a:t>Berperan </a:t>
            </a:r>
            <a:r>
              <a:rPr lang="en-US" dirty="0"/>
              <a:t>serta dalam perencanaan pengembangan dan evaluasi kebijakan kesehatan. </a:t>
            </a:r>
            <a:endParaRPr lang="id-ID" dirty="0" smtClean="0"/>
          </a:p>
          <a:p>
            <a:pPr marL="525780" indent="-457200">
              <a:buFont typeface="+mj-lt"/>
              <a:buAutoNum type="alphaLcPeriod"/>
            </a:pPr>
            <a:r>
              <a:rPr lang="en-US" dirty="0" smtClean="0"/>
              <a:t>Melaksanakan </a:t>
            </a:r>
            <a:r>
              <a:rPr lang="en-US" dirty="0"/>
              <a:t>tanggung jawab kepemimpinan dalam praktik kebidanan di masyarakat. </a:t>
            </a:r>
            <a:endParaRPr lang="id-ID" dirty="0" smtClean="0"/>
          </a:p>
          <a:p>
            <a:pPr marL="525780" indent="-457200">
              <a:buFont typeface="+mj-lt"/>
              <a:buAutoNum type="alphaLcPeriod"/>
            </a:pPr>
            <a:r>
              <a:rPr lang="en-US" dirty="0" smtClean="0"/>
              <a:t>Mengumpulkan</a:t>
            </a:r>
            <a:r>
              <a:rPr lang="en-US" dirty="0"/>
              <a:t>, menganalisis dan menggunakan data serta mengimplementasikan upaya perbaikan atau perubahan untuk meningkatkan mutu pelayanan kebidanan di masyarakat. </a:t>
            </a:r>
            <a:endParaRPr lang="id-ID" dirty="0" smtClean="0"/>
          </a:p>
          <a:p>
            <a:pPr marL="525780" indent="-457200">
              <a:buFont typeface="+mj-lt"/>
              <a:buAutoNum type="alphaLcPeriod"/>
            </a:pPr>
            <a:r>
              <a:rPr lang="en-US" dirty="0" smtClean="0"/>
              <a:t>Mengidentifikasi </a:t>
            </a:r>
            <a:r>
              <a:rPr lang="en-US" dirty="0"/>
              <a:t>dan menyelesaikan masalah secara proaktif, dengan perspektif luas dan kritis. </a:t>
            </a:r>
            <a:endParaRPr lang="id-ID" dirty="0" smtClean="0"/>
          </a:p>
          <a:p>
            <a:pPr marL="525780" indent="-457200">
              <a:buFont typeface="+mj-lt"/>
              <a:buAutoNum type="alphaLcPeriod"/>
            </a:pPr>
            <a:r>
              <a:rPr lang="en-US" dirty="0" smtClean="0"/>
              <a:t>Menginisiasi </a:t>
            </a:r>
            <a:r>
              <a:rPr lang="en-US" dirty="0"/>
              <a:t>dan berpartisipasi dalam proses perubahan dan pembaharuan praktik kebidanan. </a:t>
            </a:r>
          </a:p>
          <a:p>
            <a:endParaRPr lang="en-US" dirty="0"/>
          </a:p>
        </p:txBody>
      </p:sp>
    </p:spTree>
    <p:extLst>
      <p:ext uri="{BB962C8B-B14F-4D97-AF65-F5344CB8AC3E}">
        <p14:creationId xmlns:p14="http://schemas.microsoft.com/office/powerpoint/2010/main" val="4042419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Klien atau pasien menginginkan bidan dapat memberi pelayanan yang berkualitas. Selain keterampilan dan pengetahuan diperlukan kematangan pribadi bidan dalam memberi pelayanan karena bidan juga menjadi tokoh masyarakat dan panutan bagi kaum wanita. </a:t>
            </a:r>
          </a:p>
        </p:txBody>
      </p:sp>
    </p:spTree>
    <p:extLst>
      <p:ext uri="{BB962C8B-B14F-4D97-AF65-F5344CB8AC3E}">
        <p14:creationId xmlns:p14="http://schemas.microsoft.com/office/powerpoint/2010/main" val="2390764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Untuk itu bidan perlu memperhatikan poin–poin berikut ini untuk mengembangkan kematangan dirinya </a:t>
            </a:r>
          </a:p>
        </p:txBody>
      </p:sp>
      <p:sp>
        <p:nvSpPr>
          <p:cNvPr id="3" name="Content Placeholder 2"/>
          <p:cNvSpPr>
            <a:spLocks noGrp="1"/>
          </p:cNvSpPr>
          <p:nvPr>
            <p:ph idx="1"/>
          </p:nvPr>
        </p:nvSpPr>
        <p:spPr/>
        <p:txBody>
          <a:bodyPr>
            <a:normAutofit fontScale="77500" lnSpcReduction="20000"/>
          </a:bodyPr>
          <a:lstStyle/>
          <a:p>
            <a:endParaRPr lang="en-US" dirty="0"/>
          </a:p>
          <a:p>
            <a:r>
              <a:rPr lang="en-US" dirty="0"/>
              <a:t>Teliti </a:t>
            </a:r>
          </a:p>
          <a:p>
            <a:r>
              <a:rPr lang="en-US" dirty="0"/>
              <a:t>b. Bertanggu jawab </a:t>
            </a:r>
          </a:p>
          <a:p>
            <a:r>
              <a:rPr lang="en-US" dirty="0"/>
              <a:t>c. Jujur </a:t>
            </a:r>
          </a:p>
          <a:p>
            <a:r>
              <a:rPr lang="en-US" dirty="0"/>
              <a:t>d. Disiplin tinggi </a:t>
            </a:r>
          </a:p>
          <a:p>
            <a:r>
              <a:rPr lang="en-US" dirty="0"/>
              <a:t>e. Hubungan manusia yang efektif </a:t>
            </a:r>
          </a:p>
          <a:p>
            <a:r>
              <a:rPr lang="en-US" dirty="0"/>
              <a:t>f. Bertakwa kepada Tuhan Yang Maha Esa </a:t>
            </a:r>
          </a:p>
          <a:p>
            <a:r>
              <a:rPr lang="en-US" dirty="0"/>
              <a:t>g. Memahami standar profesi kebidanan </a:t>
            </a:r>
          </a:p>
          <a:p>
            <a:r>
              <a:rPr lang="en-US" dirty="0"/>
              <a:t>h. Mengerti asas dan tujuan penyelenggaraan praktek kebidanan </a:t>
            </a:r>
          </a:p>
          <a:p>
            <a:r>
              <a:rPr lang="en-US" dirty="0"/>
              <a:t>i. Bekerja berdasarkan ketentuan dan landasan hukum pelayanan kebidanan. </a:t>
            </a:r>
          </a:p>
          <a:p>
            <a:endParaRPr lang="en-US" dirty="0"/>
          </a:p>
        </p:txBody>
      </p:sp>
    </p:spTree>
    <p:extLst>
      <p:ext uri="{BB962C8B-B14F-4D97-AF65-F5344CB8AC3E}">
        <p14:creationId xmlns:p14="http://schemas.microsoft.com/office/powerpoint/2010/main" val="2376798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dalam menjalankan tugasnya, bidan harus mempunyai prinsip </a:t>
            </a:r>
          </a:p>
        </p:txBody>
      </p:sp>
      <p:sp>
        <p:nvSpPr>
          <p:cNvPr id="3" name="Content Placeholder 2"/>
          <p:cNvSpPr>
            <a:spLocks noGrp="1"/>
          </p:cNvSpPr>
          <p:nvPr>
            <p:ph idx="1"/>
          </p:nvPr>
        </p:nvSpPr>
        <p:spPr/>
        <p:txBody>
          <a:bodyPr>
            <a:normAutofit fontScale="77500" lnSpcReduction="20000"/>
          </a:bodyPr>
          <a:lstStyle/>
          <a:p>
            <a:endParaRPr lang="en-US" dirty="0"/>
          </a:p>
          <a:p>
            <a:r>
              <a:rPr lang="en-US" dirty="0"/>
              <a:t>Cintai pekerjaan yang dilakukan, lakukan yang anda cintai (</a:t>
            </a:r>
            <a:r>
              <a:rPr lang="en-US" i="1" dirty="0"/>
              <a:t>love your do, do your love</a:t>
            </a:r>
            <a:r>
              <a:rPr lang="en-US" dirty="0"/>
              <a:t>) </a:t>
            </a:r>
          </a:p>
          <a:p>
            <a:r>
              <a:rPr lang="en-US" dirty="0" smtClean="0"/>
              <a:t>Tidak </a:t>
            </a:r>
            <a:r>
              <a:rPr lang="en-US" dirty="0"/>
              <a:t>membuat kesalahan (</a:t>
            </a:r>
            <a:r>
              <a:rPr lang="en-US" i="1" dirty="0"/>
              <a:t>don’t make mistake</a:t>
            </a:r>
            <a:r>
              <a:rPr lang="en-US" dirty="0"/>
              <a:t>) </a:t>
            </a:r>
          </a:p>
          <a:p>
            <a:r>
              <a:rPr lang="en-US" dirty="0" smtClean="0"/>
              <a:t>Orientasi </a:t>
            </a:r>
            <a:r>
              <a:rPr lang="en-US" dirty="0"/>
              <a:t>kepada klien (</a:t>
            </a:r>
            <a:r>
              <a:rPr lang="en-US" i="1" dirty="0"/>
              <a:t>customer oriented</a:t>
            </a:r>
            <a:r>
              <a:rPr lang="en-US" dirty="0"/>
              <a:t>) </a:t>
            </a:r>
            <a:endParaRPr lang="id-ID" dirty="0" smtClean="0"/>
          </a:p>
          <a:p>
            <a:r>
              <a:rPr lang="en-US" dirty="0" smtClean="0"/>
              <a:t>Meningkatkan </a:t>
            </a:r>
            <a:r>
              <a:rPr lang="en-US" dirty="0"/>
              <a:t>mutu pelayanan </a:t>
            </a:r>
            <a:r>
              <a:rPr lang="en-US" i="1" dirty="0"/>
              <a:t>(improved your service quality) </a:t>
            </a:r>
            <a:endParaRPr lang="en-US" dirty="0"/>
          </a:p>
          <a:p>
            <a:r>
              <a:rPr lang="en-US" dirty="0" smtClean="0"/>
              <a:t>Lakukan </a:t>
            </a:r>
            <a:r>
              <a:rPr lang="en-US" dirty="0"/>
              <a:t>yang terbaik </a:t>
            </a:r>
            <a:r>
              <a:rPr lang="en-US" i="1" dirty="0"/>
              <a:t>(do the best) </a:t>
            </a:r>
            <a:endParaRPr lang="id-ID" i="1" dirty="0" smtClean="0"/>
          </a:p>
          <a:p>
            <a:r>
              <a:rPr lang="en-US" dirty="0" smtClean="0"/>
              <a:t>Menyertakan </a:t>
            </a:r>
            <a:r>
              <a:rPr lang="en-US" dirty="0"/>
              <a:t>Tuhan (doa) dalam setiap memberikan pelayanan (</a:t>
            </a:r>
            <a:r>
              <a:rPr lang="en-US" i="1" dirty="0"/>
              <a:t>work with reverence for the Lord</a:t>
            </a:r>
            <a:r>
              <a:rPr lang="en-US" dirty="0"/>
              <a:t>) </a:t>
            </a:r>
          </a:p>
          <a:p>
            <a:r>
              <a:rPr lang="en-US" dirty="0" smtClean="0"/>
              <a:t>Berterima </a:t>
            </a:r>
            <a:r>
              <a:rPr lang="en-US" dirty="0"/>
              <a:t>kasih kepada setiap masalah (</a:t>
            </a:r>
            <a:r>
              <a:rPr lang="en-US" i="1" dirty="0"/>
              <a:t>say thanks to the problem</a:t>
            </a:r>
            <a:r>
              <a:rPr lang="en-US" dirty="0"/>
              <a:t>) </a:t>
            </a:r>
          </a:p>
          <a:p>
            <a:endParaRPr lang="en-US" dirty="0"/>
          </a:p>
          <a:p>
            <a:endParaRPr lang="en-US" dirty="0"/>
          </a:p>
          <a:p>
            <a:endParaRPr lang="en-US" dirty="0"/>
          </a:p>
        </p:txBody>
      </p:sp>
    </p:spTree>
    <p:extLst>
      <p:ext uri="{BB962C8B-B14F-4D97-AF65-F5344CB8AC3E}">
        <p14:creationId xmlns:p14="http://schemas.microsoft.com/office/powerpoint/2010/main" val="3231711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Bodoni MT" panose="02070603080606020203" pitchFamily="18" charset="0"/>
              </a:rPr>
              <a:t>BODONI MT</a:t>
            </a:r>
            <a:endParaRPr lang="en-US" dirty="0">
              <a:latin typeface="Bodoni MT" panose="02070603080606020203" pitchFamily="18" charset="0"/>
            </a:endParaRPr>
          </a:p>
        </p:txBody>
      </p:sp>
      <p:sp>
        <p:nvSpPr>
          <p:cNvPr id="3" name="Content Placeholder 2"/>
          <p:cNvSpPr>
            <a:spLocks noGrp="1"/>
          </p:cNvSpPr>
          <p:nvPr>
            <p:ph idx="1"/>
          </p:nvPr>
        </p:nvSpPr>
        <p:spPr/>
        <p:txBody>
          <a:bodyPr/>
          <a:lstStyle/>
          <a:p>
            <a:r>
              <a:rPr lang="id-ID" dirty="0" smtClean="0">
                <a:latin typeface="Bodoni MT" panose="02070603080606020203" pitchFamily="18" charset="0"/>
              </a:rPr>
              <a:t>SAMPUL</a:t>
            </a:r>
          </a:p>
          <a:p>
            <a:r>
              <a:rPr lang="id-ID" dirty="0" smtClean="0">
                <a:latin typeface="Bodoni MT" panose="02070603080606020203" pitchFamily="18" charset="0"/>
              </a:rPr>
              <a:t>KATA PENGANTAR</a:t>
            </a:r>
          </a:p>
          <a:p>
            <a:r>
              <a:rPr lang="id-ID" dirty="0" smtClean="0">
                <a:latin typeface="Bodoni MT" panose="02070603080606020203" pitchFamily="18" charset="0"/>
              </a:rPr>
              <a:t>DAFTAR ISI</a:t>
            </a:r>
          </a:p>
          <a:p>
            <a:r>
              <a:rPr lang="id-ID" dirty="0" smtClean="0">
                <a:latin typeface="Bodoni MT" panose="02070603080606020203" pitchFamily="18" charset="0"/>
              </a:rPr>
              <a:t>BAB I PENDAHULUAN(LATAR BELAKANG RUMUSAN MASALAH,TUJUAN)</a:t>
            </a:r>
          </a:p>
          <a:p>
            <a:r>
              <a:rPr lang="id-ID" dirty="0" smtClean="0">
                <a:latin typeface="Times New Roman" panose="02020603050405020304" pitchFamily="18" charset="0"/>
                <a:cs typeface="Times New Roman" panose="02020603050405020304" pitchFamily="18" charset="0"/>
              </a:rPr>
              <a:t>BAB II PEMBAHASAN</a:t>
            </a:r>
          </a:p>
          <a:p>
            <a:r>
              <a:rPr lang="id-ID" dirty="0" smtClean="0">
                <a:latin typeface="Times New Roman" panose="02020603050405020304" pitchFamily="18" charset="0"/>
                <a:cs typeface="Times New Roman" panose="02020603050405020304" pitchFamily="18" charset="0"/>
              </a:rPr>
              <a:t>BAB III KESIMPULAN DAN SARAN</a:t>
            </a:r>
          </a:p>
          <a:p>
            <a:r>
              <a:rPr lang="id-ID" dirty="0" smtClean="0">
                <a:latin typeface="Times New Roman" panose="02020603050405020304" pitchFamily="18" charset="0"/>
                <a:cs typeface="Times New Roman" panose="02020603050405020304" pitchFamily="18" charset="0"/>
              </a:rPr>
              <a:t>DAFTAR PUSTAKA</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25680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Keterampilan Bidan Sebagai </a:t>
            </a:r>
            <a:r>
              <a:rPr lang="en-US" i="1" dirty="0"/>
              <a:t>Leadership </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a:p>
          <a:p>
            <a:r>
              <a:rPr lang="en-US" dirty="0"/>
              <a:t>Mengenali keterbatasan pengetahuan dan ketrampilan dan menolak setiap tugas atau tanggung jawab diluar wewenang dan tanggung jawab bidan. </a:t>
            </a:r>
          </a:p>
          <a:p>
            <a:r>
              <a:rPr lang="en-US" dirty="0"/>
              <a:t>b. Menerima tanggung jawab kepemimpinan dalam praktik kebidanan. </a:t>
            </a:r>
          </a:p>
          <a:p>
            <a:r>
              <a:rPr lang="en-US" dirty="0"/>
              <a:t>c. Menggunakan kemampuan untuk berfikir secara proaktif, perspektif luas dan kritikal dalam konteks penyelesaian masalah. </a:t>
            </a:r>
          </a:p>
          <a:p>
            <a:endParaRPr lang="en-US" dirty="0"/>
          </a:p>
        </p:txBody>
      </p:sp>
    </p:spTree>
    <p:extLst>
      <p:ext uri="{BB962C8B-B14F-4D97-AF65-F5344CB8AC3E}">
        <p14:creationId xmlns:p14="http://schemas.microsoft.com/office/powerpoint/2010/main" val="190939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Penerapan Ilmu Kepemimpinan Bagi Bidan </a:t>
            </a:r>
          </a:p>
        </p:txBody>
      </p:sp>
      <p:sp>
        <p:nvSpPr>
          <p:cNvPr id="3" name="Content Placeholder 2"/>
          <p:cNvSpPr>
            <a:spLocks noGrp="1"/>
          </p:cNvSpPr>
          <p:nvPr>
            <p:ph idx="1"/>
          </p:nvPr>
        </p:nvSpPr>
        <p:spPr/>
        <p:txBody>
          <a:bodyPr>
            <a:normAutofit/>
          </a:bodyPr>
          <a:lstStyle/>
          <a:p>
            <a:endParaRPr lang="en-US" dirty="0"/>
          </a:p>
          <a:p>
            <a:r>
              <a:rPr lang="en-US" dirty="0"/>
              <a:t>Memiliki karakter yang kuat </a:t>
            </a:r>
          </a:p>
          <a:p>
            <a:pPr marL="68580" indent="0">
              <a:buNone/>
            </a:pPr>
            <a:r>
              <a:rPr lang="id-ID" dirty="0" smtClean="0"/>
              <a:t>	</a:t>
            </a:r>
            <a:r>
              <a:rPr lang="en-US" dirty="0" smtClean="0"/>
              <a:t>Pemimpin </a:t>
            </a:r>
            <a:r>
              <a:rPr lang="en-US" dirty="0"/>
              <a:t>yang sukses memiliki karakter yang kuat. Selalu berani mengambil tantangan, dan yakin bahwa resiko yang diambilnya akan memberikan keuntungan bagi orang lain. </a:t>
            </a:r>
          </a:p>
          <a:p>
            <a:pPr marL="68580" indent="0">
              <a:buNone/>
            </a:pPr>
            <a:endParaRPr lang="en-US" dirty="0"/>
          </a:p>
        </p:txBody>
      </p:sp>
    </p:spTree>
    <p:extLst>
      <p:ext uri="{BB962C8B-B14F-4D97-AF65-F5344CB8AC3E}">
        <p14:creationId xmlns:p14="http://schemas.microsoft.com/office/powerpoint/2010/main" val="2299011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Penerapan Ilmu Kepemimpinan Bagi Bidan </a:t>
            </a:r>
          </a:p>
        </p:txBody>
      </p:sp>
      <p:sp>
        <p:nvSpPr>
          <p:cNvPr id="3" name="Content Placeholder 2"/>
          <p:cNvSpPr>
            <a:spLocks noGrp="1"/>
          </p:cNvSpPr>
          <p:nvPr>
            <p:ph idx="1"/>
          </p:nvPr>
        </p:nvSpPr>
        <p:spPr/>
        <p:txBody>
          <a:bodyPr>
            <a:normAutofit/>
          </a:bodyPr>
          <a:lstStyle/>
          <a:p>
            <a:endParaRPr lang="en-US" dirty="0"/>
          </a:p>
          <a:p>
            <a:r>
              <a:rPr lang="en-US" dirty="0" smtClean="0"/>
              <a:t>Sigap </a:t>
            </a:r>
            <a:r>
              <a:rPr lang="en-US" dirty="0"/>
              <a:t>dan selalu fokus </a:t>
            </a:r>
          </a:p>
          <a:p>
            <a:endParaRPr lang="en-US" dirty="0"/>
          </a:p>
          <a:p>
            <a:pPr marL="68580" indent="0">
              <a:buNone/>
            </a:pPr>
            <a:r>
              <a:rPr lang="en-US" dirty="0"/>
              <a:t>Bidan yang sukses akan cepat bertindak dalam segala hal, baik dalam kondisi mendesak maupun kondisi normal, seorang pemimpin harus bisa mengambil keputusan dengan tepat dan cepat. </a:t>
            </a:r>
          </a:p>
          <a:p>
            <a:pPr marL="68580" indent="0">
              <a:buNone/>
            </a:pPr>
            <a:endParaRPr lang="en-US" dirty="0"/>
          </a:p>
        </p:txBody>
      </p:sp>
    </p:spTree>
    <p:extLst>
      <p:ext uri="{BB962C8B-B14F-4D97-AF65-F5344CB8AC3E}">
        <p14:creationId xmlns:p14="http://schemas.microsoft.com/office/powerpoint/2010/main" val="784887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Penerapan Ilmu Kepemimpinan Bagi Bidan </a:t>
            </a:r>
          </a:p>
        </p:txBody>
      </p:sp>
      <p:sp>
        <p:nvSpPr>
          <p:cNvPr id="3" name="Content Placeholder 2"/>
          <p:cNvSpPr>
            <a:spLocks noGrp="1"/>
          </p:cNvSpPr>
          <p:nvPr>
            <p:ph idx="1"/>
          </p:nvPr>
        </p:nvSpPr>
        <p:spPr/>
        <p:txBody>
          <a:bodyPr>
            <a:normAutofit/>
          </a:bodyPr>
          <a:lstStyle/>
          <a:p>
            <a:r>
              <a:rPr lang="en-US" dirty="0" smtClean="0"/>
              <a:t>Rendah </a:t>
            </a:r>
            <a:r>
              <a:rPr lang="en-US" dirty="0"/>
              <a:t>hati </a:t>
            </a:r>
          </a:p>
          <a:p>
            <a:endParaRPr lang="en-US" dirty="0"/>
          </a:p>
          <a:p>
            <a:pPr marL="68580" indent="0">
              <a:buNone/>
            </a:pPr>
            <a:r>
              <a:rPr lang="en-US" dirty="0"/>
              <a:t>Menumbuhkan sikap rendah hati agar orang lain bisa menyenangi sikap kita, jika menjadi pemimpin, dan mempunyai bawahan maka meluangkan waktu untuk dapat mengontrol pekerjaan bawahan. </a:t>
            </a:r>
          </a:p>
        </p:txBody>
      </p:sp>
    </p:spTree>
    <p:extLst>
      <p:ext uri="{BB962C8B-B14F-4D97-AF65-F5344CB8AC3E}">
        <p14:creationId xmlns:p14="http://schemas.microsoft.com/office/powerpoint/2010/main" val="784887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Terima kasih</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39038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
            </a:r>
            <a:br>
              <a:rPr lang="en-US" b="0" dirty="0"/>
            </a:br>
            <a:r>
              <a:rPr lang="en-US" dirty="0"/>
              <a:t>Kepemimpinan (</a:t>
            </a:r>
            <a:r>
              <a:rPr lang="en-US" i="1" dirty="0"/>
              <a:t>Leadership</a:t>
            </a:r>
            <a:r>
              <a:rPr lang="en-US" dirty="0"/>
              <a:t>) </a:t>
            </a:r>
          </a:p>
        </p:txBody>
      </p:sp>
      <p:sp>
        <p:nvSpPr>
          <p:cNvPr id="3" name="Content Placeholder 2"/>
          <p:cNvSpPr>
            <a:spLocks noGrp="1"/>
          </p:cNvSpPr>
          <p:nvPr>
            <p:ph idx="1"/>
          </p:nvPr>
        </p:nvSpPr>
        <p:spPr/>
        <p:txBody>
          <a:bodyPr>
            <a:normAutofit fontScale="85000" lnSpcReduction="20000"/>
          </a:bodyPr>
          <a:lstStyle/>
          <a:p>
            <a:endParaRPr lang="en-US" dirty="0"/>
          </a:p>
          <a:p>
            <a:pPr algn="just"/>
            <a:r>
              <a:rPr lang="en-US" dirty="0"/>
              <a:t>Robert G Owens (1995) Kepemimpinan merupakan suatu interaksi antar suatu pihak yang memimpin dengan yang dipimpin </a:t>
            </a:r>
          </a:p>
          <a:p>
            <a:pPr algn="just"/>
            <a:r>
              <a:rPr lang="en-US" dirty="0" smtClean="0"/>
              <a:t>Robert </a:t>
            </a:r>
            <a:r>
              <a:rPr lang="en-US" dirty="0"/>
              <a:t>Kreitther dan Angelo dan Kinicki </a:t>
            </a:r>
            <a:r>
              <a:rPr lang="id-ID" dirty="0" smtClean="0"/>
              <a:t>: </a:t>
            </a:r>
            <a:r>
              <a:rPr lang="en-US" dirty="0" smtClean="0"/>
              <a:t>upaya </a:t>
            </a:r>
            <a:r>
              <a:rPr lang="en-US" dirty="0"/>
              <a:t>mempengaruhi anggota untuk mencapai tujuan organisasi secara sukarela </a:t>
            </a:r>
          </a:p>
          <a:p>
            <a:pPr algn="just"/>
            <a:r>
              <a:rPr lang="en-US" dirty="0" smtClean="0"/>
              <a:t>Hadari </a:t>
            </a:r>
            <a:r>
              <a:rPr lang="en-US" dirty="0"/>
              <a:t>Nawawi </a:t>
            </a:r>
            <a:r>
              <a:rPr lang="id-ID" dirty="0" smtClean="0"/>
              <a:t>: </a:t>
            </a:r>
            <a:r>
              <a:rPr lang="en-US" dirty="0" smtClean="0"/>
              <a:t>kemampuan </a:t>
            </a:r>
            <a:r>
              <a:rPr lang="en-US" dirty="0"/>
              <a:t>/ kecerdasan mendorong sejumlah orang (dua orang atau lebih) agar bekerjasama dalam melaksanakan kegiatan – kegiatan yang terarah pada tujuan bersama. </a:t>
            </a:r>
          </a:p>
          <a:p>
            <a:endParaRPr lang="en-US" dirty="0"/>
          </a:p>
        </p:txBody>
      </p:sp>
    </p:spTree>
    <p:extLst>
      <p:ext uri="{BB962C8B-B14F-4D97-AF65-F5344CB8AC3E}">
        <p14:creationId xmlns:p14="http://schemas.microsoft.com/office/powerpoint/2010/main" val="821439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2920" y="1340768"/>
            <a:ext cx="8183880" cy="3377536"/>
          </a:xfrm>
        </p:spPr>
        <p:txBody>
          <a:bodyPr/>
          <a:lstStyle/>
          <a:p>
            <a:pPr algn="ctr"/>
            <a:r>
              <a:rPr lang="en-US" dirty="0"/>
              <a:t>kepemimpinan adalah ilmu dan seni mempengaruhi orang lain atau kelompok untuk bertindak seperti yang diharapkan untuk mencapai tujuan secara efektif dan efisien </a:t>
            </a:r>
          </a:p>
        </p:txBody>
      </p:sp>
    </p:spTree>
    <p:extLst>
      <p:ext uri="{BB962C8B-B14F-4D97-AF65-F5344CB8AC3E}">
        <p14:creationId xmlns:p14="http://schemas.microsoft.com/office/powerpoint/2010/main" val="1918498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2920" y="1340768"/>
            <a:ext cx="8183880" cy="3377536"/>
          </a:xfrm>
        </p:spPr>
        <p:txBody>
          <a:bodyPr/>
          <a:lstStyle/>
          <a:p>
            <a:pPr algn="ctr"/>
            <a:r>
              <a:rPr lang="en-US" dirty="0"/>
              <a:t>kepemimpinan adalah sesuatu usaha untuk menggarahkan, membimbing dan memotivasi dan bersama-sama mengatasi masalah dalam proses pencapain tujuan </a:t>
            </a:r>
          </a:p>
        </p:txBody>
      </p:sp>
    </p:spTree>
    <p:extLst>
      <p:ext uri="{BB962C8B-B14F-4D97-AF65-F5344CB8AC3E}">
        <p14:creationId xmlns:p14="http://schemas.microsoft.com/office/powerpoint/2010/main" val="1270756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pemimpin (leader) berasal dari kata dalam bahasa inggris </a:t>
            </a:r>
            <a:r>
              <a:rPr lang="en-US" i="1" dirty="0"/>
              <a:t>a leader</a:t>
            </a:r>
            <a:r>
              <a:rPr lang="en-US" dirty="0"/>
              <a:t>. </a:t>
            </a:r>
            <a:endParaRPr lang="id-ID" dirty="0" smtClean="0"/>
          </a:p>
          <a:p>
            <a:r>
              <a:rPr lang="en-US" dirty="0" smtClean="0"/>
              <a:t>Dari </a:t>
            </a:r>
            <a:r>
              <a:rPr lang="en-US" dirty="0"/>
              <a:t>kata tersebut maka pengertian pemimpin dapat diartikan seorang yang karena kecakapan pribadinya dapat mempengaruhi kelompok yang dipimpinnya untuk mengarahkan upaya bersama kearah pencapaian sasaran-sasaran tertentu </a:t>
            </a:r>
          </a:p>
        </p:txBody>
      </p:sp>
    </p:spTree>
    <p:extLst>
      <p:ext uri="{BB962C8B-B14F-4D97-AF65-F5344CB8AC3E}">
        <p14:creationId xmlns:p14="http://schemas.microsoft.com/office/powerpoint/2010/main" val="2092979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Pemimpin dapat bersifat resmi (formal) dan tidak resmi (non formal). </a:t>
            </a:r>
            <a:endParaRPr lang="id-ID" dirty="0" smtClean="0"/>
          </a:p>
          <a:p>
            <a:r>
              <a:rPr lang="en-US" dirty="0" smtClean="0"/>
              <a:t>Pemimpin </a:t>
            </a:r>
            <a:r>
              <a:rPr lang="en-US" dirty="0"/>
              <a:t>resmi diangkat atas dasar </a:t>
            </a:r>
            <a:r>
              <a:rPr lang="id-ID" dirty="0" smtClean="0"/>
              <a:t>SK</a:t>
            </a:r>
            <a:r>
              <a:rPr lang="en-US" dirty="0" smtClean="0"/>
              <a:t>resmi </a:t>
            </a:r>
            <a:r>
              <a:rPr lang="en-US" dirty="0"/>
              <a:t>dari orang yang mengangkatnya dan biasanya mendapat gaji, sedangkan pemimpin tidak resmi diangkat tanpa </a:t>
            </a:r>
            <a:r>
              <a:rPr lang="id-ID" dirty="0" smtClean="0"/>
              <a:t>SK </a:t>
            </a:r>
            <a:r>
              <a:rPr lang="en-US" dirty="0" smtClean="0"/>
              <a:t>dan </a:t>
            </a:r>
            <a:r>
              <a:rPr lang="en-US" dirty="0"/>
              <a:t>biasanya tanpa </a:t>
            </a:r>
            <a:r>
              <a:rPr lang="en-US" dirty="0" smtClean="0"/>
              <a:t>gaji</a:t>
            </a:r>
            <a:r>
              <a:rPr lang="en-US" dirty="0"/>
              <a:t>. </a:t>
            </a:r>
          </a:p>
        </p:txBody>
      </p:sp>
    </p:spTree>
    <p:extLst>
      <p:ext uri="{BB962C8B-B14F-4D97-AF65-F5344CB8AC3E}">
        <p14:creationId xmlns:p14="http://schemas.microsoft.com/office/powerpoint/2010/main" val="569589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
            </a:r>
            <a:br>
              <a:rPr lang="en-US" b="0" dirty="0"/>
            </a:br>
            <a:r>
              <a:rPr lang="en-US" dirty="0"/>
              <a:t>Tujuan </a:t>
            </a:r>
            <a:r>
              <a:rPr lang="en-US" i="1" dirty="0"/>
              <a:t>Leadership </a:t>
            </a:r>
            <a:endParaRPr lang="en-US" dirty="0"/>
          </a:p>
        </p:txBody>
      </p:sp>
      <p:sp>
        <p:nvSpPr>
          <p:cNvPr id="3" name="Content Placeholder 2"/>
          <p:cNvSpPr>
            <a:spLocks noGrp="1"/>
          </p:cNvSpPr>
          <p:nvPr>
            <p:ph idx="1"/>
          </p:nvPr>
        </p:nvSpPr>
        <p:spPr/>
        <p:txBody>
          <a:bodyPr/>
          <a:lstStyle/>
          <a:p>
            <a:endParaRPr lang="en-US" dirty="0"/>
          </a:p>
          <a:p>
            <a:r>
              <a:rPr lang="en-US" dirty="0"/>
              <a:t>Sarana untuk mencapai tujuan </a:t>
            </a:r>
          </a:p>
          <a:p>
            <a:endParaRPr lang="en-US" dirty="0"/>
          </a:p>
          <a:p>
            <a:r>
              <a:rPr lang="en-US" dirty="0"/>
              <a:t>Memotivasi orang lain </a:t>
            </a:r>
          </a:p>
          <a:p>
            <a:endParaRPr lang="en-US" dirty="0"/>
          </a:p>
        </p:txBody>
      </p:sp>
    </p:spTree>
    <p:extLst>
      <p:ext uri="{BB962C8B-B14F-4D97-AF65-F5344CB8AC3E}">
        <p14:creationId xmlns:p14="http://schemas.microsoft.com/office/powerpoint/2010/main" val="486098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
            </a:r>
            <a:br>
              <a:rPr lang="en-US" b="0" dirty="0"/>
            </a:br>
            <a:r>
              <a:rPr lang="en-US" dirty="0"/>
              <a:t>Ciri-ciri </a:t>
            </a:r>
            <a:r>
              <a:rPr lang="en-US" i="1" dirty="0"/>
              <a:t>Leadership </a:t>
            </a:r>
            <a:endParaRPr lang="en-US" dirty="0"/>
          </a:p>
        </p:txBody>
      </p:sp>
      <p:sp>
        <p:nvSpPr>
          <p:cNvPr id="3" name="Content Placeholder 2"/>
          <p:cNvSpPr>
            <a:spLocks noGrp="1"/>
          </p:cNvSpPr>
          <p:nvPr>
            <p:ph idx="1"/>
          </p:nvPr>
        </p:nvSpPr>
        <p:spPr/>
        <p:txBody>
          <a:bodyPr/>
          <a:lstStyle/>
          <a:p>
            <a:endParaRPr lang="en-US" dirty="0"/>
          </a:p>
          <a:p>
            <a:r>
              <a:rPr lang="en-US" dirty="0"/>
              <a:t>Pengaruh </a:t>
            </a:r>
          </a:p>
          <a:p>
            <a:r>
              <a:rPr lang="id-ID" dirty="0" smtClean="0"/>
              <a:t>Kemampuan</a:t>
            </a:r>
          </a:p>
          <a:p>
            <a:r>
              <a:rPr lang="en-US" dirty="0" smtClean="0"/>
              <a:t>Kekuasaan/power </a:t>
            </a:r>
            <a:endParaRPr lang="en-US" dirty="0"/>
          </a:p>
          <a:p>
            <a:r>
              <a:rPr lang="id-ID" dirty="0" smtClean="0"/>
              <a:t>Wewenang</a:t>
            </a:r>
            <a:endParaRPr lang="en-US" dirty="0"/>
          </a:p>
          <a:p>
            <a:r>
              <a:rPr lang="en-US" dirty="0" smtClean="0"/>
              <a:t>Kewibawaan</a:t>
            </a:r>
            <a:endParaRPr lang="id-ID" dirty="0" smtClean="0"/>
          </a:p>
          <a:p>
            <a:r>
              <a:rPr lang="id-ID" dirty="0" smtClean="0"/>
              <a:t>Pengikut</a:t>
            </a:r>
          </a:p>
          <a:p>
            <a:r>
              <a:rPr lang="en-US" dirty="0" smtClean="0"/>
              <a:t> </a:t>
            </a:r>
            <a:endParaRPr lang="en-US" dirty="0"/>
          </a:p>
          <a:p>
            <a:endParaRPr lang="en-US" dirty="0"/>
          </a:p>
        </p:txBody>
      </p:sp>
    </p:spTree>
    <p:extLst>
      <p:ext uri="{BB962C8B-B14F-4D97-AF65-F5344CB8AC3E}">
        <p14:creationId xmlns:p14="http://schemas.microsoft.com/office/powerpoint/2010/main" val="22771065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128</TotalTime>
  <Words>770</Words>
  <Application>Microsoft Office PowerPoint</Application>
  <PresentationFormat>On-screen Show (4:3)</PresentationFormat>
  <Paragraphs>114</Paragraphs>
  <Slides>24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Bodoni MT</vt:lpstr>
      <vt:lpstr>Century Gothic</vt:lpstr>
      <vt:lpstr>Times New Roman</vt:lpstr>
      <vt:lpstr>Verdana</vt:lpstr>
      <vt:lpstr>Wingdings 2</vt:lpstr>
      <vt:lpstr>Aspect</vt:lpstr>
      <vt:lpstr>Austin</vt:lpstr>
      <vt:lpstr>Pengantar kepemimpinan dalam kebidanan</vt:lpstr>
      <vt:lpstr>BODONI MT</vt:lpstr>
      <vt:lpstr> Kepemimpinan (Leadership) </vt:lpstr>
      <vt:lpstr>PowerPoint Presentation</vt:lpstr>
      <vt:lpstr>PowerPoint Presentation</vt:lpstr>
      <vt:lpstr>PowerPoint Presentation</vt:lpstr>
      <vt:lpstr>PowerPoint Presentation</vt:lpstr>
      <vt:lpstr> Tujuan Leadership </vt:lpstr>
      <vt:lpstr> Ciri-ciri Leadership </vt:lpstr>
      <vt:lpstr> Teknik-teknik dalam Leadership  </vt:lpstr>
      <vt:lpstr> Prinsip Leadership  </vt:lpstr>
      <vt:lpstr> Gaya Kepemimpinan  </vt:lpstr>
      <vt:lpstr> Leadership Dalam Pelayanan Kebidanan  </vt:lpstr>
      <vt:lpstr>PowerPoint Presentation</vt:lpstr>
      <vt:lpstr>PowerPoint Presentation</vt:lpstr>
      <vt:lpstr> Peran Bidan Sebagai Leadership </vt:lpstr>
      <vt:lpstr>PowerPoint Presentation</vt:lpstr>
      <vt:lpstr>Untuk itu bidan perlu memperhatikan poin–poin berikut ini untuk mengembangkan kematangan dirinya </vt:lpstr>
      <vt:lpstr>dalam menjalankan tugasnya, bidan harus mempunyai prinsip </vt:lpstr>
      <vt:lpstr> Keterampilan Bidan Sebagai Leadership </vt:lpstr>
      <vt:lpstr> Penerapan Ilmu Kepemimpinan Bagi Bidan </vt:lpstr>
      <vt:lpstr> Penerapan Ilmu Kepemimpinan Bagi Bidan </vt:lpstr>
      <vt:lpstr> Penerapan Ilmu Kepemimpinan Bagi Bidan </vt:lpstr>
      <vt:lpstr>Terima kasih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kepemimpinan dalam kebidanan</dc:title>
  <dc:creator>WINDOOWS 10</dc:creator>
  <cp:lastModifiedBy>WINDOOWS 10</cp:lastModifiedBy>
  <cp:revision>16</cp:revision>
  <dcterms:created xsi:type="dcterms:W3CDTF">2021-11-24T15:20:04Z</dcterms:created>
  <dcterms:modified xsi:type="dcterms:W3CDTF">2022-09-08T03:12:30Z</dcterms:modified>
</cp:coreProperties>
</file>