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1" r:id="rId6"/>
    <p:sldId id="265" r:id="rId7"/>
    <p:sldId id="268" r:id="rId8"/>
    <p:sldId id="266" r:id="rId9"/>
    <p:sldId id="267" r:id="rId10"/>
    <p:sldId id="269" r:id="rId11"/>
    <p:sldId id="271" r:id="rId12"/>
    <p:sldId id="272" r:id="rId13"/>
    <p:sldId id="270"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11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129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059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51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7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777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45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548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292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069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507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98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016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981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53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029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95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6/10/2022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72263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C4DB-A4DB-6601-4A36-2DD64ED133FA}"/>
              </a:ext>
            </a:extLst>
          </p:cNvPr>
          <p:cNvSpPr>
            <a:spLocks noGrp="1"/>
          </p:cNvSpPr>
          <p:nvPr>
            <p:ph type="ctrTitle"/>
          </p:nvPr>
        </p:nvSpPr>
        <p:spPr>
          <a:xfrm>
            <a:off x="2042560" y="717689"/>
            <a:ext cx="8689976" cy="2509213"/>
          </a:xfrm>
        </p:spPr>
        <p:txBody>
          <a:bodyPr/>
          <a:lstStyle/>
          <a:p>
            <a:r>
              <a:rPr lang="id-ID" dirty="0"/>
              <a:t>DASAR EPIDEMIOLOGI</a:t>
            </a:r>
            <a:br>
              <a:rPr lang="id-ID" dirty="0"/>
            </a:br>
            <a:r>
              <a:rPr lang="id-ID" dirty="0"/>
              <a:t>PERTEMUAN KE 3</a:t>
            </a:r>
          </a:p>
        </p:txBody>
      </p:sp>
      <p:sp>
        <p:nvSpPr>
          <p:cNvPr id="3" name="Subtitle 2">
            <a:extLst>
              <a:ext uri="{FF2B5EF4-FFF2-40B4-BE49-F238E27FC236}">
                <a16:creationId xmlns:a16="http://schemas.microsoft.com/office/drawing/2014/main" id="{F209198E-49B1-982E-0F0C-9E6E67CEE8D0}"/>
              </a:ext>
            </a:extLst>
          </p:cNvPr>
          <p:cNvSpPr>
            <a:spLocks noGrp="1"/>
          </p:cNvSpPr>
          <p:nvPr>
            <p:ph type="subTitle" idx="1"/>
          </p:nvPr>
        </p:nvSpPr>
        <p:spPr>
          <a:xfrm>
            <a:off x="3101009" y="3886200"/>
            <a:ext cx="6175514" cy="460513"/>
          </a:xfrm>
        </p:spPr>
        <p:txBody>
          <a:bodyPr>
            <a:normAutofit lnSpcReduction="10000"/>
          </a:bodyPr>
          <a:lstStyle/>
          <a:p>
            <a:r>
              <a:rPr lang="id-ID" dirty="0"/>
              <a:t>HJ.HASLIARY Lukman, skm.m.Kes</a:t>
            </a:r>
          </a:p>
        </p:txBody>
      </p:sp>
    </p:spTree>
    <p:extLst>
      <p:ext uri="{BB962C8B-B14F-4D97-AF65-F5344CB8AC3E}">
        <p14:creationId xmlns:p14="http://schemas.microsoft.com/office/powerpoint/2010/main" val="49456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8CB51-B547-82EC-83C4-ACE6C87D32B3}"/>
              </a:ext>
            </a:extLst>
          </p:cNvPr>
          <p:cNvSpPr>
            <a:spLocks noGrp="1"/>
          </p:cNvSpPr>
          <p:nvPr>
            <p:ph sz="quarter" idx="13"/>
          </p:nvPr>
        </p:nvSpPr>
        <p:spPr>
          <a:xfrm>
            <a:off x="1483617" y="1081631"/>
            <a:ext cx="8826574" cy="3424107"/>
          </a:xfrm>
        </p:spPr>
        <p:txBody>
          <a:bodyPr/>
          <a:lstStyle/>
          <a:p>
            <a:pPr marL="0" indent="0" algn="just">
              <a:buNone/>
            </a:pPr>
            <a:r>
              <a:rPr lang="id-ID" sz="1800" b="1" i="0" dirty="0">
                <a:solidFill>
                  <a:srgbClr val="3D3D3D"/>
                </a:solidFill>
                <a:effectLst/>
                <a:latin typeface="comic sans ms" panose="030F0702030302020204" pitchFamily="66" charset="0"/>
              </a:rPr>
              <a:t>6. Korosif (corrosive)</a:t>
            </a:r>
            <a:endParaRPr lang="id-ID" b="0" i="0" dirty="0">
              <a:solidFill>
                <a:srgbClr val="3D3D3D"/>
              </a:solidFill>
              <a:effectLst/>
              <a:latin typeface="-apple-system"/>
            </a:endParaRPr>
          </a:p>
          <a:p>
            <a:pPr algn="just"/>
            <a:r>
              <a:rPr lang="id-ID" sz="1800" b="0" i="0" dirty="0">
                <a:solidFill>
                  <a:srgbClr val="3D3D3D"/>
                </a:solidFill>
                <a:effectLst/>
                <a:latin typeface="Arial" panose="020B0604020202020204" pitchFamily="34" charset="0"/>
                <a:cs typeface="Arial" panose="020B0604020202020204" pitchFamily="34" charset="0"/>
              </a:rPr>
              <a:t>Limbah yang bersifat korosif adalah limbah yang memiliki ciri dapat menyebabkan iritasi pada kulit, menyebabkan pengkaratan pada baja, mempunyai pH ≥ 2 (bila bersifat asam) dan pH ≥ 12,5 (bila bersifat basa). Contoh limbah B3 dengan ciri korosif misalnya, sisa asam sulfat yang digunakan dalam industri baja, limbah asam dari baterai dan accu, serta limbah pembersih sodium hidroksida pada industri logam.</a:t>
            </a:r>
            <a:endParaRPr lang="id-ID" b="0" i="0" dirty="0">
              <a:solidFill>
                <a:srgbClr val="3D3D3D"/>
              </a:solidFill>
              <a:effectLst/>
              <a:latin typeface="Arial" panose="020B0604020202020204" pitchFamily="34" charset="0"/>
              <a:cs typeface="Arial" panose="020B0604020202020204" pitchFamily="34" charset="0"/>
            </a:endParaRPr>
          </a:p>
          <a:p>
            <a:pPr marL="0" indent="0">
              <a:buNone/>
            </a:pPr>
            <a:endParaRPr lang="id-ID" dirty="0"/>
          </a:p>
        </p:txBody>
      </p:sp>
    </p:spTree>
    <p:extLst>
      <p:ext uri="{BB962C8B-B14F-4D97-AF65-F5344CB8AC3E}">
        <p14:creationId xmlns:p14="http://schemas.microsoft.com/office/powerpoint/2010/main" val="414822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19484-13CC-9C2A-807E-422F44A0C1E3}"/>
              </a:ext>
            </a:extLst>
          </p:cNvPr>
          <p:cNvSpPr>
            <a:spLocks noGrp="1"/>
          </p:cNvSpPr>
          <p:nvPr>
            <p:ph sz="quarter" idx="13"/>
          </p:nvPr>
        </p:nvSpPr>
        <p:spPr>
          <a:xfrm>
            <a:off x="1642957" y="1267160"/>
            <a:ext cx="8641043" cy="3424107"/>
          </a:xfrm>
        </p:spPr>
        <p:txBody>
          <a:bodyPr>
            <a:normAutofit fontScale="85000" lnSpcReduction="20000"/>
          </a:bodyPr>
          <a:lstStyle/>
          <a:p>
            <a:pPr marL="0" indent="0" algn="just">
              <a:buNone/>
            </a:pPr>
            <a:r>
              <a:rPr lang="id-ID" sz="1800" b="1" i="0" dirty="0">
                <a:solidFill>
                  <a:srgbClr val="3D3D3D"/>
                </a:solidFill>
                <a:effectLst/>
                <a:latin typeface="comic sans ms" panose="030F0702030302020204" pitchFamily="66" charset="0"/>
              </a:rPr>
              <a:t>7. Bersifat iritasi (irritant)</a:t>
            </a:r>
            <a:endParaRPr lang="id-ID" b="0" i="0" dirty="0">
              <a:solidFill>
                <a:srgbClr val="3D3D3D"/>
              </a:solidFill>
              <a:effectLst/>
              <a:latin typeface="-apple-system"/>
            </a:endParaRPr>
          </a:p>
          <a:p>
            <a:pPr algn="just"/>
            <a:r>
              <a:rPr lang="id-ID" sz="2200" b="0" i="0" dirty="0">
                <a:solidFill>
                  <a:srgbClr val="3D3D3D"/>
                </a:solidFill>
                <a:effectLst/>
                <a:latin typeface="Calibri" panose="020F0502020204030204" pitchFamily="34" charset="0"/>
                <a:cs typeface="Calibri" panose="020F0502020204030204" pitchFamily="34" charset="0"/>
              </a:rPr>
              <a:t>Limbah yang dapat menyebabkan iritasi adalah limbah yang menimbulkan sensitasi pada kulit, peradangan, maupun menyebabkan iritasi pernapasan, pusing, dan mengantuk bila terhirup. Contoh limbah ini adalah asam formiat yang dihasilkan dari industri karet.</a:t>
            </a:r>
            <a:endParaRPr lang="id-ID" sz="2200" dirty="0">
              <a:solidFill>
                <a:srgbClr val="3D3D3D"/>
              </a:solidFill>
              <a:latin typeface="Calibri" panose="020F0502020204030204" pitchFamily="34" charset="0"/>
              <a:cs typeface="Calibri" panose="020F0502020204030204" pitchFamily="34" charset="0"/>
            </a:endParaRPr>
          </a:p>
          <a:p>
            <a:pPr marL="0" indent="0" algn="just">
              <a:buNone/>
            </a:pPr>
            <a:r>
              <a:rPr lang="id-ID" sz="1800" b="1" i="0" dirty="0">
                <a:solidFill>
                  <a:srgbClr val="3D3D3D"/>
                </a:solidFill>
                <a:effectLst/>
                <a:latin typeface="-apple-system"/>
              </a:rPr>
              <a:t>8. </a:t>
            </a:r>
            <a:r>
              <a:rPr lang="id-ID" sz="1800" b="1" i="0" dirty="0">
                <a:solidFill>
                  <a:srgbClr val="3D3D3D"/>
                </a:solidFill>
                <a:effectLst/>
                <a:latin typeface="comic sans ms" panose="030F0702030302020204" pitchFamily="66" charset="0"/>
              </a:rPr>
              <a:t>Berbahaya bagi lingkungan (dangerous to the environment)</a:t>
            </a:r>
            <a:endParaRPr lang="id-ID" b="0" i="0" dirty="0">
              <a:solidFill>
                <a:srgbClr val="3D3D3D"/>
              </a:solidFill>
              <a:effectLst/>
              <a:latin typeface="-apple-system"/>
            </a:endParaRPr>
          </a:p>
          <a:p>
            <a:pPr algn="just"/>
            <a:r>
              <a:rPr lang="id-ID" sz="2200" b="0" i="0" dirty="0">
                <a:solidFill>
                  <a:srgbClr val="3D3D3D"/>
                </a:solidFill>
                <a:effectLst/>
                <a:latin typeface="Calibri" panose="020F0502020204030204" pitchFamily="34" charset="0"/>
                <a:cs typeface="Calibri" panose="020F0502020204030204" pitchFamily="34" charset="0"/>
              </a:rPr>
              <a:t>Limbah dengan karakteristik ini adalah limbah yang dapat menyebabkan kerusakan pada lingkungan dan ekosistem, misalnya limbah CFC atau Chlorofluorocarbon yang dihasilkan dari mesin pendingin</a:t>
            </a:r>
            <a:br>
              <a:rPr lang="id-ID" b="0" i="0" dirty="0">
                <a:solidFill>
                  <a:srgbClr val="3D3D3D"/>
                </a:solidFill>
                <a:effectLst/>
                <a:latin typeface="-apple-system"/>
              </a:rPr>
            </a:br>
            <a:endParaRPr lang="id-ID" b="0" i="0" dirty="0">
              <a:solidFill>
                <a:srgbClr val="3D3D3D"/>
              </a:solidFill>
              <a:effectLst/>
              <a:latin typeface="-apple-system"/>
            </a:endParaRPr>
          </a:p>
          <a:p>
            <a:endParaRPr lang="id-ID" dirty="0"/>
          </a:p>
        </p:txBody>
      </p:sp>
    </p:spTree>
    <p:extLst>
      <p:ext uri="{BB962C8B-B14F-4D97-AF65-F5344CB8AC3E}">
        <p14:creationId xmlns:p14="http://schemas.microsoft.com/office/powerpoint/2010/main" val="252109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DA7F3D-6BCF-33A3-6808-8642166AA574}"/>
              </a:ext>
            </a:extLst>
          </p:cNvPr>
          <p:cNvSpPr>
            <a:spLocks noGrp="1"/>
          </p:cNvSpPr>
          <p:nvPr>
            <p:ph sz="quarter" idx="13"/>
          </p:nvPr>
        </p:nvSpPr>
        <p:spPr>
          <a:xfrm>
            <a:off x="1311652" y="1253910"/>
            <a:ext cx="9329843" cy="3424107"/>
          </a:xfrm>
        </p:spPr>
        <p:txBody>
          <a:bodyPr/>
          <a:lstStyle/>
          <a:p>
            <a:pPr marL="0" indent="0" algn="just">
              <a:buNone/>
            </a:pPr>
            <a:r>
              <a:rPr lang="id-ID" sz="1800" b="1" i="0" dirty="0">
                <a:solidFill>
                  <a:srgbClr val="3D3D3D"/>
                </a:solidFill>
                <a:effectLst/>
                <a:latin typeface="comic sans ms" panose="030F0702030302020204" pitchFamily="66" charset="0"/>
              </a:rPr>
              <a:t>9. Karsinogenik (carcinogenic), Teratogenik (teratogenic), Mutagenik (mutagenic)</a:t>
            </a:r>
            <a:endParaRPr lang="id-ID" b="0" i="0" dirty="0">
              <a:solidFill>
                <a:srgbClr val="3D3D3D"/>
              </a:solidFill>
              <a:effectLst/>
              <a:latin typeface="-apple-system"/>
            </a:endParaRPr>
          </a:p>
          <a:p>
            <a:pPr algn="just"/>
            <a:r>
              <a:rPr lang="id-ID" sz="1800" b="0" i="0" dirty="0">
                <a:solidFill>
                  <a:srgbClr val="3D3D3D"/>
                </a:solidFill>
                <a:effectLst/>
                <a:latin typeface="comic sans ms" panose="030F0702030302020204" pitchFamily="66" charset="0"/>
              </a:rPr>
              <a:t>Limbah karsinogenik adalah limbah yang dapat menyebabkan timbulnya sel kanker, teratogenik adalah limbah yang mempengaruhi pembentukan embrio, sedangkan limbah mutagenik adalah limbah yang dapat menyebabkan perubahan kromosom.</a:t>
            </a:r>
            <a:br>
              <a:rPr lang="id-ID" b="0" i="0" dirty="0">
                <a:solidFill>
                  <a:srgbClr val="3D3D3D"/>
                </a:solidFill>
                <a:effectLst/>
                <a:latin typeface="-apple-system"/>
              </a:rPr>
            </a:br>
            <a:endParaRPr lang="id-ID" b="0" i="0" dirty="0">
              <a:solidFill>
                <a:srgbClr val="3D3D3D"/>
              </a:solidFill>
              <a:effectLst/>
              <a:latin typeface="-apple-system"/>
            </a:endParaRPr>
          </a:p>
          <a:p>
            <a:endParaRPr lang="id-ID" dirty="0"/>
          </a:p>
        </p:txBody>
      </p:sp>
    </p:spTree>
    <p:extLst>
      <p:ext uri="{BB962C8B-B14F-4D97-AF65-F5344CB8AC3E}">
        <p14:creationId xmlns:p14="http://schemas.microsoft.com/office/powerpoint/2010/main" val="223556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4D7109-3A12-46E1-5722-15777E4EBBF4}"/>
              </a:ext>
            </a:extLst>
          </p:cNvPr>
          <p:cNvSpPr>
            <a:spLocks noGrp="1"/>
          </p:cNvSpPr>
          <p:nvPr>
            <p:ph sz="quarter" idx="13"/>
          </p:nvPr>
        </p:nvSpPr>
        <p:spPr>
          <a:xfrm>
            <a:off x="1358347" y="1240656"/>
            <a:ext cx="9475305" cy="3424107"/>
          </a:xfrm>
        </p:spPr>
        <p:txBody>
          <a:bodyPr/>
          <a:lstStyle/>
          <a:p>
            <a:pPr marL="0" indent="0" algn="just">
              <a:buNone/>
            </a:pPr>
            <a:r>
              <a:rPr lang="id-ID" sz="1800" b="1" i="0" dirty="0">
                <a:solidFill>
                  <a:srgbClr val="3D3D3D"/>
                </a:solidFill>
                <a:effectLst/>
                <a:latin typeface="comic sans ms" panose="030F0702030302020204" pitchFamily="66" charset="0"/>
              </a:rPr>
              <a:t>10. Korosif (corrosive)</a:t>
            </a:r>
            <a:endParaRPr lang="id-ID" b="0" i="0" dirty="0">
              <a:solidFill>
                <a:srgbClr val="3D3D3D"/>
              </a:solidFill>
              <a:effectLst/>
              <a:latin typeface="-apple-system"/>
            </a:endParaRPr>
          </a:p>
          <a:p>
            <a:pPr algn="just"/>
            <a:r>
              <a:rPr lang="id-ID" b="0" i="0" dirty="0">
                <a:solidFill>
                  <a:srgbClr val="3D3D3D"/>
                </a:solidFill>
                <a:effectLst/>
                <a:latin typeface="Calibri" panose="020F0502020204030204" pitchFamily="34" charset="0"/>
                <a:cs typeface="Calibri" panose="020F0502020204030204" pitchFamily="34" charset="0"/>
              </a:rPr>
              <a:t>Limbah yang bersifat korosif adalah limbah yang memiliki ciri dapat menyebabkan iritasi pada kulit, menyebabkan pengkaratan pada baja, mempunyai pH ≥ 2 (bila bersifat asam) dan pH ≥ 12,5 (bila bersifat basa). Contoh limbah B3 dengan ciri korosif misalnya, sisa asam sulfat yang digunakan dalam industri baja, limbah asam dari baterai dan accu, serta limbah pembersih sodium hidroksida pada industri logam</a:t>
            </a:r>
            <a:r>
              <a:rPr lang="id-ID" sz="1800" b="0" i="0" dirty="0">
                <a:solidFill>
                  <a:srgbClr val="3D3D3D"/>
                </a:solidFill>
                <a:effectLst/>
                <a:latin typeface="comic sans ms" panose="030F0702030302020204" pitchFamily="66" charset="0"/>
              </a:rPr>
              <a:t>.</a:t>
            </a:r>
            <a:endParaRPr lang="id-ID" b="0" i="0" dirty="0">
              <a:solidFill>
                <a:srgbClr val="3D3D3D"/>
              </a:solidFill>
              <a:effectLst/>
              <a:latin typeface="-apple-system"/>
            </a:endParaRPr>
          </a:p>
          <a:p>
            <a:pPr marL="0" indent="0">
              <a:buNone/>
            </a:pPr>
            <a:endParaRPr lang="id-ID" dirty="0"/>
          </a:p>
        </p:txBody>
      </p:sp>
    </p:spTree>
    <p:extLst>
      <p:ext uri="{BB962C8B-B14F-4D97-AF65-F5344CB8AC3E}">
        <p14:creationId xmlns:p14="http://schemas.microsoft.com/office/powerpoint/2010/main" val="40134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FCB00D-E5AB-4A30-1D39-8A52819881BF}"/>
              </a:ext>
            </a:extLst>
          </p:cNvPr>
          <p:cNvSpPr/>
          <p:nvPr/>
        </p:nvSpPr>
        <p:spPr>
          <a:xfrm>
            <a:off x="3193773" y="2967335"/>
            <a:ext cx="5154607"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id-ID"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TERIMA KASIH</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0522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3B51-015E-EE9E-0DAB-36567AF384F3}"/>
              </a:ext>
            </a:extLst>
          </p:cNvPr>
          <p:cNvSpPr>
            <a:spLocks noGrp="1"/>
          </p:cNvSpPr>
          <p:nvPr>
            <p:ph type="title"/>
          </p:nvPr>
        </p:nvSpPr>
        <p:spPr/>
        <p:txBody>
          <a:bodyPr/>
          <a:lstStyle/>
          <a:p>
            <a:r>
              <a:rPr lang="id-ID" b="0" i="0" dirty="0">
                <a:solidFill>
                  <a:srgbClr val="3D3D3D"/>
                </a:solidFill>
                <a:effectLst/>
                <a:latin typeface="-apple-system"/>
              </a:rPr>
              <a:t>PENGERTIAN LIMBAH B3 ( BAHAN BERBAHAYA BERACUN )</a:t>
            </a:r>
            <a:br>
              <a:rPr lang="id-ID" b="0" i="0" dirty="0">
                <a:solidFill>
                  <a:srgbClr val="3D3D3D"/>
                </a:solidFill>
                <a:effectLst/>
                <a:latin typeface="-apple-system"/>
              </a:rPr>
            </a:br>
            <a:endParaRPr lang="id-ID" dirty="0"/>
          </a:p>
        </p:txBody>
      </p:sp>
      <p:pic>
        <p:nvPicPr>
          <p:cNvPr id="4" name="Content Placeholder 3">
            <a:extLst>
              <a:ext uri="{FF2B5EF4-FFF2-40B4-BE49-F238E27FC236}">
                <a16:creationId xmlns:a16="http://schemas.microsoft.com/office/drawing/2014/main" id="{11E6217D-5E7B-F372-4F6B-5A7C2D8A51D6}"/>
              </a:ext>
            </a:extLst>
          </p:cNvPr>
          <p:cNvPicPr>
            <a:picLocks noGrp="1" noChangeAspect="1"/>
          </p:cNvPicPr>
          <p:nvPr>
            <p:ph sz="quarter" idx="13"/>
          </p:nvPr>
        </p:nvPicPr>
        <p:blipFill>
          <a:blip r:embed="rId2"/>
          <a:stretch>
            <a:fillRect/>
          </a:stretch>
        </p:blipFill>
        <p:spPr>
          <a:xfrm>
            <a:off x="2253343" y="2366963"/>
            <a:ext cx="8588828" cy="3424237"/>
          </a:xfrm>
          <a:prstGeom prst="rect">
            <a:avLst/>
          </a:prstGeom>
        </p:spPr>
      </p:pic>
    </p:spTree>
    <p:extLst>
      <p:ext uri="{BB962C8B-B14F-4D97-AF65-F5344CB8AC3E}">
        <p14:creationId xmlns:p14="http://schemas.microsoft.com/office/powerpoint/2010/main" val="195938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F034-689F-DA01-D5D1-13C0D788AC60}"/>
              </a:ext>
            </a:extLst>
          </p:cNvPr>
          <p:cNvSpPr>
            <a:spLocks noGrp="1"/>
          </p:cNvSpPr>
          <p:nvPr>
            <p:ph type="title"/>
          </p:nvPr>
        </p:nvSpPr>
        <p:spPr>
          <a:xfrm>
            <a:off x="913775" y="618517"/>
            <a:ext cx="10364451" cy="1382561"/>
          </a:xfrm>
        </p:spPr>
        <p:txBody>
          <a:bodyPr/>
          <a:lstStyle/>
          <a:p>
            <a:r>
              <a:rPr lang="id-ID" dirty="0"/>
              <a:t>Pengertian limbah b3</a:t>
            </a:r>
          </a:p>
        </p:txBody>
      </p:sp>
      <p:sp>
        <p:nvSpPr>
          <p:cNvPr id="3" name="Content Placeholder 2">
            <a:extLst>
              <a:ext uri="{FF2B5EF4-FFF2-40B4-BE49-F238E27FC236}">
                <a16:creationId xmlns:a16="http://schemas.microsoft.com/office/drawing/2014/main" id="{E558DC25-9154-87C3-603B-4055AF1C3AC9}"/>
              </a:ext>
            </a:extLst>
          </p:cNvPr>
          <p:cNvSpPr>
            <a:spLocks noGrp="1"/>
          </p:cNvSpPr>
          <p:nvPr>
            <p:ph sz="quarter" idx="13"/>
          </p:nvPr>
        </p:nvSpPr>
        <p:spPr>
          <a:xfrm>
            <a:off x="1987825" y="2001078"/>
            <a:ext cx="8004313" cy="3424107"/>
          </a:xfrm>
        </p:spPr>
        <p:txBody>
          <a:bodyPr/>
          <a:lstStyle/>
          <a:p>
            <a:pPr algn="just"/>
            <a:r>
              <a:rPr lang="id-ID" dirty="0"/>
              <a:t>Kata B3 merupakan akronim dari bahan beracun dan berbahaya. Oleh karena itu, pengertian limbah B3 dapat diartikan sebagai suatu buangan atau limbah yang sifat dan konsentrasinya mengandung zat yang beracun dan berbahaya sehingga secara langsung maupun tidak langsung dapat merusak lingkungan, mengganggu kesehatan, dan mengancam kelangsungan hidup manusia serta organisme lainya.</a:t>
            </a:r>
          </a:p>
        </p:txBody>
      </p:sp>
    </p:spTree>
    <p:extLst>
      <p:ext uri="{BB962C8B-B14F-4D97-AF65-F5344CB8AC3E}">
        <p14:creationId xmlns:p14="http://schemas.microsoft.com/office/powerpoint/2010/main" val="386193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B7812-E55E-9A0C-F18E-C4978A0CEC83}"/>
              </a:ext>
            </a:extLst>
          </p:cNvPr>
          <p:cNvSpPr>
            <a:spLocks noGrp="1"/>
          </p:cNvSpPr>
          <p:nvPr>
            <p:ph type="title"/>
          </p:nvPr>
        </p:nvSpPr>
        <p:spPr>
          <a:xfrm>
            <a:off x="1881808" y="552257"/>
            <a:ext cx="7382087" cy="706699"/>
          </a:xfrm>
        </p:spPr>
        <p:txBody>
          <a:bodyPr/>
          <a:lstStyle/>
          <a:p>
            <a:r>
              <a:rPr lang="id-ID" dirty="0"/>
              <a:t>Contoh limbah b3</a:t>
            </a:r>
          </a:p>
        </p:txBody>
      </p:sp>
      <p:sp>
        <p:nvSpPr>
          <p:cNvPr id="3" name="Content Placeholder 2">
            <a:extLst>
              <a:ext uri="{FF2B5EF4-FFF2-40B4-BE49-F238E27FC236}">
                <a16:creationId xmlns:a16="http://schemas.microsoft.com/office/drawing/2014/main" id="{BBB359B5-95F8-6470-7216-F7424436330D}"/>
              </a:ext>
            </a:extLst>
          </p:cNvPr>
          <p:cNvSpPr>
            <a:spLocks noGrp="1"/>
          </p:cNvSpPr>
          <p:nvPr>
            <p:ph sz="quarter" idx="13"/>
          </p:nvPr>
        </p:nvSpPr>
        <p:spPr>
          <a:xfrm>
            <a:off x="2014330" y="1982778"/>
            <a:ext cx="7965182" cy="2569343"/>
          </a:xfrm>
        </p:spPr>
        <p:txBody>
          <a:bodyPr/>
          <a:lstStyle/>
          <a:p>
            <a:pPr algn="just"/>
            <a:r>
              <a:rPr lang="id-ID" dirty="0"/>
              <a:t>Beberapa contoh limbah B3 yang dihasilkan rumah tangga domestik) di antaranya bekas pengharum ruangan, pemutih pakaian, deterjen pakaian, pembersih kamar mandi, pembesih kaca/jendela, pembersih lantai, pengkilat kayu, pembersih oven, pembasmi serangga, lem perekat, hair spray, dan batu baterai.</a:t>
            </a:r>
          </a:p>
        </p:txBody>
      </p:sp>
    </p:spTree>
    <p:extLst>
      <p:ext uri="{BB962C8B-B14F-4D97-AF65-F5344CB8AC3E}">
        <p14:creationId xmlns:p14="http://schemas.microsoft.com/office/powerpoint/2010/main" val="62605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D310-40A5-80B0-126A-62EFC229699A}"/>
              </a:ext>
            </a:extLst>
          </p:cNvPr>
          <p:cNvSpPr>
            <a:spLocks noGrp="1"/>
          </p:cNvSpPr>
          <p:nvPr>
            <p:ph type="title"/>
          </p:nvPr>
        </p:nvSpPr>
        <p:spPr>
          <a:xfrm>
            <a:off x="3981965" y="379978"/>
            <a:ext cx="4227444" cy="1077761"/>
          </a:xfrm>
        </p:spPr>
        <p:txBody>
          <a:bodyPr/>
          <a:lstStyle/>
          <a:p>
            <a:r>
              <a:rPr lang="id-ID" dirty="0"/>
              <a:t>Jenis Limbah B3</a:t>
            </a:r>
          </a:p>
        </p:txBody>
      </p:sp>
      <p:sp>
        <p:nvSpPr>
          <p:cNvPr id="3" name="Content Placeholder 2">
            <a:extLst>
              <a:ext uri="{FF2B5EF4-FFF2-40B4-BE49-F238E27FC236}">
                <a16:creationId xmlns:a16="http://schemas.microsoft.com/office/drawing/2014/main" id="{8AD11AFB-D572-0AB1-5897-212BE582BA29}"/>
              </a:ext>
            </a:extLst>
          </p:cNvPr>
          <p:cNvSpPr>
            <a:spLocks noGrp="1"/>
          </p:cNvSpPr>
          <p:nvPr>
            <p:ph sz="quarter" idx="13"/>
          </p:nvPr>
        </p:nvSpPr>
        <p:spPr>
          <a:xfrm>
            <a:off x="913774" y="1850257"/>
            <a:ext cx="9992765" cy="3424107"/>
          </a:xfrm>
        </p:spPr>
        <p:txBody>
          <a:bodyPr>
            <a:normAutofit lnSpcReduction="10000"/>
          </a:bodyPr>
          <a:lstStyle/>
          <a:p>
            <a:pPr algn="just"/>
            <a:r>
              <a:rPr lang="id-ID" sz="1800" b="0" i="0" dirty="0">
                <a:solidFill>
                  <a:srgbClr val="3D3D3D"/>
                </a:solidFill>
                <a:effectLst/>
                <a:latin typeface="Arial" panose="020B0604020202020204" pitchFamily="34" charset="0"/>
                <a:cs typeface="Arial" panose="020B0604020202020204" pitchFamily="34" charset="0"/>
              </a:rPr>
              <a:t>Berdasarkan sumbernya, limbah B3 dibedakan menjadi 3 jenis yaitu :</a:t>
            </a:r>
            <a:endParaRPr lang="id-ID" b="0" i="0" dirty="0">
              <a:solidFill>
                <a:srgbClr val="3D3D3D"/>
              </a:solidFill>
              <a:effectLst/>
              <a:latin typeface="Arial" panose="020B0604020202020204" pitchFamily="34" charset="0"/>
              <a:cs typeface="Arial" panose="020B0604020202020204" pitchFamily="34" charset="0"/>
            </a:endParaRPr>
          </a:p>
          <a:p>
            <a:pPr algn="just">
              <a:buFont typeface="+mj-lt"/>
              <a:buAutoNum type="arabicPeriod"/>
            </a:pPr>
            <a:r>
              <a:rPr lang="id-ID" sz="1800" b="0" i="0" dirty="0">
                <a:solidFill>
                  <a:srgbClr val="3D3D3D"/>
                </a:solidFill>
                <a:effectLst/>
                <a:latin typeface="Arial" panose="020B0604020202020204" pitchFamily="34" charset="0"/>
                <a:cs typeface="Arial" panose="020B0604020202020204" pitchFamily="34" charset="0"/>
              </a:rPr>
              <a:t>Limbah B3 dari sumber tidak spesifik. Limbah ini tidak berasal dari proses utama, melainkan dari kegiatan pemeliharaan alat, inhibitor korosi, pelarutan kerak, pencucian, pengemasan dan lain-lain.</a:t>
            </a:r>
            <a:endParaRPr lang="id-ID" b="0" i="0" dirty="0">
              <a:solidFill>
                <a:srgbClr val="3D3D3D"/>
              </a:solidFill>
              <a:effectLst/>
              <a:latin typeface="Arial" panose="020B0604020202020204" pitchFamily="34" charset="0"/>
              <a:cs typeface="Arial" panose="020B0604020202020204" pitchFamily="34" charset="0"/>
            </a:endParaRPr>
          </a:p>
          <a:p>
            <a:pPr algn="just">
              <a:buFont typeface="+mj-lt"/>
              <a:buAutoNum type="arabicPeriod"/>
            </a:pPr>
            <a:r>
              <a:rPr lang="id-ID" sz="1800" b="0" i="0" dirty="0">
                <a:solidFill>
                  <a:srgbClr val="3D3D3D"/>
                </a:solidFill>
                <a:effectLst/>
                <a:latin typeface="Arial" panose="020B0604020202020204" pitchFamily="34" charset="0"/>
                <a:cs typeface="Arial" panose="020B0604020202020204" pitchFamily="34" charset="0"/>
              </a:rPr>
              <a:t>Limbah B3 dari sumber spesifik. Limbah ini berasal dari proses suatu industri (kegiatan utama).</a:t>
            </a:r>
            <a:endParaRPr lang="id-ID" b="0" i="0" dirty="0">
              <a:solidFill>
                <a:srgbClr val="3D3D3D"/>
              </a:solidFill>
              <a:effectLst/>
              <a:latin typeface="Arial" panose="020B0604020202020204" pitchFamily="34" charset="0"/>
              <a:cs typeface="Arial" panose="020B0604020202020204" pitchFamily="34" charset="0"/>
            </a:endParaRPr>
          </a:p>
          <a:p>
            <a:pPr algn="just">
              <a:buFont typeface="+mj-lt"/>
              <a:buAutoNum type="arabicPeriod"/>
            </a:pPr>
            <a:r>
              <a:rPr lang="id-ID" sz="1800" b="0" i="0" dirty="0">
                <a:solidFill>
                  <a:srgbClr val="3D3D3D"/>
                </a:solidFill>
                <a:effectLst/>
                <a:latin typeface="Arial" panose="020B0604020202020204" pitchFamily="34" charset="0"/>
                <a:cs typeface="Arial" panose="020B0604020202020204" pitchFamily="34" charset="0"/>
              </a:rPr>
              <a:t>Limbah B3 dari sumber lain. Limbah ini berasal dari sumber yang tidak diduga, misalnya prodak kedaluwarsa, sisa kemasan, tumpahan, dan buangan produk yang tidak memenuhi spesifikasi.</a:t>
            </a:r>
            <a:endParaRPr lang="id-ID" b="0" i="0" dirty="0">
              <a:solidFill>
                <a:srgbClr val="3D3D3D"/>
              </a:solidFill>
              <a:effectLst/>
              <a:latin typeface="Arial" panose="020B0604020202020204" pitchFamily="34" charset="0"/>
              <a:cs typeface="Arial" panose="020B0604020202020204" pitchFamily="34" charset="0"/>
            </a:endParaRPr>
          </a:p>
          <a:p>
            <a:pPr algn="just"/>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61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E3BB-95B9-490A-7C07-8AF4941F3D0E}"/>
              </a:ext>
            </a:extLst>
          </p:cNvPr>
          <p:cNvSpPr>
            <a:spLocks noGrp="1"/>
          </p:cNvSpPr>
          <p:nvPr>
            <p:ph type="title"/>
          </p:nvPr>
        </p:nvSpPr>
        <p:spPr>
          <a:xfrm>
            <a:off x="3114261" y="611889"/>
            <a:ext cx="6308035" cy="766337"/>
          </a:xfrm>
        </p:spPr>
        <p:txBody>
          <a:bodyPr>
            <a:normAutofit fontScale="90000"/>
          </a:bodyPr>
          <a:lstStyle/>
          <a:p>
            <a:br>
              <a:rPr lang="id-ID" sz="2400" b="1" i="0" dirty="0">
                <a:solidFill>
                  <a:srgbClr val="3D3D3D"/>
                </a:solidFill>
                <a:effectLst/>
                <a:latin typeface="comic sans ms" panose="030F0702030302020204" pitchFamily="66" charset="0"/>
              </a:rPr>
            </a:br>
            <a:r>
              <a:rPr lang="id-ID" sz="2400" b="1" i="0" dirty="0">
                <a:solidFill>
                  <a:srgbClr val="3D3D3D"/>
                </a:solidFill>
                <a:effectLst/>
                <a:latin typeface="comic sans ms" panose="030F0702030302020204" pitchFamily="66" charset="0"/>
              </a:rPr>
              <a:t>Sifat dan Klasifikasi Limbah B3</a:t>
            </a:r>
            <a:br>
              <a:rPr lang="id-ID" b="0" i="0" dirty="0">
                <a:solidFill>
                  <a:srgbClr val="3D3D3D"/>
                </a:solidFill>
                <a:effectLst/>
                <a:latin typeface="-apple-system"/>
              </a:rPr>
            </a:br>
            <a:endParaRPr lang="id-ID" dirty="0"/>
          </a:p>
        </p:txBody>
      </p:sp>
      <p:sp>
        <p:nvSpPr>
          <p:cNvPr id="3" name="Content Placeholder 2">
            <a:extLst>
              <a:ext uri="{FF2B5EF4-FFF2-40B4-BE49-F238E27FC236}">
                <a16:creationId xmlns:a16="http://schemas.microsoft.com/office/drawing/2014/main" id="{14E98DC4-4095-C7B0-410B-A16E3A480704}"/>
              </a:ext>
            </a:extLst>
          </p:cNvPr>
          <p:cNvSpPr>
            <a:spLocks noGrp="1"/>
          </p:cNvSpPr>
          <p:nvPr>
            <p:ph sz="quarter" idx="13"/>
          </p:nvPr>
        </p:nvSpPr>
        <p:spPr>
          <a:xfrm>
            <a:off x="2067339" y="1903266"/>
            <a:ext cx="8839200" cy="3424107"/>
          </a:xfrm>
        </p:spPr>
        <p:txBody>
          <a:bodyPr/>
          <a:lstStyle/>
          <a:p>
            <a:pPr algn="just"/>
            <a:r>
              <a:rPr lang="id-ID" b="0" i="0" dirty="0">
                <a:solidFill>
                  <a:srgbClr val="3D3D3D"/>
                </a:solidFill>
                <a:effectLst/>
                <a:latin typeface="comic sans ms" panose="030F0702030302020204" pitchFamily="66" charset="0"/>
              </a:rPr>
              <a:t>Suatu limbah tergolong sebagai bahan berbahaya dan beracun jika ia memiliki sifat-sifat tertentu, di antaranya mudah meledak, mudah teroksidasi, mudah menyala, mengandung racun, bersifat korosifmenyebabkan iritasi, atau menimbulkan gejala-gejala kesehatan seperti karsinogenik, mutagenik, dan lain sebagainya.</a:t>
            </a:r>
            <a:endParaRPr lang="id-ID" dirty="0"/>
          </a:p>
        </p:txBody>
      </p:sp>
    </p:spTree>
    <p:extLst>
      <p:ext uri="{BB962C8B-B14F-4D97-AF65-F5344CB8AC3E}">
        <p14:creationId xmlns:p14="http://schemas.microsoft.com/office/powerpoint/2010/main" val="406251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C3984-AD22-9F15-9DC0-D4132DA9316A}"/>
              </a:ext>
            </a:extLst>
          </p:cNvPr>
          <p:cNvSpPr>
            <a:spLocks noGrp="1"/>
          </p:cNvSpPr>
          <p:nvPr>
            <p:ph sz="quarter" idx="13"/>
          </p:nvPr>
        </p:nvSpPr>
        <p:spPr>
          <a:xfrm>
            <a:off x="1709529" y="1067590"/>
            <a:ext cx="8759687" cy="3424107"/>
          </a:xfrm>
        </p:spPr>
        <p:txBody>
          <a:bodyPr>
            <a:normAutofit fontScale="92500" lnSpcReduction="20000"/>
          </a:bodyPr>
          <a:lstStyle/>
          <a:p>
            <a:pPr algn="just"/>
            <a:r>
              <a:rPr lang="id-ID" sz="1800" b="1" i="0" dirty="0">
                <a:solidFill>
                  <a:srgbClr val="3D3D3D"/>
                </a:solidFill>
                <a:effectLst/>
                <a:latin typeface="comic sans ms" panose="030F0702030302020204" pitchFamily="66" charset="0"/>
              </a:rPr>
              <a:t>a. Mudah meledak (explosive)</a:t>
            </a:r>
            <a:endParaRPr lang="id-ID" b="0" i="0" dirty="0">
              <a:solidFill>
                <a:srgbClr val="3D3D3D"/>
              </a:solidFill>
              <a:effectLst/>
              <a:latin typeface="-apple-system"/>
            </a:endParaRPr>
          </a:p>
          <a:p>
            <a:pPr marL="0" indent="0" algn="just">
              <a:buNone/>
            </a:pPr>
            <a:r>
              <a:rPr lang="id-ID" sz="2400" b="0" i="0" dirty="0">
                <a:solidFill>
                  <a:srgbClr val="3D3D3D"/>
                </a:solidFill>
                <a:effectLst/>
                <a:latin typeface="Calibri" panose="020F0502020204030204" pitchFamily="34" charset="0"/>
                <a:cs typeface="Calibri" panose="020F0502020204030204" pitchFamily="34" charset="0"/>
              </a:rPr>
              <a:t>Limbah mudah meledak adalah limbah yang pada suhu dan tekanan standar dapat meledak karena dapat menghasilkan gas dengan suhu dan tekanan tinggi lewat reaksi fisika atau kimia sederhana. Limbah ini sangat berbahaya baik saat penanganannya, pengangkutan, hingga pembuangannya karena bisa menyebabkan ledakan besar tanpa diduga-duga. Adapun contoh limbah B3 dengan sifat mudah meledak misalnya limbah bahan eksplosif dan limbah laboratorium seperti asam prikat.</a:t>
            </a:r>
          </a:p>
          <a:p>
            <a:endParaRPr lang="id-ID" dirty="0"/>
          </a:p>
        </p:txBody>
      </p:sp>
    </p:spTree>
    <p:extLst>
      <p:ext uri="{BB962C8B-B14F-4D97-AF65-F5344CB8AC3E}">
        <p14:creationId xmlns:p14="http://schemas.microsoft.com/office/powerpoint/2010/main" val="272867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05B34-CB45-D7B2-4F58-9F0CFB99D160}"/>
              </a:ext>
            </a:extLst>
          </p:cNvPr>
          <p:cNvSpPr>
            <a:spLocks noGrp="1"/>
          </p:cNvSpPr>
          <p:nvPr>
            <p:ph sz="quarter" idx="13"/>
          </p:nvPr>
        </p:nvSpPr>
        <p:spPr>
          <a:xfrm>
            <a:off x="1178818" y="834888"/>
            <a:ext cx="9290399" cy="4651512"/>
          </a:xfrm>
        </p:spPr>
        <p:txBody>
          <a:bodyPr>
            <a:normAutofit/>
          </a:bodyPr>
          <a:lstStyle/>
          <a:p>
            <a:pPr marL="0" indent="0" algn="just">
              <a:buNone/>
            </a:pPr>
            <a:r>
              <a:rPr lang="id-ID" sz="1800" b="1" i="0" dirty="0">
                <a:solidFill>
                  <a:srgbClr val="3D3D3D"/>
                </a:solidFill>
                <a:effectLst/>
                <a:latin typeface="comic sans ms" panose="030F0702030302020204" pitchFamily="66" charset="0"/>
              </a:rPr>
              <a:t>2. Pengoksidasi (oxidizing)</a:t>
            </a:r>
            <a:endParaRPr lang="id-ID" b="0" i="0" dirty="0">
              <a:solidFill>
                <a:srgbClr val="3D3D3D"/>
              </a:solidFill>
              <a:effectLst/>
              <a:latin typeface="-apple-system"/>
            </a:endParaRPr>
          </a:p>
          <a:p>
            <a:pPr algn="just"/>
            <a:r>
              <a:rPr lang="id-ID" b="0" i="0" dirty="0">
                <a:solidFill>
                  <a:srgbClr val="3D3D3D"/>
                </a:solidFill>
                <a:effectLst/>
                <a:latin typeface="Calibri" panose="020F0502020204030204" pitchFamily="34" charset="0"/>
                <a:cs typeface="Calibri" panose="020F0502020204030204" pitchFamily="34" charset="0"/>
              </a:rPr>
              <a:t>Limbah pengoksidasi adalah limbah yang dapat melepaskan panas karena teroksidasi sehingga menimbulkan api saat bereaksi dengan bahan lainnya. Limbah ini jika tidak ditangani dengan serius dapat menyebabkan kebakaran besar pada ekosistem. Contoh limbah b3 dengan sifat pengoksidasi misalnya kaporit</a:t>
            </a:r>
            <a:r>
              <a:rPr lang="id-ID" sz="1800" b="0" i="0" dirty="0">
                <a:solidFill>
                  <a:srgbClr val="3D3D3D"/>
                </a:solidFill>
                <a:effectLst/>
                <a:latin typeface="Calibri" panose="020F0502020204030204" pitchFamily="34" charset="0"/>
                <a:cs typeface="Calibri" panose="020F0502020204030204" pitchFamily="34" charset="0"/>
              </a:rPr>
              <a:t>.</a:t>
            </a:r>
            <a:endParaRPr lang="id-ID" b="0" i="0" dirty="0">
              <a:solidFill>
                <a:srgbClr val="3D3D3D"/>
              </a:solidFill>
              <a:effectLst/>
              <a:latin typeface="Calibri" panose="020F0502020204030204" pitchFamily="34" charset="0"/>
              <a:cs typeface="Calibri" panose="020F0502020204030204" pitchFamily="34" charset="0"/>
            </a:endParaRPr>
          </a:p>
          <a:p>
            <a:pPr marL="0" indent="0" algn="just">
              <a:buNone/>
            </a:pPr>
            <a:r>
              <a:rPr lang="id-ID" sz="1800" b="1" dirty="0">
                <a:solidFill>
                  <a:srgbClr val="3D3D3D"/>
                </a:solidFill>
                <a:latin typeface="comic sans ms" panose="030F0702030302020204" pitchFamily="66" charset="0"/>
              </a:rPr>
              <a:t>3. </a:t>
            </a:r>
            <a:r>
              <a:rPr lang="id-ID" sz="1800" b="1" i="0" dirty="0">
                <a:solidFill>
                  <a:srgbClr val="3D3D3D"/>
                </a:solidFill>
                <a:effectLst/>
                <a:latin typeface="comic sans ms" panose="030F0702030302020204" pitchFamily="66" charset="0"/>
              </a:rPr>
              <a:t>Mudah menyala (flammable)</a:t>
            </a:r>
            <a:endParaRPr lang="id-ID" b="0" i="0" dirty="0">
              <a:solidFill>
                <a:srgbClr val="3D3D3D"/>
              </a:solidFill>
              <a:effectLst/>
              <a:latin typeface="-apple-system"/>
            </a:endParaRPr>
          </a:p>
          <a:p>
            <a:pPr algn="just"/>
            <a:r>
              <a:rPr lang="id-ID" sz="1800" b="0" i="0" dirty="0">
                <a:solidFill>
                  <a:srgbClr val="3D3D3D"/>
                </a:solidFill>
                <a:effectLst/>
                <a:latin typeface="Calibri" panose="020F0502020204030204" pitchFamily="34" charset="0"/>
                <a:cs typeface="Calibri" panose="020F0502020204030204" pitchFamily="34" charset="0"/>
              </a:rPr>
              <a:t>Limbah yang memiliki sifat mudah sekali menyala adalah limbah yang dapat terbakar karena kontak dengan udara, nyala api, air, atau bahan lainnya meski dalam suhu dan tekanan standar. Contoh limbah B3 yang mudah menyala misalnya pelarut benzena, pelarut toluena atau pelarut aseton yang berasal dari industri cat, tinta, pembersihan logam, dan laboratorium kimia.</a:t>
            </a:r>
            <a:endParaRPr lang="id-ID" b="0" i="0" dirty="0">
              <a:solidFill>
                <a:srgbClr val="3D3D3D"/>
              </a:solidFill>
              <a:effectLst/>
              <a:latin typeface="Calibri" panose="020F0502020204030204" pitchFamily="34" charset="0"/>
              <a:cs typeface="Calibri" panose="020F0502020204030204" pitchFamily="34" charset="0"/>
            </a:endParaRPr>
          </a:p>
          <a:p>
            <a:endParaRPr lang="id-ID" dirty="0"/>
          </a:p>
        </p:txBody>
      </p:sp>
    </p:spTree>
    <p:extLst>
      <p:ext uri="{BB962C8B-B14F-4D97-AF65-F5344CB8AC3E}">
        <p14:creationId xmlns:p14="http://schemas.microsoft.com/office/powerpoint/2010/main" val="274711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6E1FE-4DCD-84C0-2C2A-C821B073CD5A}"/>
              </a:ext>
            </a:extLst>
          </p:cNvPr>
          <p:cNvSpPr>
            <a:spLocks noGrp="1"/>
          </p:cNvSpPr>
          <p:nvPr>
            <p:ph sz="quarter" idx="13"/>
          </p:nvPr>
        </p:nvSpPr>
        <p:spPr>
          <a:xfrm>
            <a:off x="1139687" y="1041874"/>
            <a:ext cx="8627165" cy="4431273"/>
          </a:xfrm>
        </p:spPr>
        <p:txBody>
          <a:bodyPr>
            <a:normAutofit fontScale="92500" lnSpcReduction="10000"/>
          </a:bodyPr>
          <a:lstStyle/>
          <a:p>
            <a:pPr marL="0" indent="0" algn="just">
              <a:buNone/>
            </a:pPr>
            <a:r>
              <a:rPr lang="id-ID" sz="1800" b="1" i="0" dirty="0">
                <a:solidFill>
                  <a:srgbClr val="3D3D3D"/>
                </a:solidFill>
                <a:effectLst/>
                <a:latin typeface="comic sans ms" panose="030F0702030302020204" pitchFamily="66" charset="0"/>
              </a:rPr>
              <a:t>4. Beracun (moderately toxic)</a:t>
            </a:r>
            <a:endParaRPr lang="id-ID" b="0" i="0" dirty="0">
              <a:solidFill>
                <a:srgbClr val="3D3D3D"/>
              </a:solidFill>
              <a:effectLst/>
              <a:latin typeface="-apple-system"/>
            </a:endParaRPr>
          </a:p>
          <a:p>
            <a:r>
              <a:rPr lang="id-ID" b="0" i="0" dirty="0">
                <a:solidFill>
                  <a:srgbClr val="3D3D3D"/>
                </a:solidFill>
                <a:effectLst/>
                <a:latin typeface="Calibri" panose="020F0502020204030204" pitchFamily="34" charset="0"/>
                <a:cs typeface="Calibri" panose="020F0502020204030204" pitchFamily="34" charset="0"/>
              </a:rPr>
              <a:t>Limbah beracun adalah limbah yang memiliki atau mengandung zat yang bersifat racun bagi manusia atau hewan, sehingga menyebabkan keracunan, sakit, atau kematian baik melalui kontak pernafasan, kulit, maupun mulut. Contoh limbah b3 ini adalah limbah pertanian seperti buangan pestisida.</a:t>
            </a:r>
            <a:br>
              <a:rPr lang="id-ID" b="0" i="0" dirty="0">
                <a:solidFill>
                  <a:srgbClr val="3D3D3D"/>
                </a:solidFill>
                <a:effectLst/>
                <a:latin typeface="Calibri" panose="020F0502020204030204" pitchFamily="34" charset="0"/>
                <a:cs typeface="Calibri" panose="020F0502020204030204" pitchFamily="34" charset="0"/>
              </a:rPr>
            </a:br>
            <a:endParaRPr lang="id-ID" b="0" i="0" dirty="0">
              <a:solidFill>
                <a:srgbClr val="3D3D3D"/>
              </a:solidFill>
              <a:effectLst/>
              <a:latin typeface="Calibri" panose="020F0502020204030204" pitchFamily="34" charset="0"/>
              <a:cs typeface="Calibri" panose="020F0502020204030204" pitchFamily="34" charset="0"/>
            </a:endParaRPr>
          </a:p>
          <a:p>
            <a:pPr marL="0" indent="0" algn="just">
              <a:buNone/>
            </a:pPr>
            <a:r>
              <a:rPr lang="id-ID" sz="1800" b="1" i="0" dirty="0">
                <a:solidFill>
                  <a:srgbClr val="3D3D3D"/>
                </a:solidFill>
                <a:effectLst/>
                <a:latin typeface="comic sans ms" panose="030F0702030302020204" pitchFamily="66" charset="0"/>
              </a:rPr>
              <a:t>5. Berbahaya (harmful)</a:t>
            </a:r>
            <a:endParaRPr lang="id-ID" b="0" i="0" dirty="0">
              <a:solidFill>
                <a:srgbClr val="3D3D3D"/>
              </a:solidFill>
              <a:effectLst/>
              <a:latin typeface="-apple-system"/>
            </a:endParaRPr>
          </a:p>
          <a:p>
            <a:pPr algn="just"/>
            <a:r>
              <a:rPr lang="id-ID" sz="2200" b="0" i="0" dirty="0">
                <a:solidFill>
                  <a:srgbClr val="3D3D3D"/>
                </a:solidFill>
                <a:effectLst/>
                <a:latin typeface="Arial" panose="020B0604020202020204" pitchFamily="34" charset="0"/>
                <a:cs typeface="Arial" panose="020B0604020202020204" pitchFamily="34" charset="0"/>
              </a:rPr>
              <a:t>Limbah berbahaya adalah limbah yang baik dalam fase padat, cair maupun gas yang dapat menyebabkan bahaya terhadap kesehatan sampai tingkat tertentu melalui kontak inhalasi ataupun oral.</a:t>
            </a:r>
          </a:p>
          <a:p>
            <a:endParaRPr lang="id-ID" dirty="0"/>
          </a:p>
        </p:txBody>
      </p:sp>
    </p:spTree>
    <p:extLst>
      <p:ext uri="{BB962C8B-B14F-4D97-AF65-F5344CB8AC3E}">
        <p14:creationId xmlns:p14="http://schemas.microsoft.com/office/powerpoint/2010/main" val="126905527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123</TotalTime>
  <Words>852</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-apple-system</vt:lpstr>
      <vt:lpstr>Arial</vt:lpstr>
      <vt:lpstr>Calibri</vt:lpstr>
      <vt:lpstr>comic sans ms</vt:lpstr>
      <vt:lpstr>Tw Cen MT</vt:lpstr>
      <vt:lpstr>Droplet</vt:lpstr>
      <vt:lpstr>DASAR EPIDEMIOLOGI PERTEMUAN KE 3</vt:lpstr>
      <vt:lpstr>PENGERTIAN LIMBAH B3 ( BAHAN BERBAHAYA BERACUN ) </vt:lpstr>
      <vt:lpstr>Pengertian limbah b3</vt:lpstr>
      <vt:lpstr>Contoh limbah b3</vt:lpstr>
      <vt:lpstr>Jenis Limbah B3</vt:lpstr>
      <vt:lpstr> Sifat dan Klasifikasi Limbah B3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cp:revision>
  <dcterms:created xsi:type="dcterms:W3CDTF">2022-06-08T17:03:40Z</dcterms:created>
  <dcterms:modified xsi:type="dcterms:W3CDTF">2022-06-10T05:04:32Z</dcterms:modified>
</cp:coreProperties>
</file>