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sldIdLst>
    <p:sldId id="256" r:id="rId4"/>
    <p:sldId id="268" r:id="rId5"/>
    <p:sldId id="301" r:id="rId6"/>
    <p:sldId id="263" r:id="rId7"/>
    <p:sldId id="303" r:id="rId8"/>
    <p:sldId id="302" r:id="rId9"/>
    <p:sldId id="308" r:id="rId10"/>
    <p:sldId id="304" r:id="rId11"/>
    <p:sldId id="305" r:id="rId12"/>
    <p:sldId id="306" r:id="rId13"/>
    <p:sldId id="313" r:id="rId14"/>
    <p:sldId id="310" r:id="rId15"/>
    <p:sldId id="311" r:id="rId16"/>
    <p:sldId id="312" r:id="rId17"/>
    <p:sldId id="315" r:id="rId18"/>
    <p:sldId id="316" r:id="rId19"/>
    <p:sldId id="319" r:id="rId20"/>
    <p:sldId id="318" r:id="rId21"/>
    <p:sldId id="320" r:id="rId22"/>
    <p:sldId id="317" r:id="rId23"/>
    <p:sldId id="321" r:id="rId24"/>
    <p:sldId id="322" r:id="rId25"/>
    <p:sldId id="323" r:id="rId26"/>
    <p:sldId id="324" r:id="rId27"/>
    <p:sldId id="327" r:id="rId28"/>
    <p:sldId id="325" r:id="rId29"/>
    <p:sldId id="331" r:id="rId30"/>
    <p:sldId id="32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EAE9DB2-3E7D-4C94-B663-323AD6FD33DE}" type="datetimeFigureOut">
              <a:rPr lang="en-US" smtClean="0"/>
              <a:t>4/15/2022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BAB8BE7-5982-4A4D-ABB6-4BF69BEC1801}"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EAE9DB2-3E7D-4C94-B663-323AD6FD33DE}"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AE9DB2-3E7D-4C94-B663-323AD6FD33DE}" type="datetimeFigureOut">
              <a:rPr lang="en-US" smtClean="0"/>
              <a:t>4/15/2022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E9DB2-3E7D-4C94-B663-323AD6FD33DE}" type="datetimeFigureOut">
              <a:rPr lang="en-US" smtClean="0"/>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E9DB2-3E7D-4C94-B663-323AD6FD33DE}" type="datetimeFigureOut">
              <a:rPr lang="en-US" smtClean="0"/>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EAE9DB2-3E7D-4C94-B663-323AD6FD33DE}" type="datetimeFigureOut">
              <a:rPr lang="en-US" smtClean="0"/>
              <a:t>4/15/2022</a:t>
            </a:fld>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E9DB2-3E7D-4C94-B663-323AD6FD33DE}" type="datetimeFigureOut">
              <a:rPr lang="en-US" smtClean="0"/>
              <a:t>4/15/2022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FBAB8BE7-5982-4A4D-ABB6-4BF69BEC1801}" type="slidenum">
              <a:rPr lang="en-US" smtClean="0"/>
              <a:t>‹#›</a:t>
            </a:fld>
            <a:endParaRPr lang="en-US"/>
          </a:p>
        </p:txBody>
      </p:sp>
    </p:spTree>
    <p:extLst>
      <p:ext uri="{BB962C8B-B14F-4D97-AF65-F5344CB8AC3E}">
        <p14:creationId xmlns:p14="http://schemas.microsoft.com/office/powerpoint/2010/main" val="378000260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extLst>
      <p:ext uri="{BB962C8B-B14F-4D97-AF65-F5344CB8AC3E}">
        <p14:creationId xmlns:p14="http://schemas.microsoft.com/office/powerpoint/2010/main" val="2680995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0080" y="320040"/>
            <a:ext cx="2743200" cy="320040"/>
          </a:xfrm>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FBAB8BE7-5982-4A4D-ABB6-4BF69BEC1801}" type="slidenum">
              <a:rPr lang="en-US" smtClean="0"/>
              <a:t>‹#›</a:t>
            </a:fld>
            <a:endParaRPr lang="en-US"/>
          </a:p>
        </p:txBody>
      </p:sp>
    </p:spTree>
    <p:extLst>
      <p:ext uri="{BB962C8B-B14F-4D97-AF65-F5344CB8AC3E}">
        <p14:creationId xmlns:p14="http://schemas.microsoft.com/office/powerpoint/2010/main" val="4056562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4EAE9DB2-3E7D-4C94-B663-323AD6FD33DE}" type="datetimeFigureOut">
              <a:rPr lang="en-US" smtClean="0"/>
              <a:t>4/15/2022</a:t>
            </a:fld>
            <a:endParaRPr lang="en-US"/>
          </a:p>
        </p:txBody>
      </p:sp>
      <p:sp>
        <p:nvSpPr>
          <p:cNvPr id="6" name="Footer Placeholder 5"/>
          <p:cNvSpPr>
            <a:spLocks noGrp="1"/>
          </p:cNvSpPr>
          <p:nvPr>
            <p:ph type="ftr" sz="quarter" idx="11"/>
          </p:nvPr>
        </p:nvSpPr>
        <p:spPr>
          <a:xfrm>
            <a:off x="640080" y="6227064"/>
            <a:ext cx="7854696" cy="320040"/>
          </a:xfrm>
        </p:spPr>
        <p:txBody>
          <a:bodyPr/>
          <a:lstStyle/>
          <a:p>
            <a:endParaRPr lang="en-US"/>
          </a:p>
        </p:txBody>
      </p:sp>
      <p:sp>
        <p:nvSpPr>
          <p:cNvPr id="7" name="Slide Number Placeholder 6"/>
          <p:cNvSpPr>
            <a:spLocks noGrp="1"/>
          </p:cNvSpPr>
          <p:nvPr>
            <p:ph type="sldNum" sz="quarter" idx="12"/>
          </p:nvPr>
        </p:nvSpPr>
        <p:spPr>
          <a:xfrm>
            <a:off x="7808976" y="320040"/>
            <a:ext cx="685800" cy="320040"/>
          </a:xfrm>
        </p:spPr>
        <p:txBody>
          <a:bodyPr/>
          <a:lstStyle/>
          <a:p>
            <a:fld id="{FBAB8BE7-5982-4A4D-ABB6-4BF69BEC1801}" type="slidenum">
              <a:rPr lang="en-US" smtClean="0"/>
              <a:t>‹#›</a:t>
            </a:fld>
            <a:endParaRPr lang="en-US"/>
          </a:p>
        </p:txBody>
      </p:sp>
    </p:spTree>
    <p:extLst>
      <p:ext uri="{BB962C8B-B14F-4D97-AF65-F5344CB8AC3E}">
        <p14:creationId xmlns:p14="http://schemas.microsoft.com/office/powerpoint/2010/main" val="1627103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4EAE9DB2-3E7D-4C94-B663-323AD6FD33DE}" type="datetimeFigureOut">
              <a:rPr lang="en-US" smtClean="0"/>
              <a:t>4/15/2022</a:t>
            </a:fld>
            <a:endParaRPr lang="en-US"/>
          </a:p>
        </p:txBody>
      </p:sp>
      <p:sp>
        <p:nvSpPr>
          <p:cNvPr id="8" name="Footer Placeholder 7"/>
          <p:cNvSpPr>
            <a:spLocks noGrp="1"/>
          </p:cNvSpPr>
          <p:nvPr>
            <p:ph type="ftr" sz="quarter" idx="11"/>
          </p:nvPr>
        </p:nvSpPr>
        <p:spPr>
          <a:xfrm>
            <a:off x="640080" y="6227064"/>
            <a:ext cx="7854696" cy="320040"/>
          </a:xfrm>
        </p:spPr>
        <p:txBody>
          <a:bodyPr/>
          <a:lstStyle/>
          <a:p>
            <a:endParaRPr lang="en-US"/>
          </a:p>
        </p:txBody>
      </p:sp>
      <p:sp>
        <p:nvSpPr>
          <p:cNvPr id="9" name="Slide Number Placeholder 8"/>
          <p:cNvSpPr>
            <a:spLocks noGrp="1"/>
          </p:cNvSpPr>
          <p:nvPr>
            <p:ph type="sldNum" sz="quarter" idx="12"/>
          </p:nvPr>
        </p:nvSpPr>
        <p:spPr>
          <a:xfrm>
            <a:off x="7808976" y="320040"/>
            <a:ext cx="685800" cy="320040"/>
          </a:xfrm>
        </p:spPr>
        <p:txBody>
          <a:bodyPr/>
          <a:lstStyle/>
          <a:p>
            <a:fld id="{FBAB8BE7-5982-4A4D-ABB6-4BF69BEC1801}" type="slidenum">
              <a:rPr lang="en-US" smtClean="0"/>
              <a:t>‹#›</a:t>
            </a:fld>
            <a:endParaRPr lang="en-US"/>
          </a:p>
        </p:txBody>
      </p:sp>
    </p:spTree>
    <p:extLst>
      <p:ext uri="{BB962C8B-B14F-4D97-AF65-F5344CB8AC3E}">
        <p14:creationId xmlns:p14="http://schemas.microsoft.com/office/powerpoint/2010/main" val="3883887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AE9DB2-3E7D-4C94-B663-323AD6FD33DE}" type="datetimeFigureOut">
              <a:rPr lang="en-US" smtClean="0"/>
              <a:t>4/15/2022</a:t>
            </a:fld>
            <a:endParaRPr lang="en-US"/>
          </a:p>
        </p:txBody>
      </p:sp>
      <p:sp>
        <p:nvSpPr>
          <p:cNvPr id="4" name="Footer Placeholder 3"/>
          <p:cNvSpPr>
            <a:spLocks noGrp="1"/>
          </p:cNvSpPr>
          <p:nvPr>
            <p:ph type="ftr" sz="quarter" idx="11"/>
          </p:nvPr>
        </p:nvSpPr>
        <p:spPr>
          <a:xfrm>
            <a:off x="640080" y="6227064"/>
            <a:ext cx="7854696" cy="320040"/>
          </a:xfrm>
        </p:spPr>
        <p:txBody>
          <a:bodyPr/>
          <a:lstStyle/>
          <a:p>
            <a:endParaRPr lang="en-US"/>
          </a:p>
        </p:txBody>
      </p:sp>
      <p:sp>
        <p:nvSpPr>
          <p:cNvPr id="5" name="Slide Number Placeholder 4"/>
          <p:cNvSpPr>
            <a:spLocks noGrp="1"/>
          </p:cNvSpPr>
          <p:nvPr>
            <p:ph type="sldNum" sz="quarter" idx="12"/>
          </p:nvPr>
        </p:nvSpPr>
        <p:spPr/>
        <p:txBody>
          <a:bodyPr/>
          <a:lstStyle/>
          <a:p>
            <a:fld id="{FBAB8BE7-5982-4A4D-ABB6-4BF69BEC1801}" type="slidenum">
              <a:rPr lang="en-US" smtClean="0"/>
              <a:t>‹#›</a:t>
            </a:fld>
            <a:endParaRPr lang="en-US"/>
          </a:p>
        </p:txBody>
      </p:sp>
    </p:spTree>
    <p:extLst>
      <p:ext uri="{BB962C8B-B14F-4D97-AF65-F5344CB8AC3E}">
        <p14:creationId xmlns:p14="http://schemas.microsoft.com/office/powerpoint/2010/main" val="2692738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4EAE9DB2-3E7D-4C94-B663-323AD6FD33DE}" type="datetimeFigureOut">
              <a:rPr lang="en-US" smtClean="0"/>
              <a:t>4/15/2022</a:t>
            </a:fld>
            <a:endParaRPr lang="en-US"/>
          </a:p>
        </p:txBody>
      </p:sp>
      <p:sp>
        <p:nvSpPr>
          <p:cNvPr id="3" name="Footer Placeholder 2"/>
          <p:cNvSpPr>
            <a:spLocks noGrp="1"/>
          </p:cNvSpPr>
          <p:nvPr>
            <p:ph type="ftr" sz="quarter" idx="11"/>
          </p:nvPr>
        </p:nvSpPr>
        <p:spPr>
          <a:xfrm>
            <a:off x="640080" y="6227064"/>
            <a:ext cx="7854696" cy="320040"/>
          </a:xfrm>
        </p:spPr>
        <p:txBody>
          <a:bodyPr/>
          <a:lstStyle/>
          <a:p>
            <a:endParaRPr lang="en-US"/>
          </a:p>
        </p:txBody>
      </p:sp>
      <p:sp>
        <p:nvSpPr>
          <p:cNvPr id="4" name="Slide Number Placeholder 3"/>
          <p:cNvSpPr>
            <a:spLocks noGrp="1"/>
          </p:cNvSpPr>
          <p:nvPr>
            <p:ph type="sldNum" sz="quarter" idx="12"/>
          </p:nvPr>
        </p:nvSpPr>
        <p:spPr>
          <a:xfrm>
            <a:off x="7808976" y="320040"/>
            <a:ext cx="685800" cy="320040"/>
          </a:xfrm>
        </p:spPr>
        <p:txBody>
          <a:bodyPr/>
          <a:lstStyle/>
          <a:p>
            <a:fld id="{FBAB8BE7-5982-4A4D-ABB6-4BF69BEC1801}" type="slidenum">
              <a:rPr lang="en-US" smtClean="0"/>
              <a:t>‹#›</a:t>
            </a:fld>
            <a:endParaRPr lang="en-US"/>
          </a:p>
        </p:txBody>
      </p:sp>
    </p:spTree>
    <p:extLst>
      <p:ext uri="{BB962C8B-B14F-4D97-AF65-F5344CB8AC3E}">
        <p14:creationId xmlns:p14="http://schemas.microsoft.com/office/powerpoint/2010/main" val="191043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AE9DB2-3E7D-4C94-B663-323AD6FD33DE}"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Tree>
    <p:extLst>
      <p:ext uri="{BB962C8B-B14F-4D97-AF65-F5344CB8AC3E}">
        <p14:creationId xmlns:p14="http://schemas.microsoft.com/office/powerpoint/2010/main" val="2069786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40080" y="320040"/>
            <a:ext cx="2743200" cy="320040"/>
          </a:xfrm>
        </p:spPr>
        <p:txBody>
          <a:bodyPr/>
          <a:lstStyle/>
          <a:p>
            <a:fld id="{4EAE9DB2-3E7D-4C94-B663-323AD6FD33DE}" type="datetimeFigureOut">
              <a:rPr lang="en-US" smtClean="0"/>
              <a:t>4/15/2022</a:t>
            </a:fld>
            <a:endParaRPr lang="en-US"/>
          </a:p>
        </p:txBody>
      </p:sp>
      <p:sp>
        <p:nvSpPr>
          <p:cNvPr id="6" name="Footer Placeholder 5"/>
          <p:cNvSpPr>
            <a:spLocks noGrp="1"/>
          </p:cNvSpPr>
          <p:nvPr>
            <p:ph type="ftr" sz="quarter" idx="11"/>
          </p:nvPr>
        </p:nvSpPr>
        <p:spPr>
          <a:xfrm>
            <a:off x="640080" y="6227064"/>
            <a:ext cx="4358641" cy="320040"/>
          </a:xfrm>
        </p:spPr>
        <p:txBody>
          <a:bodyPr/>
          <a:lstStyle/>
          <a:p>
            <a:endParaRPr lang="en-US"/>
          </a:p>
        </p:txBody>
      </p:sp>
      <p:sp>
        <p:nvSpPr>
          <p:cNvPr id="7" name="Slide Number Placeholder 6"/>
          <p:cNvSpPr>
            <a:spLocks noGrp="1"/>
          </p:cNvSpPr>
          <p:nvPr>
            <p:ph type="sldNum" sz="quarter" idx="12"/>
          </p:nvPr>
        </p:nvSpPr>
        <p:spPr>
          <a:xfrm>
            <a:off x="4315463" y="320040"/>
            <a:ext cx="685800" cy="320040"/>
          </a:xfrm>
        </p:spPr>
        <p:txBody>
          <a:bodyPr/>
          <a:lstStyle/>
          <a:p>
            <a:fld id="{FBAB8BE7-5982-4A4D-ABB6-4BF69BEC1801}" type="slidenum">
              <a:rPr lang="en-US" smtClean="0"/>
              <a:t>‹#›</a:t>
            </a:fld>
            <a:endParaRPr lang="en-US"/>
          </a:p>
        </p:txBody>
      </p:sp>
    </p:spTree>
    <p:extLst>
      <p:ext uri="{BB962C8B-B14F-4D97-AF65-F5344CB8AC3E}">
        <p14:creationId xmlns:p14="http://schemas.microsoft.com/office/powerpoint/2010/main" val="1640510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B8BE7-5982-4A4D-ABB6-4BF69BEC1801}" type="slidenum">
              <a:rPr lang="en-US" smtClean="0"/>
              <a:t>‹#›</a:t>
            </a:fld>
            <a:endParaRPr lang="en-US"/>
          </a:p>
        </p:txBody>
      </p:sp>
    </p:spTree>
    <p:extLst>
      <p:ext uri="{BB962C8B-B14F-4D97-AF65-F5344CB8AC3E}">
        <p14:creationId xmlns:p14="http://schemas.microsoft.com/office/powerpoint/2010/main" val="1448804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4EAE9DB2-3E7D-4C94-B663-323AD6FD33DE}" type="datetimeFigureOut">
              <a:rPr lang="en-US" smtClean="0"/>
              <a:t>4/15/2022</a:t>
            </a:fld>
            <a:endParaRPr lang="en-US"/>
          </a:p>
        </p:txBody>
      </p:sp>
      <p:sp>
        <p:nvSpPr>
          <p:cNvPr id="5" name="Footer Placeholder 4"/>
          <p:cNvSpPr>
            <a:spLocks noGrp="1"/>
          </p:cNvSpPr>
          <p:nvPr>
            <p:ph type="ftr" sz="quarter" idx="11"/>
          </p:nvPr>
        </p:nvSpPr>
        <p:spPr>
          <a:xfrm>
            <a:off x="640080" y="6227064"/>
            <a:ext cx="7854696" cy="320040"/>
          </a:xfrm>
        </p:spPr>
        <p:txBody>
          <a:body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FBAB8BE7-5982-4A4D-ABB6-4BF69BEC1801}" type="slidenum">
              <a:rPr lang="en-US" smtClean="0"/>
              <a:t>‹#›</a:t>
            </a:fld>
            <a:endParaRPr lang="en-US"/>
          </a:p>
        </p:txBody>
      </p:sp>
    </p:spTree>
    <p:extLst>
      <p:ext uri="{BB962C8B-B14F-4D97-AF65-F5344CB8AC3E}">
        <p14:creationId xmlns:p14="http://schemas.microsoft.com/office/powerpoint/2010/main" val="34614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EAE9DB2-3E7D-4C94-B663-323AD6FD33DE}"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EAE9DB2-3E7D-4C94-B663-323AD6FD33DE}" type="datetimeFigureOut">
              <a:rPr lang="en-US" smtClean="0"/>
              <a:t>4/15/2022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E9DB2-3E7D-4C94-B663-323AD6FD33DE}" type="datetimeFigureOut">
              <a:rPr lang="en-US" smtClean="0"/>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B8BE7-5982-4A4D-ABB6-4BF69BEC1801}"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AE9DB2-3E7D-4C94-B663-323AD6FD33DE}"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E9DB2-3E7D-4C94-B663-323AD6FD33DE}"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E9DB2-3E7D-4C94-B663-323AD6FD33DE}"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B8BE7-5982-4A4D-ABB6-4BF69BEC18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EAE9DB2-3E7D-4C94-B663-323AD6FD33DE}" type="datetimeFigureOut">
              <a:rPr lang="en-US" smtClean="0"/>
              <a:t>4/15/2022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BAB8BE7-5982-4A4D-ABB6-4BF69BEC18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EAE9DB2-3E7D-4C94-B663-323AD6FD33DE}" type="datetimeFigureOut">
              <a:rPr lang="en-US" smtClean="0"/>
              <a:t>4/15/2022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BAB8BE7-5982-4A4D-ABB6-4BF69BEC18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EAE9DB2-3E7D-4C94-B663-323AD6FD33DE}" type="datetimeFigureOut">
              <a:rPr lang="en-US" smtClean="0"/>
              <a:t>4/15/2022</a:t>
            </a:fld>
            <a:endParaRPr lang="en-US"/>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BAB8BE7-5982-4A4D-ABB6-4BF69BEC1801}" type="slidenum">
              <a:rPr lang="en-US" smtClean="0"/>
              <a:t>‹#›</a:t>
            </a:fld>
            <a:endParaRPr lang="en-US"/>
          </a:p>
        </p:txBody>
      </p:sp>
    </p:spTree>
    <p:extLst>
      <p:ext uri="{BB962C8B-B14F-4D97-AF65-F5344CB8AC3E}">
        <p14:creationId xmlns:p14="http://schemas.microsoft.com/office/powerpoint/2010/main" val="39088898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a:t>BIOETIK DAN APLIKASINYA DALAM PRAKTIK PELAYANAN KEBIDANAN</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Media Sosial, Bercengkerama atau Tipu Daya? - Kompasian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5" y="5351190"/>
            <a:ext cx="9110145" cy="150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4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Peran bidan</a:t>
            </a:r>
            <a:endParaRPr lang="en-US" dirty="0"/>
          </a:p>
        </p:txBody>
      </p:sp>
      <p:sp>
        <p:nvSpPr>
          <p:cNvPr id="3" name="Content Placeholder 2"/>
          <p:cNvSpPr>
            <a:spLocks noGrp="1"/>
          </p:cNvSpPr>
          <p:nvPr>
            <p:ph idx="1"/>
          </p:nvPr>
        </p:nvSpPr>
        <p:spPr/>
        <p:txBody>
          <a:bodyPr/>
          <a:lstStyle/>
          <a:p>
            <a:r>
              <a:rPr lang="en-US" dirty="0"/>
              <a:t>Dalam melaksanakan profesinya bidan memiliki peran sebagai pelaksana, pengelola, pendidik, dan peneliti.</a:t>
            </a:r>
          </a:p>
          <a:p>
            <a:pPr marL="68580" indent="0">
              <a:buNone/>
            </a:pPr>
            <a:endParaRPr lang="en-US" dirty="0"/>
          </a:p>
        </p:txBody>
      </p:sp>
    </p:spTree>
    <p:extLst>
      <p:ext uri="{BB962C8B-B14F-4D97-AF65-F5344CB8AC3E}">
        <p14:creationId xmlns:p14="http://schemas.microsoft.com/office/powerpoint/2010/main" val="301418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08920"/>
            <a:ext cx="6400800" cy="685800"/>
          </a:xfrm>
        </p:spPr>
        <p:txBody>
          <a:bodyPr>
            <a:normAutofit fontScale="90000"/>
          </a:bodyPr>
          <a:lstStyle/>
          <a:p>
            <a:r>
              <a:rPr lang="id-ID" dirty="0"/>
              <a:t>Konsep dasar bio-etika profesionalisme bidan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077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a:t>Menurut bahasa Yunani yaitu </a:t>
            </a:r>
            <a:r>
              <a:rPr lang="id-ID" i="1" dirty="0"/>
              <a:t>ethos</a:t>
            </a:r>
            <a:r>
              <a:rPr lang="id-ID" dirty="0"/>
              <a:t> (jamaknya; </a:t>
            </a:r>
            <a:r>
              <a:rPr lang="id-ID" i="1" dirty="0"/>
              <a:t> et etha</a:t>
            </a:r>
            <a:r>
              <a:rPr lang="id-ID" dirty="0"/>
              <a:t>), yang berarti “adat istiadat” atau “kebiasaan”.</a:t>
            </a:r>
          </a:p>
          <a:p>
            <a:r>
              <a:rPr lang="en-US" dirty="0"/>
              <a:t>Etika adalah masalah sifat pribadi yang meliputi apa yang kita sebut “menjadi orang baik”, tetapi juga merupakan masalah sifat keseluruhan segenap masyarakat yang tepatnya di sebut “ethos”nya. (Diah Arimbi, 2014)</a:t>
            </a:r>
          </a:p>
          <a:p>
            <a:endParaRPr lang="en-US" dirty="0"/>
          </a:p>
        </p:txBody>
      </p:sp>
    </p:spTree>
    <p:extLst>
      <p:ext uri="{BB962C8B-B14F-4D97-AF65-F5344CB8AC3E}">
        <p14:creationId xmlns:p14="http://schemas.microsoft.com/office/powerpoint/2010/main" val="1916172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Moral </a:t>
            </a:r>
            <a:endParaRPr lang="en-US" dirty="0"/>
          </a:p>
        </p:txBody>
      </p:sp>
      <p:sp>
        <p:nvSpPr>
          <p:cNvPr id="3" name="Content Placeholder 2"/>
          <p:cNvSpPr>
            <a:spLocks noGrp="1"/>
          </p:cNvSpPr>
          <p:nvPr>
            <p:ph idx="1"/>
          </p:nvPr>
        </p:nvSpPr>
        <p:spPr/>
        <p:txBody>
          <a:bodyPr/>
          <a:lstStyle/>
          <a:p>
            <a:r>
              <a:rPr lang="id-ID" dirty="0"/>
              <a:t>Istilah moral berasal dari bahasa Latin (</a:t>
            </a:r>
            <a:r>
              <a:rPr lang="id-ID" i="1" dirty="0"/>
              <a:t>mos-</a:t>
            </a:r>
            <a:r>
              <a:rPr lang="id-ID" dirty="0"/>
              <a:t> bentuk tunggal, </a:t>
            </a:r>
            <a:r>
              <a:rPr lang="id-ID" i="1" dirty="0"/>
              <a:t>mores- </a:t>
            </a:r>
            <a:r>
              <a:rPr lang="id-ID" dirty="0"/>
              <a:t> bentuk jamak) yang berarti kebiasaan atau adat. </a:t>
            </a:r>
            <a:endParaRPr lang="en-US" dirty="0"/>
          </a:p>
        </p:txBody>
      </p:sp>
    </p:spTree>
    <p:extLst>
      <p:ext uri="{BB962C8B-B14F-4D97-AF65-F5344CB8AC3E}">
        <p14:creationId xmlns:p14="http://schemas.microsoft.com/office/powerpoint/2010/main" val="1043411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id-ID" dirty="0"/>
              <a:t>Hukum</a:t>
            </a:r>
            <a:endParaRPr lang="en-US" dirty="0"/>
          </a:p>
        </p:txBody>
      </p:sp>
      <p:sp>
        <p:nvSpPr>
          <p:cNvPr id="3" name="Content Placeholder 2"/>
          <p:cNvSpPr>
            <a:spLocks noGrp="1"/>
          </p:cNvSpPr>
          <p:nvPr>
            <p:ph idx="1"/>
          </p:nvPr>
        </p:nvSpPr>
        <p:spPr/>
        <p:txBody>
          <a:bodyPr/>
          <a:lstStyle/>
          <a:p>
            <a:r>
              <a:rPr lang="id-ID" dirty="0"/>
              <a:t>Secara umum, hukum adalah kumpulan peraturan yang berisi hak dan kewajiban yang timbal balik dan mengatur yang boleh dan apa yang tidak boleh dilakukan</a:t>
            </a:r>
            <a:endParaRPr lang="en-US" dirty="0"/>
          </a:p>
        </p:txBody>
      </p:sp>
    </p:spTree>
    <p:extLst>
      <p:ext uri="{BB962C8B-B14F-4D97-AF65-F5344CB8AC3E}">
        <p14:creationId xmlns:p14="http://schemas.microsoft.com/office/powerpoint/2010/main" val="374115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a:t>hukum adalah peraturan atau ketentuan baik tertulis maupun tidak tertulis yang mengatur tata cara pergaulan kehidupan masyarakat (subjek hukum) dan adanya sanksi bagi pelanggarnya, serta ditetapkan atau diakui oleh otoritas tertinggi (Heryani, R,2016).</a:t>
            </a:r>
            <a:endParaRPr lang="en-US" dirty="0"/>
          </a:p>
          <a:p>
            <a:endParaRPr lang="en-US" dirty="0"/>
          </a:p>
        </p:txBody>
      </p:sp>
    </p:spTree>
    <p:extLst>
      <p:ext uri="{BB962C8B-B14F-4D97-AF65-F5344CB8AC3E}">
        <p14:creationId xmlns:p14="http://schemas.microsoft.com/office/powerpoint/2010/main" val="424994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Fungsi Etika Dan Moralitas Dalam Pelayanan Kebidanan</a:t>
            </a:r>
            <a:endParaRPr lang="en-US" dirty="0"/>
          </a:p>
        </p:txBody>
      </p:sp>
      <p:sp>
        <p:nvSpPr>
          <p:cNvPr id="3" name="Content Placeholder 2"/>
          <p:cNvSpPr>
            <a:spLocks noGrp="1"/>
          </p:cNvSpPr>
          <p:nvPr>
            <p:ph idx="1"/>
          </p:nvPr>
        </p:nvSpPr>
        <p:spPr/>
        <p:txBody>
          <a:bodyPr>
            <a:normAutofit/>
          </a:bodyPr>
          <a:lstStyle/>
          <a:p>
            <a:pPr marL="525780" indent="-457200">
              <a:buFont typeface="+mj-lt"/>
              <a:buAutoNum type="arabicParenR"/>
            </a:pPr>
            <a:r>
              <a:rPr lang="id-ID" dirty="0"/>
              <a:t>Menjaga otonomi dari setiap individu khususnya Bidan dan Klien.</a:t>
            </a:r>
          </a:p>
          <a:p>
            <a:pPr marL="525780" indent="-457200">
              <a:buFont typeface="+mj-lt"/>
              <a:buAutoNum type="arabicParenR"/>
            </a:pPr>
            <a:r>
              <a:rPr lang="id-ID" dirty="0"/>
              <a:t>Menjaga kita untuk melakukan tindakan kebaikan dan mencegah tindakan yang merugikan/membahayakan orang lain.</a:t>
            </a:r>
          </a:p>
          <a:p>
            <a:pPr marL="525780" indent="-457200">
              <a:buFont typeface="+mj-lt"/>
              <a:buAutoNum type="arabicParenR"/>
            </a:pPr>
            <a:r>
              <a:rPr lang="id-ID" dirty="0"/>
              <a:t>Menjaga privacy setiap individu.</a:t>
            </a:r>
          </a:p>
          <a:p>
            <a:pPr marL="525780" indent="-457200">
              <a:buFont typeface="+mj-lt"/>
              <a:buAutoNum type="arabicParenR"/>
            </a:pPr>
            <a:r>
              <a:rPr lang="id-ID" dirty="0"/>
              <a:t>Mengatur manusia untuk berbuat adil dan bijaksana sesuai dengan porsinya.</a:t>
            </a:r>
            <a:endParaRPr lang="en-US" dirty="0"/>
          </a:p>
        </p:txBody>
      </p:sp>
    </p:spTree>
    <p:extLst>
      <p:ext uri="{BB962C8B-B14F-4D97-AF65-F5344CB8AC3E}">
        <p14:creationId xmlns:p14="http://schemas.microsoft.com/office/powerpoint/2010/main" val="100531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endParaRPr lang="en-US" dirty="0"/>
          </a:p>
          <a:p>
            <a:pPr marL="525780" indent="-457200">
              <a:buFont typeface="+mj-lt"/>
              <a:buAutoNum type="arabicParenR" startAt="5"/>
            </a:pPr>
            <a:r>
              <a:rPr lang="id-ID" dirty="0"/>
              <a:t>Dengan etik kita mengetahui apakah suatu tindakan itu dapat diterima dan apa alasannya.</a:t>
            </a:r>
          </a:p>
          <a:p>
            <a:pPr marL="525780" indent="-457200">
              <a:buFont typeface="+mj-lt"/>
              <a:buAutoNum type="arabicParenR" startAt="5"/>
            </a:pPr>
            <a:r>
              <a:rPr lang="id-ID" dirty="0"/>
              <a:t>Mengarahkan pola pikir seseorang dalam bertindak atau dalam menganalisis suatu masalah.</a:t>
            </a:r>
          </a:p>
          <a:p>
            <a:pPr marL="525780" indent="-457200">
              <a:buFont typeface="+mj-lt"/>
              <a:buAutoNum type="arabicParenR" startAt="5"/>
            </a:pPr>
            <a:r>
              <a:rPr lang="id-ID" dirty="0"/>
              <a:t>Menghasilkan tindakan yang benar</a:t>
            </a:r>
          </a:p>
          <a:p>
            <a:pPr marL="525780" indent="-457200">
              <a:buFont typeface="+mj-lt"/>
              <a:buAutoNum type="arabicParenR" startAt="5"/>
            </a:pPr>
            <a:r>
              <a:rPr lang="id-ID" dirty="0"/>
              <a:t>Mendapatkan informasi tentang hal yang sebenarnya</a:t>
            </a:r>
          </a:p>
          <a:p>
            <a:pPr marL="525780" indent="-457200">
              <a:buFont typeface="+mj-lt"/>
              <a:buAutoNum type="arabicParenR" startAt="5"/>
            </a:pPr>
            <a:r>
              <a:rPr lang="id-ID" dirty="0"/>
              <a:t>Memberikan petunjuk terhadap tingkah laku/perilaku manusia antara baik, buruk, benar atau salah sesuai dengan moral yang berlaku pada umumnya.</a:t>
            </a:r>
            <a:endParaRPr lang="en-US" dirty="0"/>
          </a:p>
          <a:p>
            <a:endParaRPr lang="en-US" dirty="0"/>
          </a:p>
        </p:txBody>
      </p:sp>
    </p:spTree>
    <p:extLst>
      <p:ext uri="{BB962C8B-B14F-4D97-AF65-F5344CB8AC3E}">
        <p14:creationId xmlns:p14="http://schemas.microsoft.com/office/powerpoint/2010/main" val="72452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525780" indent="-457200">
              <a:buFont typeface="+mj-lt"/>
              <a:buAutoNum type="arabicParenR" startAt="10"/>
            </a:pPr>
            <a:r>
              <a:rPr lang="id-ID" dirty="0"/>
              <a:t>Berhubungan dengan pengaturan hal-hal yang bersifat abstrak.</a:t>
            </a:r>
          </a:p>
          <a:p>
            <a:pPr marL="525780" indent="-457200">
              <a:buFont typeface="+mj-lt"/>
              <a:buAutoNum type="arabicParenR" startAt="10"/>
            </a:pPr>
            <a:r>
              <a:rPr lang="id-ID" dirty="0"/>
              <a:t> Memfasilitasi proses pemecahan masalah etik.</a:t>
            </a:r>
          </a:p>
          <a:p>
            <a:pPr marL="525780" indent="-457200">
              <a:buFont typeface="+mj-lt"/>
              <a:buAutoNum type="arabicParenR" startAt="10"/>
            </a:pPr>
            <a:r>
              <a:rPr lang="id-ID" dirty="0"/>
              <a:t>Mengatur hal-hal yang bersifat praktik.</a:t>
            </a:r>
          </a:p>
          <a:p>
            <a:pPr marL="525780" indent="-457200">
              <a:buFont typeface="+mj-lt"/>
              <a:buAutoNum type="arabicParenR" startAt="10"/>
            </a:pPr>
            <a:r>
              <a:rPr lang="id-ID" dirty="0"/>
              <a:t>Mengatur tata cara pergaulan baik di dalam tata tertib masyarakat maupun tata cara di dalam organisasi profesi.</a:t>
            </a:r>
          </a:p>
          <a:p>
            <a:pPr marL="525780" indent="-457200">
              <a:buFont typeface="+mj-lt"/>
              <a:buAutoNum type="arabicParenR" startAt="10"/>
            </a:pPr>
            <a:r>
              <a:rPr lang="id-ID" dirty="0"/>
              <a:t>Mengatur sikap, tindak tanduk orang dalam menjalankan tugas profesinya yang biasa disebut kode etik profesi (Suseno, T,2010).</a:t>
            </a:r>
            <a:endParaRPr lang="en-US" dirty="0"/>
          </a:p>
          <a:p>
            <a:endParaRPr lang="en-US" dirty="0"/>
          </a:p>
        </p:txBody>
      </p:sp>
    </p:spTree>
    <p:extLst>
      <p:ext uri="{BB962C8B-B14F-4D97-AF65-F5344CB8AC3E}">
        <p14:creationId xmlns:p14="http://schemas.microsoft.com/office/powerpoint/2010/main" val="724529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535288"/>
            <a:ext cx="6400800" cy="685800"/>
          </a:xfrm>
        </p:spPr>
        <p:txBody>
          <a:bodyPr>
            <a:normAutofit fontScale="90000"/>
          </a:bodyPr>
          <a:lstStyle/>
          <a:p>
            <a:r>
              <a:rPr lang="en-US" dirty="0"/>
              <a:t> </a:t>
            </a:r>
            <a:r>
              <a:rPr lang="id-ID" dirty="0"/>
              <a:t>Peran Bio-Etika Dan Profesionalisme Dalam Dunia Kebidanan</a:t>
            </a:r>
            <a:endParaRPr lang="en-US" dirty="0"/>
          </a:p>
        </p:txBody>
      </p:sp>
    </p:spTree>
    <p:extLst>
      <p:ext uri="{BB962C8B-B14F-4D97-AF65-F5344CB8AC3E}">
        <p14:creationId xmlns:p14="http://schemas.microsoft.com/office/powerpoint/2010/main" val="392575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140968"/>
            <a:ext cx="6400800" cy="1440160"/>
          </a:xfrm>
        </p:spPr>
        <p:txBody>
          <a:bodyPr>
            <a:noAutofit/>
          </a:bodyPr>
          <a:lstStyle/>
          <a:p>
            <a:br>
              <a:rPr lang="en-US" sz="3200" b="1" dirty="0"/>
            </a:br>
            <a:r>
              <a:rPr lang="en-US" sz="3200" dirty="0"/>
              <a:t>  Konsep dasar bio-etika dan profesionalisme</a:t>
            </a:r>
            <a:endParaRPr lang="en-US" sz="3200" b="1" dirty="0"/>
          </a:p>
        </p:txBody>
      </p:sp>
    </p:spTree>
    <p:extLst>
      <p:ext uri="{BB962C8B-B14F-4D97-AF65-F5344CB8AC3E}">
        <p14:creationId xmlns:p14="http://schemas.microsoft.com/office/powerpoint/2010/main" val="4280808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id-ID" sz="3600" dirty="0">
                <a:solidFill>
                  <a:srgbClr val="FF0000"/>
                </a:solidFill>
              </a:rPr>
              <a:t>Bagaimana Peran Bidan dalam menurunkn AKI dan AKB????</a:t>
            </a:r>
          </a:p>
          <a:p>
            <a:r>
              <a:rPr lang="id-ID" sz="3600" dirty="0">
                <a:solidFill>
                  <a:srgbClr val="FF0000"/>
                </a:solidFill>
              </a:rPr>
              <a:t>Apa yang telah dilakukan????</a:t>
            </a:r>
            <a:endParaRPr lang="en-US" sz="3600" dirty="0">
              <a:solidFill>
                <a:srgbClr val="FF0000"/>
              </a:solidFill>
            </a:endParaRPr>
          </a:p>
        </p:txBody>
      </p:sp>
    </p:spTree>
    <p:extLst>
      <p:ext uri="{BB962C8B-B14F-4D97-AF65-F5344CB8AC3E}">
        <p14:creationId xmlns:p14="http://schemas.microsoft.com/office/powerpoint/2010/main" val="1525186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a:t>tenaga profesi kesehatan dibatasi oleh ketiga kaedah utama, yaitu </a:t>
            </a:r>
            <a:r>
              <a:rPr lang="id-ID" dirty="0">
                <a:solidFill>
                  <a:srgbClr val="FF0000"/>
                </a:solidFill>
              </a:rPr>
              <a:t>sumpah profesi, kaedah masyarakat dalam bentuk tertulis atau kebiasaan pula</a:t>
            </a:r>
            <a:r>
              <a:rPr lang="id-ID" dirty="0"/>
              <a:t>. </a:t>
            </a:r>
          </a:p>
          <a:p>
            <a:r>
              <a:rPr lang="id-ID" dirty="0"/>
              <a:t>profesi tenaga kesehatan yang selalu berkaitan dengan manusia geraknya sangat terbatas (Heryani, R, 2013).</a:t>
            </a:r>
            <a:endParaRPr lang="en-US" dirty="0"/>
          </a:p>
          <a:p>
            <a:endParaRPr lang="en-US" dirty="0"/>
          </a:p>
        </p:txBody>
      </p:sp>
    </p:spTree>
    <p:extLst>
      <p:ext uri="{BB962C8B-B14F-4D97-AF65-F5344CB8AC3E}">
        <p14:creationId xmlns:p14="http://schemas.microsoft.com/office/powerpoint/2010/main" val="185853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id-ID" b="1" dirty="0"/>
              <a:t>Bidan</a:t>
            </a:r>
            <a:r>
              <a:rPr lang="id-ID" dirty="0"/>
              <a:t> </a:t>
            </a:r>
            <a:r>
              <a:rPr lang="id-ID" dirty="0">
                <a:sym typeface="Wingdings" pitchFamily="2" charset="2"/>
              </a:rPr>
              <a:t></a:t>
            </a:r>
            <a:r>
              <a:rPr lang="id-ID" b="1" dirty="0"/>
              <a:t>komitmen yang tinggi </a:t>
            </a:r>
            <a:r>
              <a:rPr lang="id-ID" dirty="0"/>
              <a:t>-</a:t>
            </a:r>
            <a:r>
              <a:rPr lang="id-ID" dirty="0">
                <a:sym typeface="Wingdings" pitchFamily="2" charset="2"/>
              </a:rPr>
              <a:t> </a:t>
            </a:r>
            <a:r>
              <a:rPr lang="id-ID" dirty="0"/>
              <a:t> </a:t>
            </a:r>
            <a:r>
              <a:rPr lang="id-ID" b="1" dirty="0"/>
              <a:t>asuhan kebidanan yang berkualitas </a:t>
            </a:r>
            <a:endParaRPr lang="id-ID" dirty="0"/>
          </a:p>
          <a:p>
            <a:r>
              <a:rPr lang="id-ID" dirty="0"/>
              <a:t>Pengetahuan tentang perilaku etis dimulai dari pendidikan bidan dan berlanjut pada forum atau kegiatan ilmiah baik formal atau non formal dengan teman, sejawat, profesi lain maupun masyarakat. </a:t>
            </a:r>
            <a:endParaRPr lang="en-US" dirty="0"/>
          </a:p>
        </p:txBody>
      </p:sp>
    </p:spTree>
    <p:extLst>
      <p:ext uri="{BB962C8B-B14F-4D97-AF65-F5344CB8AC3E}">
        <p14:creationId xmlns:p14="http://schemas.microsoft.com/office/powerpoint/2010/main" val="3569371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a:t>Salah satu perilaku etis adalah bila bidan menampilkan perilaku pengambilan keputusan yang etis dalam membantu </a:t>
            </a:r>
            <a:r>
              <a:rPr lang="id-ID" b="1" dirty="0"/>
              <a:t>memecahkan masalah klien.</a:t>
            </a:r>
            <a:endParaRPr lang="en-US" b="1" dirty="0"/>
          </a:p>
          <a:p>
            <a:pPr marL="68580" indent="0">
              <a:buNone/>
            </a:pPr>
            <a:endParaRPr lang="en-US" dirty="0"/>
          </a:p>
        </p:txBody>
      </p:sp>
    </p:spTree>
    <p:extLst>
      <p:ext uri="{BB962C8B-B14F-4D97-AF65-F5344CB8AC3E}">
        <p14:creationId xmlns:p14="http://schemas.microsoft.com/office/powerpoint/2010/main" val="1976793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pendekatan dalam asuhan kebidanan</a:t>
            </a:r>
            <a:endParaRPr lang="en-US" dirty="0"/>
          </a:p>
        </p:txBody>
      </p:sp>
      <p:sp>
        <p:nvSpPr>
          <p:cNvPr id="3" name="Content Placeholder 2"/>
          <p:cNvSpPr>
            <a:spLocks noGrp="1"/>
          </p:cNvSpPr>
          <p:nvPr>
            <p:ph idx="1"/>
          </p:nvPr>
        </p:nvSpPr>
        <p:spPr/>
        <p:txBody>
          <a:bodyPr>
            <a:normAutofit/>
          </a:bodyPr>
          <a:lstStyle/>
          <a:p>
            <a:r>
              <a:rPr lang="id-ID" dirty="0"/>
              <a:t>1.      Pendekatan berdasarkan prinsip</a:t>
            </a:r>
            <a:endParaRPr lang="en-US" dirty="0"/>
          </a:p>
          <a:p>
            <a:r>
              <a:rPr lang="id-ID" dirty="0"/>
              <a:t>2.      Pendekatan berdasarkan asuhan atau pelayanan</a:t>
            </a:r>
          </a:p>
        </p:txBody>
      </p:sp>
    </p:spTree>
    <p:extLst>
      <p:ext uri="{BB962C8B-B14F-4D97-AF65-F5344CB8AC3E}">
        <p14:creationId xmlns:p14="http://schemas.microsoft.com/office/powerpoint/2010/main" val="4078207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Untuk menjadi jabatan profesional</a:t>
            </a:r>
            <a:endParaRPr lang="en-US" dirty="0"/>
          </a:p>
        </p:txBody>
      </p:sp>
      <p:sp>
        <p:nvSpPr>
          <p:cNvPr id="3" name="Content Placeholder 2"/>
          <p:cNvSpPr>
            <a:spLocks noGrp="1"/>
          </p:cNvSpPr>
          <p:nvPr>
            <p:ph idx="1"/>
          </p:nvPr>
        </p:nvSpPr>
        <p:spPr/>
        <p:txBody>
          <a:bodyPr>
            <a:normAutofit fontScale="92500"/>
          </a:bodyPr>
          <a:lstStyle/>
          <a:p>
            <a:pPr marL="525780" indent="-457200">
              <a:buFont typeface="+mj-lt"/>
              <a:buAutoNum type="arabicPeriod"/>
            </a:pPr>
            <a:r>
              <a:rPr lang="id-ID" dirty="0"/>
              <a:t>Memberikan pelayanan kepada masyarakat yang bersifat khusus atau spesialis</a:t>
            </a:r>
          </a:p>
          <a:p>
            <a:pPr marL="525780" indent="-457200">
              <a:buFont typeface="+mj-lt"/>
              <a:buAutoNum type="arabicPeriod"/>
            </a:pPr>
            <a:r>
              <a:rPr lang="id-ID" dirty="0"/>
              <a:t>Melalui jejang pendidikan yang menyiapkan</a:t>
            </a:r>
          </a:p>
          <a:p>
            <a:pPr marL="525780" indent="-457200">
              <a:buFont typeface="+mj-lt"/>
              <a:buAutoNum type="arabicPeriod"/>
            </a:pPr>
            <a:r>
              <a:rPr lang="id-ID" dirty="0"/>
              <a:t>Keberadaannya diakui dan diperlukan di masyarakat</a:t>
            </a:r>
          </a:p>
          <a:p>
            <a:pPr marL="525780" indent="-457200">
              <a:buFont typeface="+mj-lt"/>
              <a:buAutoNum type="arabicPeriod"/>
            </a:pPr>
            <a:r>
              <a:rPr lang="id-ID" dirty="0"/>
              <a:t>Mempunyai peran dan fungsi yang jelas</a:t>
            </a:r>
          </a:p>
          <a:p>
            <a:pPr marL="525780" indent="-457200">
              <a:buFont typeface="+mj-lt"/>
              <a:buAutoNum type="arabicPeriod"/>
            </a:pPr>
            <a:r>
              <a:rPr lang="id-ID" dirty="0"/>
              <a:t>Mempunyai kewenangan yang disahkan atau diberikan oleh pemerintah</a:t>
            </a:r>
            <a:endParaRPr lang="en-US" dirty="0"/>
          </a:p>
        </p:txBody>
      </p:sp>
    </p:spTree>
    <p:extLst>
      <p:ext uri="{BB962C8B-B14F-4D97-AF65-F5344CB8AC3E}">
        <p14:creationId xmlns:p14="http://schemas.microsoft.com/office/powerpoint/2010/main" val="2988531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43492" y="2323652"/>
            <a:ext cx="7416940" cy="3508977"/>
          </a:xfrm>
        </p:spPr>
        <p:txBody>
          <a:bodyPr>
            <a:normAutofit/>
          </a:bodyPr>
          <a:lstStyle/>
          <a:p>
            <a:pPr marL="525780" indent="-457200">
              <a:buFont typeface="+mj-lt"/>
              <a:buAutoNum type="arabicPeriod" startAt="6"/>
            </a:pPr>
            <a:r>
              <a:rPr lang="id-ID" dirty="0"/>
              <a:t>Memiliki organisasi profesi sebagai wadah</a:t>
            </a:r>
          </a:p>
          <a:p>
            <a:pPr marL="525780" indent="-457200">
              <a:buFont typeface="+mj-lt"/>
              <a:buAutoNum type="arabicPeriod" startAt="6"/>
            </a:pPr>
            <a:r>
              <a:rPr lang="id-ID" dirty="0"/>
              <a:t>Memilki kode etik bidan</a:t>
            </a:r>
          </a:p>
          <a:p>
            <a:pPr marL="525780" indent="-457200">
              <a:buFont typeface="+mj-lt"/>
              <a:buAutoNum type="arabicPeriod" startAt="6"/>
            </a:pPr>
            <a:r>
              <a:rPr lang="id-ID" dirty="0"/>
              <a:t>Memiliki etika bidan</a:t>
            </a:r>
          </a:p>
          <a:p>
            <a:pPr marL="525780" indent="-457200">
              <a:buFont typeface="+mj-lt"/>
              <a:buAutoNum type="arabicPeriod" startAt="6"/>
            </a:pPr>
            <a:r>
              <a:rPr lang="id-ID" dirty="0"/>
              <a:t>Memiliki standar pelayanan</a:t>
            </a:r>
          </a:p>
          <a:p>
            <a:pPr marL="525780" indent="-457200">
              <a:buFont typeface="+mj-lt"/>
              <a:buAutoNum type="arabicPeriod" startAt="6"/>
            </a:pPr>
            <a:r>
              <a:rPr lang="id-ID" dirty="0"/>
              <a:t>Memiliki standar praktik</a:t>
            </a:r>
          </a:p>
          <a:p>
            <a:pPr marL="525780" indent="-457200">
              <a:buFont typeface="+mj-lt"/>
              <a:buAutoNum type="arabicPeriod" startAt="6"/>
            </a:pPr>
            <a:r>
              <a:rPr lang="id-ID" dirty="0"/>
              <a:t> Memiliki standar pendidikan berkelanjutan sebagai wahana pengembangan kompetensi</a:t>
            </a:r>
            <a:endParaRPr lang="en-US" dirty="0"/>
          </a:p>
          <a:p>
            <a:endParaRPr lang="en-US" dirty="0"/>
          </a:p>
        </p:txBody>
      </p:sp>
    </p:spTree>
    <p:extLst>
      <p:ext uri="{BB962C8B-B14F-4D97-AF65-F5344CB8AC3E}">
        <p14:creationId xmlns:p14="http://schemas.microsoft.com/office/powerpoint/2010/main" val="1931744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memilikisyarat-syarat jabatan profesional bidan juga dituntut memiliki tanggung jawab</a:t>
            </a:r>
            <a:endParaRPr lang="en-US" dirty="0"/>
          </a:p>
        </p:txBody>
      </p:sp>
      <p:sp>
        <p:nvSpPr>
          <p:cNvPr id="3" name="Content Placeholder 2"/>
          <p:cNvSpPr>
            <a:spLocks noGrp="1"/>
          </p:cNvSpPr>
          <p:nvPr>
            <p:ph idx="1"/>
          </p:nvPr>
        </p:nvSpPr>
        <p:spPr/>
        <p:txBody>
          <a:bodyPr>
            <a:normAutofit fontScale="85000" lnSpcReduction="20000"/>
          </a:bodyPr>
          <a:lstStyle/>
          <a:p>
            <a:pPr marL="525780" indent="-457200">
              <a:buFont typeface="+mj-lt"/>
              <a:buAutoNum type="arabicPeriod"/>
            </a:pPr>
            <a:r>
              <a:rPr lang="id-ID" dirty="0"/>
              <a:t>Mengembangkan keterampilan dan kemahiran seorang  bidan</a:t>
            </a:r>
          </a:p>
          <a:p>
            <a:pPr marL="525780" indent="-457200">
              <a:buFont typeface="+mj-lt"/>
              <a:buAutoNum type="arabicPeriod"/>
            </a:pPr>
            <a:r>
              <a:rPr lang="id-ID" dirty="0"/>
              <a:t>Mengenali batas-batas pengetahuan, keterampilan pribadinya dan tidak berupaya melampaui wewenangnya dalam praktik klinik</a:t>
            </a:r>
          </a:p>
          <a:p>
            <a:pPr marL="525780" indent="-457200">
              <a:buFont typeface="+mj-lt"/>
              <a:buAutoNum type="arabicPeriod"/>
            </a:pPr>
            <a:r>
              <a:rPr lang="id-ID" dirty="0"/>
              <a:t>Menerima tanggung jawab untuk mengambil keputusan serta konsekuensi dari keputusan tersebut</a:t>
            </a:r>
          </a:p>
          <a:p>
            <a:pPr marL="525780" indent="-457200">
              <a:buFont typeface="+mj-lt"/>
              <a:buAutoNum type="arabicPeriod"/>
            </a:pPr>
            <a:r>
              <a:rPr lang="id-ID" dirty="0"/>
              <a:t>Berkomunikasi dengan pekerja kesehatan lainnya (bidan, dokter dan perawat) dengan rasa hormat dan martabat</a:t>
            </a:r>
            <a:endParaRPr lang="en-US" dirty="0"/>
          </a:p>
          <a:p>
            <a:r>
              <a:rPr lang="id-ID" dirty="0"/>
              <a:t>(Purwoastuti, E, 2017)</a:t>
            </a:r>
            <a:endParaRPr lang="en-US" dirty="0"/>
          </a:p>
          <a:p>
            <a:endParaRPr lang="en-US" dirty="0"/>
          </a:p>
        </p:txBody>
      </p:sp>
    </p:spTree>
    <p:extLst>
      <p:ext uri="{BB962C8B-B14F-4D97-AF65-F5344CB8AC3E}">
        <p14:creationId xmlns:p14="http://schemas.microsoft.com/office/powerpoint/2010/main" val="1596177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1043492" y="2395660"/>
            <a:ext cx="6777317" cy="3913660"/>
          </a:xfrm>
        </p:spPr>
        <p:txBody>
          <a:bodyPr>
            <a:normAutofit fontScale="77500" lnSpcReduction="20000"/>
          </a:bodyPr>
          <a:lstStyle/>
          <a:p>
            <a:pPr marL="525780" indent="-457200">
              <a:buFont typeface="+mj-lt"/>
              <a:buAutoNum type="arabicPeriod" startAt="5"/>
            </a:pPr>
            <a:r>
              <a:rPr lang="id-ID" dirty="0"/>
              <a:t>Memelihara kerjasama yang dengan baik dengan staf kesehatan dan rumah sakit pendukung </a:t>
            </a:r>
          </a:p>
          <a:p>
            <a:pPr marL="525780" indent="-457200">
              <a:buFont typeface="+mj-lt"/>
              <a:buAutoNum type="arabicPeriod" startAt="5"/>
            </a:pPr>
            <a:r>
              <a:rPr lang="id-ID" dirty="0"/>
              <a:t>untuk memastikan system rujukan yang optimalMelaksanakan kegiatan pemantauan mutu yang mencakup penilaian sejawat, pendidikan berkesinambungan, mengkaji ulang kasus audit maternal/perinatal</a:t>
            </a:r>
          </a:p>
          <a:p>
            <a:pPr marL="525780" indent="-457200">
              <a:buFont typeface="+mj-lt"/>
              <a:buAutoNum type="arabicPeriod" startAt="5"/>
            </a:pPr>
            <a:r>
              <a:rPr lang="id-ID" dirty="0"/>
              <a:t>Bekerja sama dengan masyarakat tempat bidan praktik</a:t>
            </a:r>
          </a:p>
          <a:p>
            <a:pPr marL="525780" indent="-457200">
              <a:buFont typeface="+mj-lt"/>
              <a:buAutoNum type="arabicPeriod" startAt="5"/>
            </a:pPr>
            <a:r>
              <a:rPr lang="id-ID" dirty="0"/>
              <a:t>Meningkatkan akses dan mutu asuhan kebidanan</a:t>
            </a:r>
          </a:p>
          <a:p>
            <a:pPr marL="525780" indent="-457200">
              <a:buFont typeface="+mj-lt"/>
              <a:buAutoNum type="arabicPeriod" startAt="5"/>
            </a:pPr>
            <a:r>
              <a:rPr lang="id-ID" dirty="0"/>
              <a:t>Menjadi bagian dari upaya meningkatkan status wanita, kondisi hidup mereka dan menghilangkan praktik kultur yang merugikan kaum wanita (Purwoastuti, E, 2017)</a:t>
            </a:r>
            <a:endParaRPr lang="en-US" dirty="0"/>
          </a:p>
          <a:p>
            <a:endParaRPr lang="en-US" dirty="0"/>
          </a:p>
        </p:txBody>
      </p:sp>
    </p:spTree>
    <p:extLst>
      <p:ext uri="{BB962C8B-B14F-4D97-AF65-F5344CB8AC3E}">
        <p14:creationId xmlns:p14="http://schemas.microsoft.com/office/powerpoint/2010/main" val="7190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SECARA HARAFIAH</a:t>
            </a:r>
            <a:endParaRPr lang="en-US" dirty="0"/>
          </a:p>
        </p:txBody>
      </p:sp>
      <p:sp>
        <p:nvSpPr>
          <p:cNvPr id="3" name="Content Placeholder 2"/>
          <p:cNvSpPr>
            <a:spLocks noGrp="1"/>
          </p:cNvSpPr>
          <p:nvPr>
            <p:ph idx="1"/>
          </p:nvPr>
        </p:nvSpPr>
        <p:spPr>
          <a:xfrm>
            <a:off x="971600" y="2420888"/>
            <a:ext cx="7520940" cy="3912548"/>
          </a:xfrm>
        </p:spPr>
        <p:txBody>
          <a:bodyPr>
            <a:normAutofit lnSpcReduction="10000"/>
          </a:bodyPr>
          <a:lstStyle/>
          <a:p>
            <a:r>
              <a:rPr lang="id-ID" sz="2400" dirty="0"/>
              <a:t>Istilah bioetika berasal dari bahasa Yunani, yaitu </a:t>
            </a:r>
            <a:r>
              <a:rPr lang="id-ID" sz="2400" i="1" dirty="0"/>
              <a:t>bios </a:t>
            </a:r>
            <a:r>
              <a:rPr lang="id-ID" sz="2400" dirty="0"/>
              <a:t>(hidup) dan </a:t>
            </a:r>
            <a:r>
              <a:rPr lang="id-ID" sz="2400" i="1" dirty="0"/>
              <a:t>ethike</a:t>
            </a:r>
            <a:r>
              <a:rPr lang="id-ID" sz="2400" dirty="0"/>
              <a:t> (apa yang seharusnya dilakukan manusia). </a:t>
            </a:r>
          </a:p>
          <a:p>
            <a:r>
              <a:rPr lang="id-ID" sz="2400" dirty="0"/>
              <a:t>Bioetika merupakan studi filosofi yang mempelajari tentang kontroversi dalam etik, menyangkut mas</a:t>
            </a:r>
            <a:r>
              <a:rPr lang="en-US" sz="2400" dirty="0"/>
              <a:t>a</a:t>
            </a:r>
            <a:r>
              <a:rPr lang="id-ID" sz="2400" dirty="0"/>
              <a:t>lah biologi dan pengobatan. Lebih lanjut, bioetik difokuskan pada pertanyaan etik yang mencul tentang hubungan antara ilmu kehidupan, bioteknologi, pengobatan, po</a:t>
            </a:r>
            <a:r>
              <a:rPr lang="en-US" sz="2400" dirty="0"/>
              <a:t>li</a:t>
            </a:r>
            <a:r>
              <a:rPr lang="id-ID" sz="2400" dirty="0"/>
              <a:t>tik hukum dan theology.</a:t>
            </a:r>
            <a:endParaRPr lang="en-US" sz="2400" dirty="0"/>
          </a:p>
        </p:txBody>
      </p:sp>
    </p:spTree>
    <p:extLst>
      <p:ext uri="{BB962C8B-B14F-4D97-AF65-F5344CB8AC3E}">
        <p14:creationId xmlns:p14="http://schemas.microsoft.com/office/powerpoint/2010/main" val="98398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71600" y="2420888"/>
            <a:ext cx="7520940" cy="3912548"/>
          </a:xfrm>
        </p:spPr>
        <p:txBody>
          <a:bodyPr>
            <a:normAutofit fontScale="92500"/>
          </a:bodyPr>
          <a:lstStyle/>
          <a:p>
            <a:r>
              <a:rPr lang="id-ID" sz="2400" dirty="0"/>
              <a:t>Pada artian yang lebih sempit, bioetika merupakan evaluasi etik pada moralitas </a:t>
            </a:r>
            <a:r>
              <a:rPr lang="id-ID" sz="2400" i="1" dirty="0"/>
              <a:t>treatment </a:t>
            </a:r>
            <a:r>
              <a:rPr lang="id-ID" sz="2400" dirty="0"/>
              <a:t>atau inovasi teknologi, dan waktu pelaksanaan pengobatan pada manusia. </a:t>
            </a:r>
          </a:p>
          <a:p>
            <a:r>
              <a:rPr lang="id-ID" sz="2400" dirty="0"/>
              <a:t>Sedangkan menurut artian yang lebih luas, bioetika mengevaluasi pada semua tindakan moral yang mungkin membantu atau bahkan membahayakan kemampuan organisme terhadap perasaan takut dan nyeri yang meliputi semua tindakan yang berhubungan dengan pengobatan dan biologi\</a:t>
            </a:r>
            <a:endParaRPr lang="en-US" sz="2400" dirty="0"/>
          </a:p>
        </p:txBody>
      </p:sp>
    </p:spTree>
    <p:extLst>
      <p:ext uri="{BB962C8B-B14F-4D97-AF65-F5344CB8AC3E}">
        <p14:creationId xmlns:p14="http://schemas.microsoft.com/office/powerpoint/2010/main" val="1425308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id-ID" dirty="0"/>
              <a:t>Profesionalisme</a:t>
            </a:r>
            <a:endParaRPr lang="en-US" dirty="0"/>
          </a:p>
        </p:txBody>
      </p:sp>
      <p:sp>
        <p:nvSpPr>
          <p:cNvPr id="3" name="Content Placeholder 2"/>
          <p:cNvSpPr>
            <a:spLocks noGrp="1"/>
          </p:cNvSpPr>
          <p:nvPr>
            <p:ph idx="1"/>
          </p:nvPr>
        </p:nvSpPr>
        <p:spPr/>
        <p:txBody>
          <a:bodyPr/>
          <a:lstStyle/>
          <a:p>
            <a:r>
              <a:rPr lang="id-ID" dirty="0"/>
              <a:t>Istilah profesi berkaitan dengan bidang pekerjaan yang sangat dipengaruhi oleh pendidikan dan keahlian. </a:t>
            </a:r>
            <a:endParaRPr lang="en-US" dirty="0"/>
          </a:p>
        </p:txBody>
      </p:sp>
    </p:spTree>
    <p:extLst>
      <p:ext uri="{BB962C8B-B14F-4D97-AF65-F5344CB8AC3E}">
        <p14:creationId xmlns:p14="http://schemas.microsoft.com/office/powerpoint/2010/main" val="54288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perbedaan antara profesi dan pekerjaan</a:t>
            </a:r>
            <a:endParaRPr lang="en-US" dirty="0"/>
          </a:p>
        </p:txBody>
      </p:sp>
      <p:sp>
        <p:nvSpPr>
          <p:cNvPr id="3" name="Content Placeholder 2"/>
          <p:cNvSpPr>
            <a:spLocks noGrp="1"/>
          </p:cNvSpPr>
          <p:nvPr>
            <p:ph idx="1"/>
          </p:nvPr>
        </p:nvSpPr>
        <p:spPr/>
        <p:txBody>
          <a:bodyPr>
            <a:normAutofit lnSpcReduction="10000"/>
          </a:bodyPr>
          <a:lstStyle/>
          <a:p>
            <a:r>
              <a:rPr lang="id-ID" b="1" dirty="0"/>
              <a:t>Profesi, </a:t>
            </a:r>
            <a:r>
              <a:rPr lang="id-ID" dirty="0"/>
              <a:t>suatu kegiatan yang dilakukan seseorang untuk menafkahi diri sendiri dan keluarganya dimana profesi tersebut diatur oleh etika profesi dimana Etika Profesi tersebut hanya berlaku sesama profesi tersebut. </a:t>
            </a:r>
          </a:p>
          <a:p>
            <a:r>
              <a:rPr lang="id-ID" b="1" dirty="0"/>
              <a:t>Pekerjaan</a:t>
            </a:r>
            <a:r>
              <a:rPr lang="id-ID" dirty="0"/>
              <a:t>, suatu kegiatan yang dilakukan untuk menafkahi diri dan keluarganya dimana pekerjaan tersebut tidak memiliki etika (Suseno, T,2010).</a:t>
            </a:r>
            <a:endParaRPr lang="en-US" dirty="0"/>
          </a:p>
        </p:txBody>
      </p:sp>
    </p:spTree>
    <p:extLst>
      <p:ext uri="{BB962C8B-B14F-4D97-AF65-F5344CB8AC3E}">
        <p14:creationId xmlns:p14="http://schemas.microsoft.com/office/powerpoint/2010/main" val="358491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2061592"/>
          </a:xfrm>
        </p:spPr>
        <p:txBody>
          <a:bodyPr>
            <a:normAutofit/>
          </a:bodyPr>
          <a:lstStyle/>
          <a:p>
            <a:r>
              <a:rPr lang="en-US" dirty="0"/>
              <a:t>Kebidanan Sebagai Profesi</a:t>
            </a:r>
          </a:p>
        </p:txBody>
      </p:sp>
    </p:spTree>
    <p:extLst>
      <p:ext uri="{BB962C8B-B14F-4D97-AF65-F5344CB8AC3E}">
        <p14:creationId xmlns:p14="http://schemas.microsoft.com/office/powerpoint/2010/main" val="392737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profesi adalah bidang pekerjaan yang dilandasi pendidikan keahlian (keterampilan, kejujuran, dan sebagainya).</a:t>
            </a:r>
          </a:p>
        </p:txBody>
      </p:sp>
    </p:spTree>
    <p:extLst>
      <p:ext uri="{BB962C8B-B14F-4D97-AF65-F5344CB8AC3E}">
        <p14:creationId xmlns:p14="http://schemas.microsoft.com/office/powerpoint/2010/main" val="21801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Cermin pekerjaan sebagai profesi</a:t>
            </a:r>
            <a:endParaRPr lang="en-US" dirty="0"/>
          </a:p>
        </p:txBody>
      </p:sp>
      <p:sp>
        <p:nvSpPr>
          <p:cNvPr id="3" name="Content Placeholder 2"/>
          <p:cNvSpPr>
            <a:spLocks noGrp="1"/>
          </p:cNvSpPr>
          <p:nvPr>
            <p:ph idx="1"/>
          </p:nvPr>
        </p:nvSpPr>
        <p:spPr>
          <a:xfrm>
            <a:off x="1043492" y="2323652"/>
            <a:ext cx="7416940" cy="3508977"/>
          </a:xfrm>
        </p:spPr>
        <p:txBody>
          <a:bodyPr>
            <a:normAutofit fontScale="85000" lnSpcReduction="10000"/>
          </a:bodyPr>
          <a:lstStyle/>
          <a:p>
            <a:r>
              <a:rPr lang="en-US" dirty="0"/>
              <a:t>Menurut Brandeis yang dikutip oleh A. Pattern Jr., </a:t>
            </a:r>
            <a:endParaRPr lang="id-ID" dirty="0"/>
          </a:p>
          <a:p>
            <a:pPr marL="525780" indent="-457200">
              <a:buAutoNum type="arabicPeriod"/>
            </a:pPr>
            <a:r>
              <a:rPr lang="en-US" dirty="0"/>
              <a:t>Ciri-ciri pengetahuan (intellectual character)</a:t>
            </a:r>
            <a:endParaRPr lang="id-ID" dirty="0"/>
          </a:p>
          <a:p>
            <a:pPr marL="525780" indent="-457200">
              <a:buAutoNum type="arabicPeriod"/>
            </a:pPr>
            <a:r>
              <a:rPr lang="en-US" dirty="0"/>
              <a:t>Diabdikan untuk kepentingan orang lain</a:t>
            </a:r>
            <a:endParaRPr lang="id-ID" dirty="0"/>
          </a:p>
          <a:p>
            <a:pPr marL="525780" indent="-457200">
              <a:buAutoNum type="arabicPeriod"/>
            </a:pPr>
            <a:r>
              <a:rPr lang="en-US" dirty="0"/>
              <a:t>Keberhasilan tersebut bukan berdasar pada keuntungan financial</a:t>
            </a:r>
            <a:endParaRPr lang="id-ID" dirty="0"/>
          </a:p>
          <a:p>
            <a:pPr marL="525780" indent="-457200">
              <a:buAutoNum type="arabicPeriod"/>
            </a:pPr>
            <a:r>
              <a:rPr lang="en-US" dirty="0"/>
              <a:t>Keberhasilan tersebut antara lain menetukan berbagai ketentuan yang merupakan kode etik, serta pula bertanggung jawab dalam memajukan dan penyebaran profesi yang bersangkutan</a:t>
            </a:r>
            <a:endParaRPr lang="id-ID" dirty="0"/>
          </a:p>
          <a:p>
            <a:pPr marL="525780" indent="-457200">
              <a:buAutoNum type="arabicPeriod"/>
            </a:pPr>
            <a:r>
              <a:rPr lang="en-US" dirty="0"/>
              <a:t>Ditentukan adanya standar kualifikasi profesi (Diah Arimbi, 2014)</a:t>
            </a:r>
          </a:p>
          <a:p>
            <a:endParaRPr lang="en-US" dirty="0"/>
          </a:p>
        </p:txBody>
      </p:sp>
    </p:spTree>
    <p:extLst>
      <p:ext uri="{BB962C8B-B14F-4D97-AF65-F5344CB8AC3E}">
        <p14:creationId xmlns:p14="http://schemas.microsoft.com/office/powerpoint/2010/main" val="820633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Angles</Template>
  <TotalTime>232</TotalTime>
  <Words>990</Words>
  <Application>Microsoft Office PowerPoint</Application>
  <PresentationFormat>On-screen Show (4:3)</PresentationFormat>
  <Paragraphs>81</Paragraphs>
  <Slides>28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 Light</vt:lpstr>
      <vt:lpstr>Century Gothic</vt:lpstr>
      <vt:lpstr>Garamond</vt:lpstr>
      <vt:lpstr>Rockwell</vt:lpstr>
      <vt:lpstr>Wingdings</vt:lpstr>
      <vt:lpstr>Wingdings 2</vt:lpstr>
      <vt:lpstr>Couture</vt:lpstr>
      <vt:lpstr>Austin</vt:lpstr>
      <vt:lpstr>Atlas</vt:lpstr>
      <vt:lpstr>BIOETIK DAN APLIKASINYA DALAM PRAKTIK PELAYANAN KEBIDANAN</vt:lpstr>
      <vt:lpstr>   Konsep dasar bio-etika dan profesionalisme</vt:lpstr>
      <vt:lpstr>SECARA HARAFIAH</vt:lpstr>
      <vt:lpstr>PowerPoint Presentation</vt:lpstr>
      <vt:lpstr> Profesionalisme</vt:lpstr>
      <vt:lpstr>perbedaan antara profesi dan pekerjaan</vt:lpstr>
      <vt:lpstr>Kebidanan Sebagai Profesi</vt:lpstr>
      <vt:lpstr>PowerPoint Presentation</vt:lpstr>
      <vt:lpstr>Cermin pekerjaan sebagai profesi</vt:lpstr>
      <vt:lpstr>Peran bidan</vt:lpstr>
      <vt:lpstr>Konsep dasar bio-etika profesionalisme bidan</vt:lpstr>
      <vt:lpstr>PowerPoint Presentation</vt:lpstr>
      <vt:lpstr>Moral </vt:lpstr>
      <vt:lpstr>      Hukum</vt:lpstr>
      <vt:lpstr>PowerPoint Presentation</vt:lpstr>
      <vt:lpstr>Fungsi Etika Dan Moralitas Dalam Pelayanan Kebidanan</vt:lpstr>
      <vt:lpstr>PowerPoint Presentation</vt:lpstr>
      <vt:lpstr>PowerPoint Presentation</vt:lpstr>
      <vt:lpstr> Peran Bio-Etika Dan Profesionalisme Dalam Dunia Kebidanan</vt:lpstr>
      <vt:lpstr>PowerPoint Presentation</vt:lpstr>
      <vt:lpstr>PowerPoint Presentation</vt:lpstr>
      <vt:lpstr>PowerPoint Presentation</vt:lpstr>
      <vt:lpstr>PowerPoint Presentation</vt:lpstr>
      <vt:lpstr>pendekatan dalam asuhan kebidanan</vt:lpstr>
      <vt:lpstr>Untuk menjadi jabatan profesional</vt:lpstr>
      <vt:lpstr>PowerPoint Presentation</vt:lpstr>
      <vt:lpstr>memilikisyarat-syarat jabatan profesional bidan juga dituntut memiliki tanggung jawab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 media</dc:title>
  <dc:creator>WINDOOWS 10</dc:creator>
  <cp:lastModifiedBy>ismail - [2010]</cp:lastModifiedBy>
  <cp:revision>62</cp:revision>
  <dcterms:created xsi:type="dcterms:W3CDTF">2021-03-27T14:11:44Z</dcterms:created>
  <dcterms:modified xsi:type="dcterms:W3CDTF">2022-04-16T02:37:50Z</dcterms:modified>
</cp:coreProperties>
</file>