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20737" y="1524317"/>
            <a:ext cx="7502525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895600" y="4495800"/>
            <a:ext cx="3352800" cy="175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666699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000C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666699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80439"/>
            <a:ext cx="9144000" cy="144780"/>
          </a:xfrm>
          <a:custGeom>
            <a:avLst/>
            <a:gdLst/>
            <a:ahLst/>
            <a:cxnLst/>
            <a:rect l="l" t="t" r="r" b="b"/>
            <a:pathLst>
              <a:path w="9144000" h="144780">
                <a:moveTo>
                  <a:pt x="9144000" y="0"/>
                </a:moveTo>
                <a:lnTo>
                  <a:pt x="0" y="0"/>
                </a:lnTo>
                <a:lnTo>
                  <a:pt x="0" y="144779"/>
                </a:lnTo>
                <a:lnTo>
                  <a:pt x="9144000" y="144779"/>
                </a:lnTo>
                <a:lnTo>
                  <a:pt x="9144000" y="0"/>
                </a:lnTo>
                <a:close/>
              </a:path>
            </a:pathLst>
          </a:custGeom>
          <a:solidFill>
            <a:srgbClr val="48C9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9804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600200"/>
            <a:ext cx="5880100" cy="3657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33400" y="2209800"/>
            <a:ext cx="4038600" cy="609600"/>
          </a:xfrm>
          <a:custGeom>
            <a:avLst/>
            <a:gdLst/>
            <a:ahLst/>
            <a:cxnLst/>
            <a:rect l="l" t="t" r="r" b="b"/>
            <a:pathLst>
              <a:path w="4038600" h="609600">
                <a:moveTo>
                  <a:pt x="0" y="55499"/>
                </a:moveTo>
                <a:lnTo>
                  <a:pt x="4362" y="33914"/>
                </a:lnTo>
                <a:lnTo>
                  <a:pt x="16259" y="16271"/>
                </a:lnTo>
                <a:lnTo>
                  <a:pt x="33904" y="4367"/>
                </a:lnTo>
                <a:lnTo>
                  <a:pt x="55511" y="0"/>
                </a:lnTo>
                <a:lnTo>
                  <a:pt x="3983101" y="0"/>
                </a:lnTo>
                <a:lnTo>
                  <a:pt x="4004685" y="4367"/>
                </a:lnTo>
                <a:lnTo>
                  <a:pt x="4022328" y="16271"/>
                </a:lnTo>
                <a:lnTo>
                  <a:pt x="4034232" y="33914"/>
                </a:lnTo>
                <a:lnTo>
                  <a:pt x="4038600" y="55499"/>
                </a:lnTo>
                <a:lnTo>
                  <a:pt x="4038600" y="554101"/>
                </a:lnTo>
                <a:lnTo>
                  <a:pt x="4034232" y="575685"/>
                </a:lnTo>
                <a:lnTo>
                  <a:pt x="4022328" y="593328"/>
                </a:lnTo>
                <a:lnTo>
                  <a:pt x="4004685" y="605232"/>
                </a:lnTo>
                <a:lnTo>
                  <a:pt x="3983101" y="609600"/>
                </a:lnTo>
                <a:lnTo>
                  <a:pt x="55511" y="609600"/>
                </a:lnTo>
                <a:lnTo>
                  <a:pt x="33904" y="605232"/>
                </a:lnTo>
                <a:lnTo>
                  <a:pt x="16259" y="593328"/>
                </a:lnTo>
                <a:lnTo>
                  <a:pt x="4362" y="575685"/>
                </a:lnTo>
                <a:lnTo>
                  <a:pt x="0" y="554101"/>
                </a:lnTo>
                <a:lnTo>
                  <a:pt x="0" y="5549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33400" y="2971800"/>
            <a:ext cx="4038600" cy="609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33400" y="2971800"/>
            <a:ext cx="4038600" cy="609600"/>
          </a:xfrm>
          <a:custGeom>
            <a:avLst/>
            <a:gdLst/>
            <a:ahLst/>
            <a:cxnLst/>
            <a:rect l="l" t="t" r="r" b="b"/>
            <a:pathLst>
              <a:path w="4038600" h="609600">
                <a:moveTo>
                  <a:pt x="0" y="55499"/>
                </a:moveTo>
                <a:lnTo>
                  <a:pt x="4362" y="33914"/>
                </a:lnTo>
                <a:lnTo>
                  <a:pt x="16259" y="16271"/>
                </a:lnTo>
                <a:lnTo>
                  <a:pt x="33904" y="4367"/>
                </a:lnTo>
                <a:lnTo>
                  <a:pt x="55511" y="0"/>
                </a:lnTo>
                <a:lnTo>
                  <a:pt x="3983101" y="0"/>
                </a:lnTo>
                <a:lnTo>
                  <a:pt x="4004685" y="4367"/>
                </a:lnTo>
                <a:lnTo>
                  <a:pt x="4022328" y="16271"/>
                </a:lnTo>
                <a:lnTo>
                  <a:pt x="4034232" y="33914"/>
                </a:lnTo>
                <a:lnTo>
                  <a:pt x="4038600" y="55499"/>
                </a:lnTo>
                <a:lnTo>
                  <a:pt x="4038600" y="554101"/>
                </a:lnTo>
                <a:lnTo>
                  <a:pt x="4034232" y="575685"/>
                </a:lnTo>
                <a:lnTo>
                  <a:pt x="4022328" y="593328"/>
                </a:lnTo>
                <a:lnTo>
                  <a:pt x="4004685" y="605232"/>
                </a:lnTo>
                <a:lnTo>
                  <a:pt x="3983101" y="609600"/>
                </a:lnTo>
                <a:lnTo>
                  <a:pt x="55511" y="609600"/>
                </a:lnTo>
                <a:lnTo>
                  <a:pt x="33904" y="605232"/>
                </a:lnTo>
                <a:lnTo>
                  <a:pt x="16259" y="593328"/>
                </a:lnTo>
                <a:lnTo>
                  <a:pt x="4362" y="575685"/>
                </a:lnTo>
                <a:lnTo>
                  <a:pt x="0" y="554101"/>
                </a:lnTo>
                <a:lnTo>
                  <a:pt x="0" y="5549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33400" y="3733800"/>
            <a:ext cx="4038600" cy="609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33400" y="3733800"/>
            <a:ext cx="4038600" cy="609600"/>
          </a:xfrm>
          <a:custGeom>
            <a:avLst/>
            <a:gdLst/>
            <a:ahLst/>
            <a:cxnLst/>
            <a:rect l="l" t="t" r="r" b="b"/>
            <a:pathLst>
              <a:path w="4038600" h="609600">
                <a:moveTo>
                  <a:pt x="0" y="55499"/>
                </a:moveTo>
                <a:lnTo>
                  <a:pt x="4362" y="33914"/>
                </a:lnTo>
                <a:lnTo>
                  <a:pt x="16259" y="16271"/>
                </a:lnTo>
                <a:lnTo>
                  <a:pt x="33904" y="4367"/>
                </a:lnTo>
                <a:lnTo>
                  <a:pt x="55511" y="0"/>
                </a:lnTo>
                <a:lnTo>
                  <a:pt x="3983101" y="0"/>
                </a:lnTo>
                <a:lnTo>
                  <a:pt x="4004685" y="4367"/>
                </a:lnTo>
                <a:lnTo>
                  <a:pt x="4022328" y="16271"/>
                </a:lnTo>
                <a:lnTo>
                  <a:pt x="4034232" y="33914"/>
                </a:lnTo>
                <a:lnTo>
                  <a:pt x="4038600" y="55499"/>
                </a:lnTo>
                <a:lnTo>
                  <a:pt x="4038600" y="554101"/>
                </a:lnTo>
                <a:lnTo>
                  <a:pt x="4034232" y="575685"/>
                </a:lnTo>
                <a:lnTo>
                  <a:pt x="4022328" y="593328"/>
                </a:lnTo>
                <a:lnTo>
                  <a:pt x="4004685" y="605232"/>
                </a:lnTo>
                <a:lnTo>
                  <a:pt x="3983101" y="609600"/>
                </a:lnTo>
                <a:lnTo>
                  <a:pt x="55511" y="609600"/>
                </a:lnTo>
                <a:lnTo>
                  <a:pt x="33904" y="605232"/>
                </a:lnTo>
                <a:lnTo>
                  <a:pt x="16259" y="593328"/>
                </a:lnTo>
                <a:lnTo>
                  <a:pt x="4362" y="575685"/>
                </a:lnTo>
                <a:lnTo>
                  <a:pt x="0" y="554101"/>
                </a:lnTo>
                <a:lnTo>
                  <a:pt x="0" y="5549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666699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666699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666699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80439"/>
            <a:ext cx="9144000" cy="144780"/>
          </a:xfrm>
          <a:custGeom>
            <a:avLst/>
            <a:gdLst/>
            <a:ahLst/>
            <a:cxnLst/>
            <a:rect l="l" t="t" r="r" b="b"/>
            <a:pathLst>
              <a:path w="9144000" h="144780">
                <a:moveTo>
                  <a:pt x="9144000" y="0"/>
                </a:moveTo>
                <a:lnTo>
                  <a:pt x="0" y="0"/>
                </a:lnTo>
                <a:lnTo>
                  <a:pt x="0" y="144779"/>
                </a:lnTo>
                <a:lnTo>
                  <a:pt x="9144000" y="144779"/>
                </a:lnTo>
                <a:lnTo>
                  <a:pt x="9144000" y="0"/>
                </a:lnTo>
                <a:close/>
              </a:path>
            </a:pathLst>
          </a:custGeom>
          <a:solidFill>
            <a:srgbClr val="48C9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9804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6520" y="295021"/>
            <a:ext cx="8950959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77912" y="1676717"/>
            <a:ext cx="6988175" cy="2465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0000C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9140" y="6492510"/>
            <a:ext cx="238759" cy="180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666699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420620"/>
            <a:ext cx="9144000" cy="3530600"/>
            <a:chOff x="0" y="2420620"/>
            <a:chExt cx="9144000" cy="3530600"/>
          </a:xfrm>
        </p:grpSpPr>
        <p:sp>
          <p:nvSpPr>
            <p:cNvPr id="3" name="object 3"/>
            <p:cNvSpPr/>
            <p:nvPr/>
          </p:nvSpPr>
          <p:spPr>
            <a:xfrm>
              <a:off x="0" y="2420620"/>
              <a:ext cx="9144000" cy="3530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420620"/>
              <a:ext cx="9144000" cy="736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6022340"/>
            <a:ext cx="9144000" cy="835660"/>
          </a:xfrm>
          <a:custGeom>
            <a:avLst/>
            <a:gdLst/>
            <a:ahLst/>
            <a:cxnLst/>
            <a:rect l="l" t="t" r="r" b="b"/>
            <a:pathLst>
              <a:path w="9144000" h="835659">
                <a:moveTo>
                  <a:pt x="9144000" y="0"/>
                </a:moveTo>
                <a:lnTo>
                  <a:pt x="0" y="0"/>
                </a:lnTo>
                <a:lnTo>
                  <a:pt x="0" y="835660"/>
                </a:lnTo>
                <a:lnTo>
                  <a:pt x="9144000" y="835660"/>
                </a:lnTo>
                <a:lnTo>
                  <a:pt x="9144000" y="0"/>
                </a:lnTo>
                <a:close/>
              </a:path>
            </a:pathLst>
          </a:custGeom>
          <a:solidFill>
            <a:srgbClr val="28BE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68779" y="1206500"/>
            <a:ext cx="6276594" cy="13439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78329" y="1249298"/>
            <a:ext cx="561276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5360" marR="5080" indent="-963294">
              <a:lnSpc>
                <a:spcPct val="100000"/>
              </a:lnSpc>
              <a:spcBef>
                <a:spcPts val="100"/>
              </a:spcBef>
              <a:tabLst>
                <a:tab pos="3117850" algn="l"/>
              </a:tabLst>
            </a:pPr>
            <a:r>
              <a:rPr sz="3200" b="1" spc="2460" dirty="0">
                <a:solidFill>
                  <a:srgbClr val="467BE8"/>
                </a:solidFill>
                <a:latin typeface="Arial"/>
                <a:cs typeface="Arial"/>
              </a:rPr>
              <a:t>K</a:t>
            </a:r>
            <a:r>
              <a:rPr sz="3200" b="1" spc="2014" dirty="0">
                <a:solidFill>
                  <a:srgbClr val="467BE8"/>
                </a:solidFill>
                <a:latin typeface="Arial"/>
                <a:cs typeface="Arial"/>
              </a:rPr>
              <a:t>o</a:t>
            </a:r>
            <a:r>
              <a:rPr sz="3200" b="1" spc="1780" dirty="0">
                <a:solidFill>
                  <a:srgbClr val="467BE8"/>
                </a:solidFill>
                <a:latin typeface="Arial"/>
                <a:cs typeface="Arial"/>
              </a:rPr>
              <a:t>n</a:t>
            </a:r>
            <a:r>
              <a:rPr sz="3200" b="1" spc="1650" dirty="0">
                <a:solidFill>
                  <a:srgbClr val="467BE8"/>
                </a:solidFill>
                <a:latin typeface="Arial"/>
                <a:cs typeface="Arial"/>
              </a:rPr>
              <a:t>s</a:t>
            </a:r>
            <a:r>
              <a:rPr sz="3200" b="1" spc="1655" dirty="0">
                <a:solidFill>
                  <a:srgbClr val="467BE8"/>
                </a:solidFill>
                <a:latin typeface="Arial"/>
                <a:cs typeface="Arial"/>
              </a:rPr>
              <a:t>e</a:t>
            </a:r>
            <a:r>
              <a:rPr sz="3200" b="1" spc="1590" dirty="0">
                <a:solidFill>
                  <a:srgbClr val="467BE8"/>
                </a:solidFill>
                <a:latin typeface="Arial"/>
                <a:cs typeface="Arial"/>
              </a:rPr>
              <a:t>p</a:t>
            </a:r>
            <a:r>
              <a:rPr sz="3200" b="1" dirty="0">
                <a:solidFill>
                  <a:srgbClr val="467BE8"/>
                </a:solidFill>
                <a:latin typeface="Arial"/>
                <a:cs typeface="Arial"/>
              </a:rPr>
              <a:t>	</a:t>
            </a:r>
            <a:r>
              <a:rPr sz="3200" b="1" spc="1720" dirty="0">
                <a:solidFill>
                  <a:srgbClr val="467BE8"/>
                </a:solidFill>
                <a:latin typeface="Arial"/>
                <a:cs typeface="Arial"/>
              </a:rPr>
              <a:t>d</a:t>
            </a:r>
            <a:r>
              <a:rPr sz="3200" b="1" spc="2390" dirty="0">
                <a:solidFill>
                  <a:srgbClr val="467BE8"/>
                </a:solidFill>
                <a:latin typeface="Arial"/>
                <a:cs typeface="Arial"/>
              </a:rPr>
              <a:t>a</a:t>
            </a:r>
            <a:r>
              <a:rPr sz="3200" b="1" spc="1315" dirty="0">
                <a:solidFill>
                  <a:srgbClr val="467BE8"/>
                </a:solidFill>
                <a:latin typeface="Arial"/>
                <a:cs typeface="Arial"/>
              </a:rPr>
              <a:t>s</a:t>
            </a:r>
            <a:r>
              <a:rPr sz="3200" b="1" spc="2390" dirty="0">
                <a:solidFill>
                  <a:srgbClr val="467BE8"/>
                </a:solidFill>
                <a:latin typeface="Arial"/>
                <a:cs typeface="Arial"/>
              </a:rPr>
              <a:t>a</a:t>
            </a:r>
            <a:r>
              <a:rPr sz="3200" b="1" spc="2565" dirty="0">
                <a:solidFill>
                  <a:srgbClr val="467BE8"/>
                </a:solidFill>
                <a:latin typeface="Arial"/>
                <a:cs typeface="Arial"/>
              </a:rPr>
              <a:t>r  </a:t>
            </a:r>
            <a:r>
              <a:rPr sz="3200" b="1" spc="2240" dirty="0">
                <a:solidFill>
                  <a:srgbClr val="467BE8"/>
                </a:solidFill>
                <a:latin typeface="Arial"/>
                <a:cs typeface="Arial"/>
              </a:rPr>
              <a:t>ekonomi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4800" y="6147117"/>
            <a:ext cx="853439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200" dirty="0">
                <a:solidFill>
                  <a:srgbClr val="00000C"/>
                </a:solidFill>
                <a:latin typeface="Arial"/>
                <a:cs typeface="Arial"/>
              </a:rPr>
              <a:t>DR. MUH TAHIR SAENONG, SKM.,M.KES</a:t>
            </a:r>
            <a:endParaRPr sz="3200" dirty="0">
              <a:latin typeface="Arial"/>
              <a:cs typeface="Arial"/>
            </a:endParaRPr>
          </a:p>
        </p:txBody>
      </p:sp>
      <p:pic>
        <p:nvPicPr>
          <p:cNvPr id="11" name="Picture 10" descr="C:\Users\user\Downloads\WhatsApp Image 2021-03-06 at 18.37.02 (1).jpeg">
            <a:extLst>
              <a:ext uri="{FF2B5EF4-FFF2-40B4-BE49-F238E27FC236}">
                <a16:creationId xmlns:a16="http://schemas.microsoft.com/office/drawing/2014/main" id="{EBEF6DFE-6AC0-407E-BFF6-019803DE4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5932836" cy="1282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2504" y="17462"/>
            <a:ext cx="5830570" cy="877569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23520" marR="5080" indent="-211454">
              <a:lnSpc>
                <a:spcPts val="3340"/>
              </a:lnSpc>
              <a:spcBef>
                <a:spcPts val="229"/>
              </a:spcBef>
            </a:pPr>
            <a:r>
              <a:rPr sz="2800" b="0" spc="1510" dirty="0">
                <a:latin typeface="Arial Black"/>
                <a:cs typeface="Arial Black"/>
              </a:rPr>
              <a:t>MASALAH</a:t>
            </a:r>
            <a:r>
              <a:rPr sz="2800" b="0" spc="375" dirty="0">
                <a:latin typeface="Arial Black"/>
                <a:cs typeface="Arial Black"/>
              </a:rPr>
              <a:t> </a:t>
            </a:r>
            <a:r>
              <a:rPr sz="2800" b="0" spc="1390" dirty="0">
                <a:latin typeface="Arial Black"/>
                <a:cs typeface="Arial Black"/>
              </a:rPr>
              <a:t>POKOK  </a:t>
            </a:r>
            <a:r>
              <a:rPr sz="2800" b="0" spc="1375" dirty="0">
                <a:latin typeface="Arial Black"/>
                <a:cs typeface="Arial Black"/>
              </a:rPr>
              <a:t>PEREKONOMIAN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0737" y="1524317"/>
            <a:ext cx="741362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60" dirty="0">
                <a:solidFill>
                  <a:srgbClr val="00000C"/>
                </a:solidFill>
                <a:latin typeface="Georgia"/>
                <a:cs typeface="Georgia"/>
              </a:rPr>
              <a:t>Mengapa </a:t>
            </a:r>
            <a:r>
              <a:rPr sz="3200" spc="-210" dirty="0">
                <a:solidFill>
                  <a:srgbClr val="00000C"/>
                </a:solidFill>
                <a:latin typeface="Georgia"/>
                <a:cs typeface="Georgia"/>
              </a:rPr>
              <a:t>individu,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perusahaan, </a:t>
            </a:r>
            <a:r>
              <a:rPr sz="3200" spc="-270" dirty="0">
                <a:solidFill>
                  <a:srgbClr val="00000C"/>
                </a:solidFill>
                <a:latin typeface="Georgia"/>
                <a:cs typeface="Georgia"/>
              </a:rPr>
              <a:t>dan</a:t>
            </a:r>
            <a:r>
              <a:rPr sz="3200" spc="-26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70" dirty="0">
                <a:solidFill>
                  <a:srgbClr val="00000C"/>
                </a:solidFill>
                <a:latin typeface="Georgia"/>
                <a:cs typeface="Georgia"/>
              </a:rPr>
              <a:t>masyarakat</a:t>
            </a:r>
            <a:endParaRPr sz="3200">
              <a:latin typeface="Georgia"/>
              <a:cs typeface="Georgia"/>
            </a:endParaRPr>
          </a:p>
          <a:p>
            <a:pPr marL="1071880" marR="170180" indent="-556895">
              <a:lnSpc>
                <a:spcPct val="100000"/>
              </a:lnSpc>
              <a:spcBef>
                <a:spcPts val="5"/>
              </a:spcBef>
            </a:pP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perlu </a:t>
            </a:r>
            <a:r>
              <a:rPr sz="3200" spc="-260" dirty="0">
                <a:solidFill>
                  <a:srgbClr val="00000C"/>
                </a:solidFill>
                <a:latin typeface="Georgia"/>
                <a:cs typeface="Georgia"/>
              </a:rPr>
              <a:t>memikirkan </a:t>
            </a:r>
            <a:r>
              <a:rPr sz="3200" spc="-175" dirty="0">
                <a:solidFill>
                  <a:srgbClr val="00000C"/>
                </a:solidFill>
                <a:latin typeface="Georgia"/>
                <a:cs typeface="Georgia"/>
              </a:rPr>
              <a:t>“cara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yang </a:t>
            </a:r>
            <a:r>
              <a:rPr sz="3200" spc="-220" dirty="0">
                <a:solidFill>
                  <a:srgbClr val="00000C"/>
                </a:solidFill>
                <a:latin typeface="Georgia"/>
                <a:cs typeface="Georgia"/>
              </a:rPr>
              <a:t>terbaik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untuk  </a:t>
            </a:r>
            <a:r>
              <a:rPr sz="3200" spc="-265" dirty="0">
                <a:solidFill>
                  <a:srgbClr val="00000C"/>
                </a:solidFill>
                <a:latin typeface="Georgia"/>
                <a:cs typeface="Georgia"/>
              </a:rPr>
              <a:t>melakukan </a:t>
            </a:r>
            <a:r>
              <a:rPr sz="3200" spc="-235" dirty="0">
                <a:solidFill>
                  <a:srgbClr val="00000C"/>
                </a:solidFill>
                <a:latin typeface="Georgia"/>
                <a:cs typeface="Georgia"/>
              </a:rPr>
              <a:t>kegiatan</a:t>
            </a:r>
            <a:r>
              <a:rPr sz="3200" spc="-21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150" dirty="0">
                <a:solidFill>
                  <a:srgbClr val="00000C"/>
                </a:solidFill>
                <a:latin typeface="Georgia"/>
                <a:cs typeface="Georgia"/>
              </a:rPr>
              <a:t>ekonomi”…???</a:t>
            </a:r>
            <a:endParaRPr sz="3200">
              <a:latin typeface="Georgia"/>
              <a:cs typeface="Georg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219200" y="3394709"/>
            <a:ext cx="1262380" cy="1863089"/>
            <a:chOff x="1219200" y="3394709"/>
            <a:chExt cx="1262380" cy="1863089"/>
          </a:xfrm>
        </p:grpSpPr>
        <p:sp>
          <p:nvSpPr>
            <p:cNvPr id="5" name="object 5"/>
            <p:cNvSpPr/>
            <p:nvPr/>
          </p:nvSpPr>
          <p:spPr>
            <a:xfrm>
              <a:off x="1219200" y="3394709"/>
              <a:ext cx="1262380" cy="1004569"/>
            </a:xfrm>
            <a:custGeom>
              <a:avLst/>
              <a:gdLst/>
              <a:ahLst/>
              <a:cxnLst/>
              <a:rect l="l" t="t" r="r" b="b"/>
              <a:pathLst>
                <a:path w="1262380" h="1004570">
                  <a:moveTo>
                    <a:pt x="360680" y="522605"/>
                  </a:moveTo>
                  <a:lnTo>
                    <a:pt x="321437" y="509270"/>
                  </a:lnTo>
                  <a:lnTo>
                    <a:pt x="237871" y="513334"/>
                  </a:lnTo>
                  <a:lnTo>
                    <a:pt x="165608" y="559689"/>
                  </a:lnTo>
                  <a:lnTo>
                    <a:pt x="60325" y="655955"/>
                  </a:lnTo>
                  <a:lnTo>
                    <a:pt x="5613" y="733679"/>
                  </a:lnTo>
                  <a:lnTo>
                    <a:pt x="0" y="760984"/>
                  </a:lnTo>
                  <a:lnTo>
                    <a:pt x="27368" y="812038"/>
                  </a:lnTo>
                  <a:lnTo>
                    <a:pt x="87757" y="834644"/>
                  </a:lnTo>
                  <a:lnTo>
                    <a:pt x="165608" y="861949"/>
                  </a:lnTo>
                  <a:lnTo>
                    <a:pt x="227330" y="875792"/>
                  </a:lnTo>
                  <a:lnTo>
                    <a:pt x="254762" y="899033"/>
                  </a:lnTo>
                  <a:lnTo>
                    <a:pt x="237871" y="930910"/>
                  </a:lnTo>
                  <a:lnTo>
                    <a:pt x="194437" y="967994"/>
                  </a:lnTo>
                  <a:lnTo>
                    <a:pt x="138176" y="972693"/>
                  </a:lnTo>
                  <a:lnTo>
                    <a:pt x="99695" y="958215"/>
                  </a:lnTo>
                  <a:lnTo>
                    <a:pt x="76454" y="972693"/>
                  </a:lnTo>
                  <a:lnTo>
                    <a:pt x="82042" y="990600"/>
                  </a:lnTo>
                  <a:lnTo>
                    <a:pt x="127000" y="1004570"/>
                  </a:lnTo>
                  <a:lnTo>
                    <a:pt x="194437" y="1004570"/>
                  </a:lnTo>
                  <a:lnTo>
                    <a:pt x="254762" y="990600"/>
                  </a:lnTo>
                  <a:lnTo>
                    <a:pt x="288417" y="972693"/>
                  </a:lnTo>
                  <a:lnTo>
                    <a:pt x="310134" y="940181"/>
                  </a:lnTo>
                  <a:lnTo>
                    <a:pt x="321437" y="903605"/>
                  </a:lnTo>
                  <a:lnTo>
                    <a:pt x="294005" y="871220"/>
                  </a:lnTo>
                  <a:lnTo>
                    <a:pt x="227330" y="848614"/>
                  </a:lnTo>
                  <a:lnTo>
                    <a:pt x="149479" y="829945"/>
                  </a:lnTo>
                  <a:lnTo>
                    <a:pt x="82042" y="798703"/>
                  </a:lnTo>
                  <a:lnTo>
                    <a:pt x="65913" y="770255"/>
                  </a:lnTo>
                  <a:lnTo>
                    <a:pt x="76454" y="720344"/>
                  </a:lnTo>
                  <a:lnTo>
                    <a:pt x="127000" y="655955"/>
                  </a:lnTo>
                  <a:lnTo>
                    <a:pt x="188722" y="618871"/>
                  </a:lnTo>
                  <a:lnTo>
                    <a:pt x="282829" y="591566"/>
                  </a:lnTo>
                  <a:lnTo>
                    <a:pt x="360680" y="577723"/>
                  </a:lnTo>
                  <a:lnTo>
                    <a:pt x="360680" y="522605"/>
                  </a:lnTo>
                  <a:close/>
                </a:path>
                <a:path w="1262380" h="1004570">
                  <a:moveTo>
                    <a:pt x="612140" y="184035"/>
                  </a:moveTo>
                  <a:lnTo>
                    <a:pt x="600202" y="174117"/>
                  </a:lnTo>
                  <a:lnTo>
                    <a:pt x="477774" y="233934"/>
                  </a:lnTo>
                  <a:lnTo>
                    <a:pt x="401066" y="137541"/>
                  </a:lnTo>
                  <a:lnTo>
                    <a:pt x="344805" y="100330"/>
                  </a:lnTo>
                  <a:lnTo>
                    <a:pt x="278638" y="100330"/>
                  </a:lnTo>
                  <a:lnTo>
                    <a:pt x="206121" y="124206"/>
                  </a:lnTo>
                  <a:lnTo>
                    <a:pt x="173101" y="164846"/>
                  </a:lnTo>
                  <a:lnTo>
                    <a:pt x="162560" y="220599"/>
                  </a:lnTo>
                  <a:lnTo>
                    <a:pt x="173101" y="293751"/>
                  </a:lnTo>
                  <a:lnTo>
                    <a:pt x="217424" y="376809"/>
                  </a:lnTo>
                  <a:lnTo>
                    <a:pt x="295529" y="432054"/>
                  </a:lnTo>
                  <a:lnTo>
                    <a:pt x="355981" y="459359"/>
                  </a:lnTo>
                  <a:lnTo>
                    <a:pt x="417195" y="468630"/>
                  </a:lnTo>
                  <a:lnTo>
                    <a:pt x="467233" y="454660"/>
                  </a:lnTo>
                  <a:lnTo>
                    <a:pt x="494665" y="432054"/>
                  </a:lnTo>
                  <a:lnTo>
                    <a:pt x="512191" y="376809"/>
                  </a:lnTo>
                  <a:lnTo>
                    <a:pt x="506603" y="312420"/>
                  </a:lnTo>
                  <a:lnTo>
                    <a:pt x="489077" y="257810"/>
                  </a:lnTo>
                  <a:lnTo>
                    <a:pt x="600202" y="206629"/>
                  </a:lnTo>
                  <a:lnTo>
                    <a:pt x="612140" y="184035"/>
                  </a:lnTo>
                  <a:close/>
                </a:path>
                <a:path w="1262380" h="1004570">
                  <a:moveTo>
                    <a:pt x="1261872" y="6477"/>
                  </a:moveTo>
                  <a:lnTo>
                    <a:pt x="1240155" y="0"/>
                  </a:lnTo>
                  <a:lnTo>
                    <a:pt x="1175639" y="83566"/>
                  </a:lnTo>
                  <a:lnTo>
                    <a:pt x="1151763" y="100965"/>
                  </a:lnTo>
                  <a:lnTo>
                    <a:pt x="1137666" y="113411"/>
                  </a:lnTo>
                  <a:lnTo>
                    <a:pt x="1106170" y="78486"/>
                  </a:lnTo>
                  <a:lnTo>
                    <a:pt x="1078103" y="61087"/>
                  </a:lnTo>
                  <a:lnTo>
                    <a:pt x="1068578" y="76454"/>
                  </a:lnTo>
                  <a:lnTo>
                    <a:pt x="1080262" y="100584"/>
                  </a:lnTo>
                  <a:lnTo>
                    <a:pt x="1113790" y="121158"/>
                  </a:lnTo>
                  <a:lnTo>
                    <a:pt x="1127506" y="151396"/>
                  </a:lnTo>
                  <a:lnTo>
                    <a:pt x="1129665" y="189496"/>
                  </a:lnTo>
                  <a:lnTo>
                    <a:pt x="1122172" y="244856"/>
                  </a:lnTo>
                  <a:lnTo>
                    <a:pt x="1083056" y="339344"/>
                  </a:lnTo>
                  <a:lnTo>
                    <a:pt x="1035177" y="417449"/>
                  </a:lnTo>
                  <a:lnTo>
                    <a:pt x="987298" y="473837"/>
                  </a:lnTo>
                  <a:lnTo>
                    <a:pt x="951992" y="489712"/>
                  </a:lnTo>
                  <a:lnTo>
                    <a:pt x="861187" y="488442"/>
                  </a:lnTo>
                  <a:lnTo>
                    <a:pt x="767969" y="480187"/>
                  </a:lnTo>
                  <a:lnTo>
                    <a:pt x="719201" y="487045"/>
                  </a:lnTo>
                  <a:lnTo>
                    <a:pt x="633476" y="488188"/>
                  </a:lnTo>
                  <a:lnTo>
                    <a:pt x="606679" y="488823"/>
                  </a:lnTo>
                  <a:lnTo>
                    <a:pt x="576580" y="507111"/>
                  </a:lnTo>
                  <a:lnTo>
                    <a:pt x="578358" y="545719"/>
                  </a:lnTo>
                  <a:lnTo>
                    <a:pt x="594614" y="561086"/>
                  </a:lnTo>
                  <a:lnTo>
                    <a:pt x="661543" y="581025"/>
                  </a:lnTo>
                  <a:lnTo>
                    <a:pt x="780415" y="578358"/>
                  </a:lnTo>
                  <a:lnTo>
                    <a:pt x="896874" y="559308"/>
                  </a:lnTo>
                  <a:lnTo>
                    <a:pt x="1023366" y="533527"/>
                  </a:lnTo>
                  <a:lnTo>
                    <a:pt x="1099820" y="419735"/>
                  </a:lnTo>
                  <a:lnTo>
                    <a:pt x="1158113" y="272288"/>
                  </a:lnTo>
                  <a:lnTo>
                    <a:pt x="1219835" y="202565"/>
                  </a:lnTo>
                  <a:lnTo>
                    <a:pt x="1248791" y="176923"/>
                  </a:lnTo>
                  <a:lnTo>
                    <a:pt x="1244219" y="152146"/>
                  </a:lnTo>
                  <a:lnTo>
                    <a:pt x="1219962" y="116205"/>
                  </a:lnTo>
                  <a:lnTo>
                    <a:pt x="1203579" y="90551"/>
                  </a:lnTo>
                  <a:lnTo>
                    <a:pt x="1260856" y="28321"/>
                  </a:lnTo>
                  <a:lnTo>
                    <a:pt x="1261872" y="6477"/>
                  </a:lnTo>
                  <a:close/>
                </a:path>
              </a:pathLst>
            </a:custGeom>
            <a:solidFill>
              <a:srgbClr val="666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13840" y="3881119"/>
              <a:ext cx="337820" cy="609600"/>
            </a:xfrm>
            <a:custGeom>
              <a:avLst/>
              <a:gdLst/>
              <a:ahLst/>
              <a:cxnLst/>
              <a:rect l="l" t="t" r="r" b="b"/>
              <a:pathLst>
                <a:path w="337819" h="609600">
                  <a:moveTo>
                    <a:pt x="138303" y="0"/>
                  </a:moveTo>
                  <a:lnTo>
                    <a:pt x="54737" y="9270"/>
                  </a:lnTo>
                  <a:lnTo>
                    <a:pt x="16128" y="68960"/>
                  </a:lnTo>
                  <a:lnTo>
                    <a:pt x="21716" y="142493"/>
                  </a:lnTo>
                  <a:lnTo>
                    <a:pt x="43560" y="261365"/>
                  </a:lnTo>
                  <a:lnTo>
                    <a:pt x="43560" y="366267"/>
                  </a:lnTo>
                  <a:lnTo>
                    <a:pt x="16128" y="457834"/>
                  </a:lnTo>
                  <a:lnTo>
                    <a:pt x="0" y="508761"/>
                  </a:lnTo>
                  <a:lnTo>
                    <a:pt x="11175" y="553973"/>
                  </a:lnTo>
                  <a:lnTo>
                    <a:pt x="49148" y="577722"/>
                  </a:lnTo>
                  <a:lnTo>
                    <a:pt x="99694" y="600328"/>
                  </a:lnTo>
                  <a:lnTo>
                    <a:pt x="149605" y="609599"/>
                  </a:lnTo>
                  <a:lnTo>
                    <a:pt x="210692" y="609599"/>
                  </a:lnTo>
                  <a:lnTo>
                    <a:pt x="283083" y="563244"/>
                  </a:lnTo>
                  <a:lnTo>
                    <a:pt x="337820" y="467105"/>
                  </a:lnTo>
                  <a:lnTo>
                    <a:pt x="332866" y="380110"/>
                  </a:lnTo>
                  <a:lnTo>
                    <a:pt x="299847" y="279272"/>
                  </a:lnTo>
                  <a:lnTo>
                    <a:pt x="294259" y="192404"/>
                  </a:lnTo>
                  <a:lnTo>
                    <a:pt x="259841" y="78231"/>
                  </a:lnTo>
                  <a:lnTo>
                    <a:pt x="221996" y="23240"/>
                  </a:lnTo>
                  <a:lnTo>
                    <a:pt x="138303" y="0"/>
                  </a:lnTo>
                  <a:close/>
                </a:path>
              </a:pathLst>
            </a:custGeom>
            <a:solidFill>
              <a:srgbClr val="48C9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12240" y="4376419"/>
              <a:ext cx="701040" cy="881380"/>
            </a:xfrm>
            <a:custGeom>
              <a:avLst/>
              <a:gdLst/>
              <a:ahLst/>
              <a:cxnLst/>
              <a:rect l="l" t="t" r="r" b="b"/>
              <a:pathLst>
                <a:path w="701039" h="881379">
                  <a:moveTo>
                    <a:pt x="259080" y="109728"/>
                  </a:moveTo>
                  <a:lnTo>
                    <a:pt x="247015" y="13335"/>
                  </a:lnTo>
                  <a:lnTo>
                    <a:pt x="180467" y="0"/>
                  </a:lnTo>
                  <a:lnTo>
                    <a:pt x="140843" y="13335"/>
                  </a:lnTo>
                  <a:lnTo>
                    <a:pt x="123825" y="58674"/>
                  </a:lnTo>
                  <a:lnTo>
                    <a:pt x="140843" y="311150"/>
                  </a:lnTo>
                  <a:lnTo>
                    <a:pt x="140843" y="370967"/>
                  </a:lnTo>
                  <a:lnTo>
                    <a:pt x="118237" y="481965"/>
                  </a:lnTo>
                  <a:lnTo>
                    <a:pt x="113284" y="610235"/>
                  </a:lnTo>
                  <a:lnTo>
                    <a:pt x="123825" y="674624"/>
                  </a:lnTo>
                  <a:lnTo>
                    <a:pt x="113284" y="710692"/>
                  </a:lnTo>
                  <a:lnTo>
                    <a:pt x="34671" y="766445"/>
                  </a:lnTo>
                  <a:lnTo>
                    <a:pt x="0" y="835533"/>
                  </a:lnTo>
                  <a:lnTo>
                    <a:pt x="7112" y="858139"/>
                  </a:lnTo>
                  <a:lnTo>
                    <a:pt x="67310" y="881380"/>
                  </a:lnTo>
                  <a:lnTo>
                    <a:pt x="84201" y="871474"/>
                  </a:lnTo>
                  <a:lnTo>
                    <a:pt x="90551" y="830846"/>
                  </a:lnTo>
                  <a:lnTo>
                    <a:pt x="107569" y="771017"/>
                  </a:lnTo>
                  <a:lnTo>
                    <a:pt x="135255" y="743712"/>
                  </a:lnTo>
                  <a:lnTo>
                    <a:pt x="168529" y="725170"/>
                  </a:lnTo>
                  <a:lnTo>
                    <a:pt x="196850" y="701929"/>
                  </a:lnTo>
                  <a:lnTo>
                    <a:pt x="202438" y="683387"/>
                  </a:lnTo>
                  <a:lnTo>
                    <a:pt x="186182" y="660781"/>
                  </a:lnTo>
                  <a:lnTo>
                    <a:pt x="168529" y="647446"/>
                  </a:lnTo>
                  <a:lnTo>
                    <a:pt x="157099" y="591693"/>
                  </a:lnTo>
                  <a:lnTo>
                    <a:pt x="168529" y="476631"/>
                  </a:lnTo>
                  <a:lnTo>
                    <a:pt x="208153" y="343789"/>
                  </a:lnTo>
                  <a:lnTo>
                    <a:pt x="247015" y="237490"/>
                  </a:lnTo>
                  <a:lnTo>
                    <a:pt x="259080" y="109728"/>
                  </a:lnTo>
                  <a:close/>
                </a:path>
                <a:path w="701039" h="881379">
                  <a:moveTo>
                    <a:pt x="701040" y="679704"/>
                  </a:moveTo>
                  <a:lnTo>
                    <a:pt x="679196" y="661162"/>
                  </a:lnTo>
                  <a:lnTo>
                    <a:pt x="585089" y="651256"/>
                  </a:lnTo>
                  <a:lnTo>
                    <a:pt x="479679" y="651256"/>
                  </a:lnTo>
                  <a:lnTo>
                    <a:pt x="434721" y="646557"/>
                  </a:lnTo>
                  <a:lnTo>
                    <a:pt x="423418" y="619252"/>
                  </a:lnTo>
                  <a:lnTo>
                    <a:pt x="434721" y="568706"/>
                  </a:lnTo>
                  <a:lnTo>
                    <a:pt x="441071" y="481584"/>
                  </a:lnTo>
                  <a:lnTo>
                    <a:pt x="429133" y="385191"/>
                  </a:lnTo>
                  <a:lnTo>
                    <a:pt x="412242" y="256794"/>
                  </a:lnTo>
                  <a:lnTo>
                    <a:pt x="417830" y="145796"/>
                  </a:lnTo>
                  <a:lnTo>
                    <a:pt x="417830" y="109855"/>
                  </a:lnTo>
                  <a:lnTo>
                    <a:pt x="407289" y="36068"/>
                  </a:lnTo>
                  <a:lnTo>
                    <a:pt x="357378" y="0"/>
                  </a:lnTo>
                  <a:lnTo>
                    <a:pt x="284988" y="4064"/>
                  </a:lnTo>
                  <a:lnTo>
                    <a:pt x="279400" y="36068"/>
                  </a:lnTo>
                  <a:lnTo>
                    <a:pt x="284988" y="105156"/>
                  </a:lnTo>
                  <a:lnTo>
                    <a:pt x="323723" y="210312"/>
                  </a:lnTo>
                  <a:lnTo>
                    <a:pt x="351790" y="288798"/>
                  </a:lnTo>
                  <a:lnTo>
                    <a:pt x="384810" y="393954"/>
                  </a:lnTo>
                  <a:lnTo>
                    <a:pt x="396113" y="485648"/>
                  </a:lnTo>
                  <a:lnTo>
                    <a:pt x="396113" y="559435"/>
                  </a:lnTo>
                  <a:lnTo>
                    <a:pt x="379222" y="615188"/>
                  </a:lnTo>
                  <a:lnTo>
                    <a:pt x="362966" y="633222"/>
                  </a:lnTo>
                  <a:lnTo>
                    <a:pt x="362966" y="651256"/>
                  </a:lnTo>
                  <a:lnTo>
                    <a:pt x="384810" y="679704"/>
                  </a:lnTo>
                  <a:lnTo>
                    <a:pt x="423418" y="688467"/>
                  </a:lnTo>
                  <a:lnTo>
                    <a:pt x="484632" y="688467"/>
                  </a:lnTo>
                  <a:lnTo>
                    <a:pt x="595630" y="711073"/>
                  </a:lnTo>
                  <a:lnTo>
                    <a:pt x="628650" y="744220"/>
                  </a:lnTo>
                  <a:lnTo>
                    <a:pt x="679196" y="725043"/>
                  </a:lnTo>
                  <a:lnTo>
                    <a:pt x="701040" y="679704"/>
                  </a:lnTo>
                  <a:close/>
                </a:path>
              </a:pathLst>
            </a:custGeom>
            <a:solidFill>
              <a:srgbClr val="666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39779" y="3512438"/>
              <a:ext cx="150812" cy="1510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51126" y="3710304"/>
              <a:ext cx="203835" cy="77470"/>
            </a:xfrm>
            <a:custGeom>
              <a:avLst/>
              <a:gdLst/>
              <a:ahLst/>
              <a:cxnLst/>
              <a:rect l="l" t="t" r="r" b="b"/>
              <a:pathLst>
                <a:path w="203835" h="77470">
                  <a:moveTo>
                    <a:pt x="203835" y="0"/>
                  </a:moveTo>
                  <a:lnTo>
                    <a:pt x="94106" y="18034"/>
                  </a:lnTo>
                  <a:lnTo>
                    <a:pt x="0" y="77343"/>
                  </a:lnTo>
                  <a:lnTo>
                    <a:pt x="109728" y="59309"/>
                  </a:lnTo>
                  <a:lnTo>
                    <a:pt x="2038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1125220"/>
            <a:chOff x="0" y="0"/>
            <a:chExt cx="9144000" cy="1125220"/>
          </a:xfrm>
        </p:grpSpPr>
        <p:sp>
          <p:nvSpPr>
            <p:cNvPr id="3" name="object 3"/>
            <p:cNvSpPr/>
            <p:nvPr/>
          </p:nvSpPr>
          <p:spPr>
            <a:xfrm>
              <a:off x="0" y="980439"/>
              <a:ext cx="9144000" cy="144780"/>
            </a:xfrm>
            <a:custGeom>
              <a:avLst/>
              <a:gdLst/>
              <a:ahLst/>
              <a:cxnLst/>
              <a:rect l="l" t="t" r="r" b="b"/>
              <a:pathLst>
                <a:path w="9144000" h="144780">
                  <a:moveTo>
                    <a:pt x="9144000" y="0"/>
                  </a:moveTo>
                  <a:lnTo>
                    <a:pt x="0" y="0"/>
                  </a:lnTo>
                  <a:lnTo>
                    <a:pt x="0" y="144779"/>
                  </a:lnTo>
                  <a:lnTo>
                    <a:pt x="9144000" y="14477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48C9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98043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762504" y="17462"/>
            <a:ext cx="5830570" cy="877569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23520" marR="5080" indent="-211454">
              <a:lnSpc>
                <a:spcPts val="3340"/>
              </a:lnSpc>
              <a:spcBef>
                <a:spcPts val="229"/>
              </a:spcBef>
            </a:pPr>
            <a:r>
              <a:rPr sz="2800" spc="1510" dirty="0">
                <a:solidFill>
                  <a:srgbClr val="FFFFFF"/>
                </a:solidFill>
                <a:latin typeface="Arial Black"/>
                <a:cs typeface="Arial Black"/>
              </a:rPr>
              <a:t>MASALAH</a:t>
            </a:r>
            <a:r>
              <a:rPr sz="2800" spc="37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800" spc="1390" dirty="0">
                <a:solidFill>
                  <a:srgbClr val="FFFFFF"/>
                </a:solidFill>
                <a:latin typeface="Arial Black"/>
                <a:cs typeface="Arial Black"/>
              </a:rPr>
              <a:t>POKOK  </a:t>
            </a:r>
            <a:r>
              <a:rPr sz="2800" spc="1375" dirty="0">
                <a:solidFill>
                  <a:srgbClr val="FFFFFF"/>
                </a:solidFill>
                <a:latin typeface="Arial Black"/>
                <a:cs typeface="Arial Black"/>
              </a:rPr>
              <a:t>PEREKONOMIAN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0737" y="1524317"/>
            <a:ext cx="741362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60" dirty="0">
                <a:solidFill>
                  <a:srgbClr val="00000C"/>
                </a:solidFill>
                <a:latin typeface="Georgia"/>
                <a:cs typeface="Georgia"/>
              </a:rPr>
              <a:t>Mengapa </a:t>
            </a:r>
            <a:r>
              <a:rPr sz="3200" spc="-210" dirty="0">
                <a:solidFill>
                  <a:srgbClr val="00000C"/>
                </a:solidFill>
                <a:latin typeface="Georgia"/>
                <a:cs typeface="Georgia"/>
              </a:rPr>
              <a:t>individu,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perusahaan, </a:t>
            </a:r>
            <a:r>
              <a:rPr sz="3200" spc="-270" dirty="0">
                <a:solidFill>
                  <a:srgbClr val="00000C"/>
                </a:solidFill>
                <a:latin typeface="Georgia"/>
                <a:cs typeface="Georgia"/>
              </a:rPr>
              <a:t>dan</a:t>
            </a:r>
            <a:r>
              <a:rPr sz="3200" spc="-26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70" dirty="0">
                <a:solidFill>
                  <a:srgbClr val="00000C"/>
                </a:solidFill>
                <a:latin typeface="Georgia"/>
                <a:cs typeface="Georgia"/>
              </a:rPr>
              <a:t>masyarakat</a:t>
            </a:r>
            <a:endParaRPr sz="3200">
              <a:latin typeface="Georgia"/>
              <a:cs typeface="Georgia"/>
            </a:endParaRPr>
          </a:p>
          <a:p>
            <a:pPr marL="1071880" marR="170180" indent="-556895">
              <a:lnSpc>
                <a:spcPct val="100000"/>
              </a:lnSpc>
              <a:spcBef>
                <a:spcPts val="5"/>
              </a:spcBef>
            </a:pP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perlu </a:t>
            </a:r>
            <a:r>
              <a:rPr sz="3200" spc="-260" dirty="0">
                <a:solidFill>
                  <a:srgbClr val="00000C"/>
                </a:solidFill>
                <a:latin typeface="Georgia"/>
                <a:cs typeface="Georgia"/>
              </a:rPr>
              <a:t>memikirkan </a:t>
            </a:r>
            <a:r>
              <a:rPr sz="3200" spc="-175" dirty="0">
                <a:solidFill>
                  <a:srgbClr val="00000C"/>
                </a:solidFill>
                <a:latin typeface="Georgia"/>
                <a:cs typeface="Georgia"/>
              </a:rPr>
              <a:t>“cara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yang </a:t>
            </a:r>
            <a:r>
              <a:rPr sz="3200" spc="-220" dirty="0">
                <a:solidFill>
                  <a:srgbClr val="00000C"/>
                </a:solidFill>
                <a:latin typeface="Georgia"/>
                <a:cs typeface="Georgia"/>
              </a:rPr>
              <a:t>terbaik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untuk  </a:t>
            </a:r>
            <a:r>
              <a:rPr sz="3200" spc="-265" dirty="0">
                <a:solidFill>
                  <a:srgbClr val="00000C"/>
                </a:solidFill>
                <a:latin typeface="Georgia"/>
                <a:cs typeface="Georgia"/>
              </a:rPr>
              <a:t>melakukan </a:t>
            </a:r>
            <a:r>
              <a:rPr sz="3200" spc="-235" dirty="0">
                <a:solidFill>
                  <a:srgbClr val="00000C"/>
                </a:solidFill>
                <a:latin typeface="Georgia"/>
                <a:cs typeface="Georgia"/>
              </a:rPr>
              <a:t>kegiatan</a:t>
            </a:r>
            <a:r>
              <a:rPr sz="3200" spc="-21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150" dirty="0">
                <a:solidFill>
                  <a:srgbClr val="00000C"/>
                </a:solidFill>
                <a:latin typeface="Georgia"/>
                <a:cs typeface="Georgia"/>
              </a:rPr>
              <a:t>ekonomi”…???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95600" y="4495800"/>
            <a:ext cx="3200400" cy="1752600"/>
          </a:xfrm>
          <a:prstGeom prst="rect">
            <a:avLst/>
          </a:prstGeom>
          <a:solidFill>
            <a:srgbClr val="FF99FF"/>
          </a:solidFill>
          <a:ln w="10159">
            <a:solidFill>
              <a:srgbClr val="666699"/>
            </a:solidFill>
          </a:ln>
        </p:spPr>
        <p:txBody>
          <a:bodyPr vert="horz" wrap="square" lIns="0" tIns="113665" rIns="0" bIns="0" rtlCol="0">
            <a:spAutoFit/>
          </a:bodyPr>
          <a:lstStyle/>
          <a:p>
            <a:pPr marL="222250" marR="213360" algn="ctr">
              <a:lnSpc>
                <a:spcPct val="100000"/>
              </a:lnSpc>
              <a:spcBef>
                <a:spcPts val="895"/>
              </a:spcBef>
            </a:pPr>
            <a:r>
              <a:rPr sz="3200" spc="-275" dirty="0">
                <a:solidFill>
                  <a:srgbClr val="00000C"/>
                </a:solidFill>
                <a:latin typeface="Georgia"/>
                <a:cs typeface="Georgia"/>
              </a:rPr>
              <a:t>Masalah </a:t>
            </a:r>
            <a:r>
              <a:rPr sz="3200" spc="-170" dirty="0">
                <a:solidFill>
                  <a:srgbClr val="00000C"/>
                </a:solidFill>
                <a:latin typeface="Georgia"/>
                <a:cs typeface="Georgia"/>
              </a:rPr>
              <a:t>scarcity/  </a:t>
            </a:r>
            <a:r>
              <a:rPr sz="3200" spc="-220" dirty="0">
                <a:solidFill>
                  <a:srgbClr val="00000C"/>
                </a:solidFill>
                <a:latin typeface="Georgia"/>
                <a:cs typeface="Georgia"/>
              </a:rPr>
              <a:t>kekurangan/ 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kelangkaan</a:t>
            </a:r>
            <a:endParaRPr sz="3200">
              <a:latin typeface="Georgia"/>
              <a:cs typeface="Georgi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109720" y="3652520"/>
            <a:ext cx="1076960" cy="543560"/>
            <a:chOff x="4109720" y="3652520"/>
            <a:chExt cx="1076960" cy="543560"/>
          </a:xfrm>
        </p:grpSpPr>
        <p:sp>
          <p:nvSpPr>
            <p:cNvPr id="9" name="object 9"/>
            <p:cNvSpPr/>
            <p:nvPr/>
          </p:nvSpPr>
          <p:spPr>
            <a:xfrm>
              <a:off x="4114800" y="3657600"/>
              <a:ext cx="1066800" cy="533400"/>
            </a:xfrm>
            <a:custGeom>
              <a:avLst/>
              <a:gdLst/>
              <a:ahLst/>
              <a:cxnLst/>
              <a:rect l="l" t="t" r="r" b="b"/>
              <a:pathLst>
                <a:path w="1066800" h="533400">
                  <a:moveTo>
                    <a:pt x="800100" y="0"/>
                  </a:moveTo>
                  <a:lnTo>
                    <a:pt x="266700" y="0"/>
                  </a:lnTo>
                  <a:lnTo>
                    <a:pt x="266700" y="400050"/>
                  </a:lnTo>
                  <a:lnTo>
                    <a:pt x="0" y="400050"/>
                  </a:lnTo>
                  <a:lnTo>
                    <a:pt x="533400" y="533400"/>
                  </a:lnTo>
                  <a:lnTo>
                    <a:pt x="1066800" y="400050"/>
                  </a:lnTo>
                  <a:lnTo>
                    <a:pt x="800100" y="400050"/>
                  </a:lnTo>
                  <a:lnTo>
                    <a:pt x="800100" y="0"/>
                  </a:lnTo>
                  <a:close/>
                </a:path>
              </a:pathLst>
            </a:custGeom>
            <a:solidFill>
              <a:srgbClr val="49A6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14800" y="3657600"/>
              <a:ext cx="1066800" cy="533400"/>
            </a:xfrm>
            <a:custGeom>
              <a:avLst/>
              <a:gdLst/>
              <a:ahLst/>
              <a:cxnLst/>
              <a:rect l="l" t="t" r="r" b="b"/>
              <a:pathLst>
                <a:path w="1066800" h="533400">
                  <a:moveTo>
                    <a:pt x="0" y="400050"/>
                  </a:moveTo>
                  <a:lnTo>
                    <a:pt x="266700" y="400050"/>
                  </a:lnTo>
                  <a:lnTo>
                    <a:pt x="266700" y="0"/>
                  </a:lnTo>
                  <a:lnTo>
                    <a:pt x="800100" y="0"/>
                  </a:lnTo>
                  <a:lnTo>
                    <a:pt x="800100" y="400050"/>
                  </a:lnTo>
                  <a:lnTo>
                    <a:pt x="1066800" y="400050"/>
                  </a:lnTo>
                  <a:lnTo>
                    <a:pt x="533400" y="533400"/>
                  </a:lnTo>
                  <a:lnTo>
                    <a:pt x="0" y="400050"/>
                  </a:lnTo>
                  <a:close/>
                </a:path>
              </a:pathLst>
            </a:custGeom>
            <a:ln w="10160">
              <a:solidFill>
                <a:srgbClr val="6666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4669" y="3354070"/>
            <a:ext cx="3276600" cy="1752600"/>
          </a:xfrm>
          <a:custGeom>
            <a:avLst/>
            <a:gdLst/>
            <a:ahLst/>
            <a:cxnLst/>
            <a:rect l="l" t="t" r="r" b="b"/>
            <a:pathLst>
              <a:path w="3276600" h="1752600">
                <a:moveTo>
                  <a:pt x="0" y="292099"/>
                </a:moveTo>
                <a:lnTo>
                  <a:pt x="3823" y="244727"/>
                </a:lnTo>
                <a:lnTo>
                  <a:pt x="14892" y="199786"/>
                </a:lnTo>
                <a:lnTo>
                  <a:pt x="32604" y="157877"/>
                </a:lnTo>
                <a:lnTo>
                  <a:pt x="56360" y="119603"/>
                </a:lnTo>
                <a:lnTo>
                  <a:pt x="85556" y="85566"/>
                </a:lnTo>
                <a:lnTo>
                  <a:pt x="119592" y="56367"/>
                </a:lnTo>
                <a:lnTo>
                  <a:pt x="157866" y="32609"/>
                </a:lnTo>
                <a:lnTo>
                  <a:pt x="199776" y="14894"/>
                </a:lnTo>
                <a:lnTo>
                  <a:pt x="244721" y="3823"/>
                </a:lnTo>
                <a:lnTo>
                  <a:pt x="292099" y="0"/>
                </a:lnTo>
                <a:lnTo>
                  <a:pt x="2984500" y="0"/>
                </a:lnTo>
                <a:lnTo>
                  <a:pt x="3031872" y="3823"/>
                </a:lnTo>
                <a:lnTo>
                  <a:pt x="3076813" y="14894"/>
                </a:lnTo>
                <a:lnTo>
                  <a:pt x="3118722" y="32609"/>
                </a:lnTo>
                <a:lnTo>
                  <a:pt x="3156996" y="56367"/>
                </a:lnTo>
                <a:lnTo>
                  <a:pt x="3191033" y="85566"/>
                </a:lnTo>
                <a:lnTo>
                  <a:pt x="3220232" y="119603"/>
                </a:lnTo>
                <a:lnTo>
                  <a:pt x="3243990" y="157877"/>
                </a:lnTo>
                <a:lnTo>
                  <a:pt x="3261705" y="199786"/>
                </a:lnTo>
                <a:lnTo>
                  <a:pt x="3272776" y="244727"/>
                </a:lnTo>
                <a:lnTo>
                  <a:pt x="3276600" y="292099"/>
                </a:lnTo>
                <a:lnTo>
                  <a:pt x="3276600" y="1460499"/>
                </a:lnTo>
                <a:lnTo>
                  <a:pt x="3272776" y="1507872"/>
                </a:lnTo>
                <a:lnTo>
                  <a:pt x="3261705" y="1552813"/>
                </a:lnTo>
                <a:lnTo>
                  <a:pt x="3243990" y="1594722"/>
                </a:lnTo>
                <a:lnTo>
                  <a:pt x="3220232" y="1632996"/>
                </a:lnTo>
                <a:lnTo>
                  <a:pt x="3191033" y="1667033"/>
                </a:lnTo>
                <a:lnTo>
                  <a:pt x="3156996" y="1696232"/>
                </a:lnTo>
                <a:lnTo>
                  <a:pt x="3118722" y="1719990"/>
                </a:lnTo>
                <a:lnTo>
                  <a:pt x="3076813" y="1737705"/>
                </a:lnTo>
                <a:lnTo>
                  <a:pt x="3031872" y="1748776"/>
                </a:lnTo>
                <a:lnTo>
                  <a:pt x="2984500" y="1752599"/>
                </a:lnTo>
                <a:lnTo>
                  <a:pt x="292099" y="1752599"/>
                </a:lnTo>
                <a:lnTo>
                  <a:pt x="244721" y="1748776"/>
                </a:lnTo>
                <a:lnTo>
                  <a:pt x="199776" y="1737705"/>
                </a:lnTo>
                <a:lnTo>
                  <a:pt x="157866" y="1719990"/>
                </a:lnTo>
                <a:lnTo>
                  <a:pt x="119592" y="1696232"/>
                </a:lnTo>
                <a:lnTo>
                  <a:pt x="85556" y="1667033"/>
                </a:lnTo>
                <a:lnTo>
                  <a:pt x="56360" y="1632996"/>
                </a:lnTo>
                <a:lnTo>
                  <a:pt x="32604" y="1594722"/>
                </a:lnTo>
                <a:lnTo>
                  <a:pt x="14892" y="1552813"/>
                </a:lnTo>
                <a:lnTo>
                  <a:pt x="3823" y="1507872"/>
                </a:lnTo>
                <a:lnTo>
                  <a:pt x="0" y="1460499"/>
                </a:lnTo>
                <a:lnTo>
                  <a:pt x="0" y="292099"/>
                </a:lnTo>
                <a:close/>
              </a:path>
            </a:pathLst>
          </a:custGeom>
          <a:ln w="38099">
            <a:solidFill>
              <a:srgbClr val="66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39152" y="3429952"/>
            <a:ext cx="2588895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solidFill>
                  <a:srgbClr val="00000C"/>
                </a:solidFill>
                <a:latin typeface="Georgia"/>
                <a:cs typeface="Georgia"/>
              </a:rPr>
              <a:t>Kebutuhan  </a:t>
            </a:r>
            <a:r>
              <a:rPr sz="3200" spc="-275" dirty="0">
                <a:solidFill>
                  <a:srgbClr val="00000C"/>
                </a:solidFill>
                <a:latin typeface="Georgia"/>
                <a:cs typeface="Georgia"/>
              </a:rPr>
              <a:t>masyarakat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yang  </a:t>
            </a:r>
            <a:r>
              <a:rPr sz="3200" spc="-229" dirty="0">
                <a:solidFill>
                  <a:srgbClr val="00000C"/>
                </a:solidFill>
                <a:latin typeface="Georgia"/>
                <a:cs typeface="Georgia"/>
              </a:rPr>
              <a:t>tidak</a:t>
            </a:r>
            <a:r>
              <a:rPr sz="320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terbatas</a:t>
            </a:r>
            <a:endParaRPr sz="3200">
              <a:latin typeface="Georgia"/>
              <a:cs typeface="Georg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048000" y="1371600"/>
            <a:ext cx="4114800" cy="3126740"/>
            <a:chOff x="3048000" y="1371600"/>
            <a:chExt cx="4114800" cy="3126740"/>
          </a:xfrm>
        </p:grpSpPr>
        <p:sp>
          <p:nvSpPr>
            <p:cNvPr id="5" name="object 5"/>
            <p:cNvSpPr/>
            <p:nvPr/>
          </p:nvSpPr>
          <p:spPr>
            <a:xfrm>
              <a:off x="4874260" y="3256279"/>
              <a:ext cx="904239" cy="12420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48000" y="1371600"/>
              <a:ext cx="4114800" cy="29946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837304" y="1816417"/>
            <a:ext cx="28568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00" dirty="0">
                <a:latin typeface="Arial"/>
                <a:cs typeface="Arial"/>
              </a:rPr>
              <a:t>K</a:t>
            </a:r>
            <a:r>
              <a:rPr sz="3200" b="1" spc="-385" dirty="0">
                <a:latin typeface="Arial"/>
                <a:cs typeface="Arial"/>
              </a:rPr>
              <a:t>E</a:t>
            </a:r>
            <a:r>
              <a:rPr sz="3200" b="1" spc="-360" dirty="0">
                <a:latin typeface="Arial"/>
                <a:cs typeface="Arial"/>
              </a:rPr>
              <a:t>L</a:t>
            </a:r>
            <a:r>
              <a:rPr sz="3200" b="1" spc="50" dirty="0">
                <a:latin typeface="Arial"/>
                <a:cs typeface="Arial"/>
              </a:rPr>
              <a:t>AN</a:t>
            </a:r>
            <a:r>
              <a:rPr sz="3200" b="1" spc="55" dirty="0">
                <a:latin typeface="Arial"/>
                <a:cs typeface="Arial"/>
              </a:rPr>
              <a:t>G</a:t>
            </a:r>
            <a:r>
              <a:rPr sz="3200" b="1" spc="70" dirty="0">
                <a:latin typeface="Arial"/>
                <a:cs typeface="Arial"/>
              </a:rPr>
              <a:t>KAAN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68670" y="3277870"/>
            <a:ext cx="2971800" cy="1752600"/>
          </a:xfrm>
          <a:custGeom>
            <a:avLst/>
            <a:gdLst/>
            <a:ahLst/>
            <a:cxnLst/>
            <a:rect l="l" t="t" r="r" b="b"/>
            <a:pathLst>
              <a:path w="2971800" h="1752600">
                <a:moveTo>
                  <a:pt x="0" y="292100"/>
                </a:moveTo>
                <a:lnTo>
                  <a:pt x="3823" y="244727"/>
                </a:lnTo>
                <a:lnTo>
                  <a:pt x="14894" y="199786"/>
                </a:lnTo>
                <a:lnTo>
                  <a:pt x="32609" y="157877"/>
                </a:lnTo>
                <a:lnTo>
                  <a:pt x="56367" y="119603"/>
                </a:lnTo>
                <a:lnTo>
                  <a:pt x="85566" y="85566"/>
                </a:lnTo>
                <a:lnTo>
                  <a:pt x="119603" y="56367"/>
                </a:lnTo>
                <a:lnTo>
                  <a:pt x="157877" y="32609"/>
                </a:lnTo>
                <a:lnTo>
                  <a:pt x="199786" y="14894"/>
                </a:lnTo>
                <a:lnTo>
                  <a:pt x="244727" y="3823"/>
                </a:lnTo>
                <a:lnTo>
                  <a:pt x="292100" y="0"/>
                </a:lnTo>
                <a:lnTo>
                  <a:pt x="2679700" y="0"/>
                </a:lnTo>
                <a:lnTo>
                  <a:pt x="2727072" y="3823"/>
                </a:lnTo>
                <a:lnTo>
                  <a:pt x="2772013" y="14894"/>
                </a:lnTo>
                <a:lnTo>
                  <a:pt x="2813922" y="32609"/>
                </a:lnTo>
                <a:lnTo>
                  <a:pt x="2852196" y="56367"/>
                </a:lnTo>
                <a:lnTo>
                  <a:pt x="2886233" y="85566"/>
                </a:lnTo>
                <a:lnTo>
                  <a:pt x="2915432" y="119603"/>
                </a:lnTo>
                <a:lnTo>
                  <a:pt x="2939190" y="157877"/>
                </a:lnTo>
                <a:lnTo>
                  <a:pt x="2956905" y="199786"/>
                </a:lnTo>
                <a:lnTo>
                  <a:pt x="2967976" y="244727"/>
                </a:lnTo>
                <a:lnTo>
                  <a:pt x="2971800" y="292100"/>
                </a:lnTo>
                <a:lnTo>
                  <a:pt x="2971800" y="1460499"/>
                </a:lnTo>
                <a:lnTo>
                  <a:pt x="2967976" y="1507872"/>
                </a:lnTo>
                <a:lnTo>
                  <a:pt x="2956905" y="1552813"/>
                </a:lnTo>
                <a:lnTo>
                  <a:pt x="2939190" y="1594722"/>
                </a:lnTo>
                <a:lnTo>
                  <a:pt x="2915432" y="1632996"/>
                </a:lnTo>
                <a:lnTo>
                  <a:pt x="2886233" y="1667033"/>
                </a:lnTo>
                <a:lnTo>
                  <a:pt x="2852196" y="1696232"/>
                </a:lnTo>
                <a:lnTo>
                  <a:pt x="2813922" y="1719990"/>
                </a:lnTo>
                <a:lnTo>
                  <a:pt x="2772013" y="1737705"/>
                </a:lnTo>
                <a:lnTo>
                  <a:pt x="2727072" y="1748776"/>
                </a:lnTo>
                <a:lnTo>
                  <a:pt x="2679700" y="1752599"/>
                </a:lnTo>
                <a:lnTo>
                  <a:pt x="292100" y="1752599"/>
                </a:lnTo>
                <a:lnTo>
                  <a:pt x="244727" y="1748776"/>
                </a:lnTo>
                <a:lnTo>
                  <a:pt x="199786" y="1737705"/>
                </a:lnTo>
                <a:lnTo>
                  <a:pt x="157877" y="1719990"/>
                </a:lnTo>
                <a:lnTo>
                  <a:pt x="119603" y="1696232"/>
                </a:lnTo>
                <a:lnTo>
                  <a:pt x="85566" y="1667033"/>
                </a:lnTo>
                <a:lnTo>
                  <a:pt x="56367" y="1632996"/>
                </a:lnTo>
                <a:lnTo>
                  <a:pt x="32609" y="1594722"/>
                </a:lnTo>
                <a:lnTo>
                  <a:pt x="14894" y="1552813"/>
                </a:lnTo>
                <a:lnTo>
                  <a:pt x="3823" y="1507872"/>
                </a:lnTo>
                <a:lnTo>
                  <a:pt x="0" y="1460499"/>
                </a:lnTo>
                <a:lnTo>
                  <a:pt x="0" y="292100"/>
                </a:lnTo>
                <a:close/>
              </a:path>
            </a:pathLst>
          </a:custGeom>
          <a:ln w="38099">
            <a:solidFill>
              <a:srgbClr val="66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042278" y="3582352"/>
            <a:ext cx="254825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6379" marR="5080" indent="-234315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solidFill>
                  <a:srgbClr val="00000C"/>
                </a:solidFill>
                <a:latin typeface="Georgia"/>
                <a:cs typeface="Georgia"/>
              </a:rPr>
              <a:t>Faktor </a:t>
            </a:r>
            <a:r>
              <a:rPr sz="3200" spc="-215" dirty="0">
                <a:solidFill>
                  <a:srgbClr val="00000C"/>
                </a:solidFill>
                <a:latin typeface="Georgia"/>
                <a:cs typeface="Georgia"/>
              </a:rPr>
              <a:t>produksi 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yang</a:t>
            </a:r>
            <a:r>
              <a:rPr sz="3200" spc="-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terbatas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98750" y="0"/>
            <a:ext cx="6183630" cy="88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 marR="5080" indent="-356235">
              <a:lnSpc>
                <a:spcPct val="100000"/>
              </a:lnSpc>
              <a:spcBef>
                <a:spcPts val="100"/>
              </a:spcBef>
              <a:buClr>
                <a:srgbClr val="28BEED"/>
              </a:buClr>
              <a:buFont typeface="Wingdings"/>
              <a:buChar char=""/>
              <a:tabLst>
                <a:tab pos="356235" algn="l"/>
                <a:tab pos="3834129" algn="l"/>
              </a:tabLst>
            </a:pPr>
            <a:r>
              <a:rPr sz="2800" b="1" spc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b="1" spc="16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844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16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178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800" b="1" spc="1939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800" b="1" spc="124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b="1" spc="129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b="1" spc="215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b="1" spc="1165" dirty="0">
                <a:solidFill>
                  <a:srgbClr val="FFFFFF"/>
                </a:solidFill>
                <a:latin typeface="Arial"/>
                <a:cs typeface="Arial"/>
              </a:rPr>
              <a:t>OK  </a:t>
            </a:r>
            <a:r>
              <a:rPr sz="2800" b="1" spc="1605" dirty="0">
                <a:solidFill>
                  <a:srgbClr val="FFFFFF"/>
                </a:solidFill>
                <a:latin typeface="Arial"/>
                <a:cs typeface="Arial"/>
              </a:rPr>
              <a:t>PEREKONOMIAN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9829" y="157734"/>
            <a:ext cx="6450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80" dirty="0"/>
              <a:t>A.KEBUTUHAN</a:t>
            </a:r>
            <a:r>
              <a:rPr sz="3600" spc="-175" dirty="0"/>
              <a:t> </a:t>
            </a:r>
            <a:r>
              <a:rPr sz="3600" spc="-150" dirty="0"/>
              <a:t>MASYARAKAT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1524317"/>
            <a:ext cx="7795259" cy="3733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28BEED"/>
              </a:buClr>
              <a:buSzPct val="96875"/>
              <a:buFont typeface="Wingdings"/>
              <a:buChar char=""/>
              <a:tabLst>
                <a:tab pos="375920" algn="l"/>
              </a:tabLst>
            </a:pPr>
            <a:r>
              <a:rPr sz="3200" spc="-170" dirty="0">
                <a:solidFill>
                  <a:srgbClr val="00000C"/>
                </a:solidFill>
                <a:latin typeface="Georgia"/>
                <a:cs typeface="Georgia"/>
              </a:rPr>
              <a:t>Yaitu </a:t>
            </a:r>
            <a:r>
              <a:rPr sz="3200" spc="-235" dirty="0">
                <a:solidFill>
                  <a:srgbClr val="00000C"/>
                </a:solidFill>
                <a:latin typeface="Georgia"/>
                <a:cs typeface="Georgia"/>
              </a:rPr>
              <a:t>keinginan </a:t>
            </a:r>
            <a:r>
              <a:rPr sz="3200" spc="-270" dirty="0">
                <a:solidFill>
                  <a:srgbClr val="00000C"/>
                </a:solidFill>
                <a:latin typeface="Georgia"/>
                <a:cs typeface="Georgia"/>
              </a:rPr>
              <a:t>masyarakat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untuk </a:t>
            </a:r>
            <a:r>
              <a:rPr sz="3200" spc="-235" dirty="0">
                <a:solidFill>
                  <a:srgbClr val="00000C"/>
                </a:solidFill>
                <a:latin typeface="Georgia"/>
                <a:cs typeface="Georgia"/>
              </a:rPr>
              <a:t>memperoleh  </a:t>
            </a:r>
            <a:r>
              <a:rPr sz="3200" spc="-270" dirty="0">
                <a:solidFill>
                  <a:srgbClr val="00000C"/>
                </a:solidFill>
                <a:latin typeface="Georgia"/>
                <a:cs typeface="Georgia"/>
              </a:rPr>
              <a:t>dan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mengkonsumsi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barang </a:t>
            </a:r>
            <a:r>
              <a:rPr sz="3200" spc="-270" dirty="0">
                <a:solidFill>
                  <a:srgbClr val="00000C"/>
                </a:solidFill>
                <a:latin typeface="Georgia"/>
                <a:cs typeface="Georgia"/>
              </a:rPr>
              <a:t>dan</a:t>
            </a:r>
            <a:r>
              <a:rPr sz="3200" spc="-15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65" dirty="0">
                <a:solidFill>
                  <a:srgbClr val="00000C"/>
                </a:solidFill>
                <a:latin typeface="Georgia"/>
                <a:cs typeface="Georgia"/>
              </a:rPr>
              <a:t>jasa</a:t>
            </a:r>
            <a:endParaRPr sz="3200">
              <a:latin typeface="Georgia"/>
              <a:cs typeface="Georgia"/>
            </a:endParaRPr>
          </a:p>
          <a:p>
            <a:pPr marL="375920" indent="-363220">
              <a:lnSpc>
                <a:spcPct val="100000"/>
              </a:lnSpc>
              <a:spcBef>
                <a:spcPts val="785"/>
              </a:spcBef>
              <a:buClr>
                <a:srgbClr val="28BEED"/>
              </a:buClr>
              <a:buSzPct val="96875"/>
              <a:buFont typeface="Wingdings"/>
              <a:buChar char=""/>
              <a:tabLst>
                <a:tab pos="375920" algn="l"/>
              </a:tabLst>
            </a:pPr>
            <a:r>
              <a:rPr sz="3200" spc="-200" dirty="0">
                <a:solidFill>
                  <a:srgbClr val="00000C"/>
                </a:solidFill>
                <a:latin typeface="Georgia"/>
                <a:cs typeface="Georgia"/>
              </a:rPr>
              <a:t>Keinginan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untuk </a:t>
            </a:r>
            <a:r>
              <a:rPr sz="3200" spc="-229" dirty="0">
                <a:solidFill>
                  <a:srgbClr val="00000C"/>
                </a:solidFill>
                <a:latin typeface="Georgia"/>
                <a:cs typeface="Georgia"/>
              </a:rPr>
              <a:t>memperoleh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barang </a:t>
            </a:r>
            <a:r>
              <a:rPr sz="3200" spc="-270" dirty="0">
                <a:solidFill>
                  <a:srgbClr val="00000C"/>
                </a:solidFill>
                <a:latin typeface="Georgia"/>
                <a:cs typeface="Georgia"/>
              </a:rPr>
              <a:t>dan</a:t>
            </a:r>
            <a:r>
              <a:rPr sz="3200" spc="-52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70" dirty="0">
                <a:solidFill>
                  <a:srgbClr val="00000C"/>
                </a:solidFill>
                <a:latin typeface="Georgia"/>
                <a:cs typeface="Georgia"/>
              </a:rPr>
              <a:t>jasa;</a:t>
            </a:r>
            <a:endParaRPr sz="3200">
              <a:latin typeface="Georgia"/>
              <a:cs typeface="Georgia"/>
            </a:endParaRPr>
          </a:p>
          <a:p>
            <a:pPr marL="756920" marR="532130" lvl="1" indent="-287655">
              <a:lnSpc>
                <a:spcPct val="100000"/>
              </a:lnSpc>
              <a:spcBef>
                <a:spcPts val="760"/>
              </a:spcBef>
              <a:buClr>
                <a:srgbClr val="48C9CD"/>
              </a:buClr>
              <a:buFont typeface="Wingdings"/>
              <a:buChar char=""/>
              <a:tabLst>
                <a:tab pos="757555" algn="l"/>
              </a:tabLst>
            </a:pPr>
            <a:r>
              <a:rPr sz="3200" spc="-195" dirty="0">
                <a:solidFill>
                  <a:srgbClr val="00000C"/>
                </a:solidFill>
                <a:latin typeface="Georgia"/>
                <a:cs typeface="Georgia"/>
              </a:rPr>
              <a:t>Keinginan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yang </a:t>
            </a: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disertai </a:t>
            </a:r>
            <a:r>
              <a:rPr sz="3200" spc="-180" dirty="0">
                <a:solidFill>
                  <a:srgbClr val="00000C"/>
                </a:solidFill>
                <a:latin typeface="Georgia"/>
                <a:cs typeface="Georgia"/>
              </a:rPr>
              <a:t>oleh </a:t>
            </a:r>
            <a:r>
              <a:rPr sz="3200" spc="-280" dirty="0">
                <a:solidFill>
                  <a:srgbClr val="00000C"/>
                </a:solidFill>
                <a:latin typeface="Georgia"/>
                <a:cs typeface="Georgia"/>
              </a:rPr>
              <a:t>kemampuan 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untuk membeli (keinginan</a:t>
            </a:r>
            <a:r>
              <a:rPr sz="3200" spc="-51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160" dirty="0">
                <a:solidFill>
                  <a:srgbClr val="00000C"/>
                </a:solidFill>
                <a:latin typeface="Georgia"/>
                <a:cs typeface="Georgia"/>
              </a:rPr>
              <a:t>efektif)</a:t>
            </a:r>
            <a:endParaRPr sz="3200">
              <a:latin typeface="Georgia"/>
              <a:cs typeface="Georgia"/>
            </a:endParaRPr>
          </a:p>
          <a:p>
            <a:pPr marL="756920" marR="1694180" lvl="1" indent="-287655">
              <a:lnSpc>
                <a:spcPct val="100000"/>
              </a:lnSpc>
              <a:spcBef>
                <a:spcPts val="765"/>
              </a:spcBef>
              <a:buClr>
                <a:srgbClr val="48C9CD"/>
              </a:buClr>
              <a:buFont typeface="Wingdings"/>
              <a:buChar char=""/>
              <a:tabLst>
                <a:tab pos="757555" algn="l"/>
              </a:tabLst>
            </a:pPr>
            <a:r>
              <a:rPr sz="3200" spc="-200" dirty="0">
                <a:solidFill>
                  <a:srgbClr val="00000C"/>
                </a:solidFill>
                <a:latin typeface="Georgia"/>
                <a:cs typeface="Georgia"/>
              </a:rPr>
              <a:t>Keinginan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yang </a:t>
            </a:r>
            <a:r>
              <a:rPr sz="3200" spc="-229" dirty="0">
                <a:solidFill>
                  <a:srgbClr val="00000C"/>
                </a:solidFill>
                <a:latin typeface="Georgia"/>
                <a:cs typeface="Georgia"/>
              </a:rPr>
              <a:t>tidak </a:t>
            </a: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disertai </a:t>
            </a:r>
            <a:r>
              <a:rPr sz="3200" spc="-180" dirty="0">
                <a:solidFill>
                  <a:srgbClr val="00000C"/>
                </a:solidFill>
                <a:latin typeface="Georgia"/>
                <a:cs typeface="Georgia"/>
              </a:rPr>
              <a:t>oleh  </a:t>
            </a:r>
            <a:r>
              <a:rPr sz="3200" spc="-280" dirty="0">
                <a:solidFill>
                  <a:srgbClr val="00000C"/>
                </a:solidFill>
                <a:latin typeface="Georgia"/>
                <a:cs typeface="Georgia"/>
              </a:rPr>
              <a:t>kemampuan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untuk</a:t>
            </a:r>
            <a:r>
              <a:rPr sz="3200" spc="-17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29" dirty="0">
                <a:solidFill>
                  <a:srgbClr val="00000C"/>
                </a:solidFill>
                <a:latin typeface="Georgia"/>
                <a:cs typeface="Georgia"/>
              </a:rPr>
              <a:t>membeli.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9829" y="157734"/>
            <a:ext cx="6450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80" dirty="0"/>
              <a:t>A.KEBUTUHAN</a:t>
            </a:r>
            <a:r>
              <a:rPr sz="3600" spc="-175" dirty="0"/>
              <a:t> </a:t>
            </a:r>
            <a:r>
              <a:rPr sz="3600" spc="-150" dirty="0"/>
              <a:t>MASYARAKAT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1424989"/>
            <a:ext cx="7392670" cy="383222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75920" indent="-363220">
              <a:lnSpc>
                <a:spcPct val="100000"/>
              </a:lnSpc>
              <a:spcBef>
                <a:spcPts val="885"/>
              </a:spcBef>
              <a:buClr>
                <a:srgbClr val="28BEED"/>
              </a:buClr>
              <a:buSzPct val="96875"/>
              <a:buFont typeface="Wingdings"/>
              <a:buChar char=""/>
              <a:tabLst>
                <a:tab pos="375920" algn="l"/>
              </a:tabLst>
            </a:pPr>
            <a:r>
              <a:rPr sz="3200" spc="-275" dirty="0">
                <a:solidFill>
                  <a:srgbClr val="00000C"/>
                </a:solidFill>
                <a:latin typeface="Georgia"/>
                <a:cs typeface="Georgia"/>
              </a:rPr>
              <a:t>Manusia </a:t>
            </a:r>
            <a:r>
              <a:rPr sz="3200" spc="-235" dirty="0">
                <a:solidFill>
                  <a:srgbClr val="00000C"/>
                </a:solidFill>
                <a:latin typeface="Georgia"/>
                <a:cs typeface="Georgia"/>
              </a:rPr>
              <a:t>sebagai </a:t>
            </a:r>
            <a:r>
              <a:rPr sz="3200" spc="-265" dirty="0">
                <a:solidFill>
                  <a:srgbClr val="00000C"/>
                </a:solidFill>
                <a:latin typeface="Georgia"/>
                <a:cs typeface="Georgia"/>
              </a:rPr>
              <a:t>mahluk</a:t>
            </a:r>
            <a:r>
              <a:rPr sz="3200" spc="-44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15" dirty="0">
                <a:solidFill>
                  <a:srgbClr val="00000C"/>
                </a:solidFill>
                <a:latin typeface="Georgia"/>
                <a:cs typeface="Georgia"/>
              </a:rPr>
              <a:t>ekonomi;</a:t>
            </a:r>
            <a:endParaRPr sz="3200">
              <a:latin typeface="Georgia"/>
              <a:cs typeface="Georgia"/>
            </a:endParaRPr>
          </a:p>
          <a:p>
            <a:pPr marL="756920" marR="1811655" lvl="1" indent="-287655">
              <a:lnSpc>
                <a:spcPct val="100000"/>
              </a:lnSpc>
              <a:spcBef>
                <a:spcPts val="780"/>
              </a:spcBef>
              <a:buClr>
                <a:srgbClr val="48C9CD"/>
              </a:buClr>
              <a:buFont typeface="Wingdings"/>
              <a:buChar char=""/>
              <a:tabLst>
                <a:tab pos="757555" algn="l"/>
              </a:tabLst>
            </a:pPr>
            <a:r>
              <a:rPr sz="3200" spc="-200" dirty="0">
                <a:solidFill>
                  <a:srgbClr val="00000C"/>
                </a:solidFill>
                <a:latin typeface="Georgia"/>
                <a:cs typeface="Georgia"/>
              </a:rPr>
              <a:t>Tidak </a:t>
            </a:r>
            <a:r>
              <a:rPr sz="3200" spc="-245" dirty="0">
                <a:solidFill>
                  <a:srgbClr val="00000C"/>
                </a:solidFill>
                <a:latin typeface="Georgia"/>
                <a:cs typeface="Georgia"/>
              </a:rPr>
              <a:t>pernah </a:t>
            </a:r>
            <a:r>
              <a:rPr sz="3200" spc="-275" dirty="0">
                <a:solidFill>
                  <a:srgbClr val="00000C"/>
                </a:solidFill>
                <a:latin typeface="Georgia"/>
                <a:cs typeface="Georgia"/>
              </a:rPr>
              <a:t>merasa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puas </a:t>
            </a:r>
            <a:r>
              <a:rPr sz="3200" spc="-265" dirty="0">
                <a:solidFill>
                  <a:srgbClr val="00000C"/>
                </a:solidFill>
                <a:latin typeface="Georgia"/>
                <a:cs typeface="Georgia"/>
              </a:rPr>
              <a:t>atas  </a:t>
            </a:r>
            <a:r>
              <a:rPr sz="3200" spc="-280" dirty="0">
                <a:solidFill>
                  <a:srgbClr val="00000C"/>
                </a:solidFill>
                <a:latin typeface="Georgia"/>
                <a:cs typeface="Georgia"/>
              </a:rPr>
              <a:t>apa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yang </a:t>
            </a: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telah</a:t>
            </a:r>
            <a:r>
              <a:rPr sz="3200" spc="-41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00" dirty="0">
                <a:solidFill>
                  <a:srgbClr val="00000C"/>
                </a:solidFill>
                <a:latin typeface="Georgia"/>
                <a:cs typeface="Georgia"/>
              </a:rPr>
              <a:t>diperoleh</a:t>
            </a:r>
            <a:endParaRPr sz="3200">
              <a:latin typeface="Georgia"/>
              <a:cs typeface="Georgia"/>
            </a:endParaRPr>
          </a:p>
          <a:p>
            <a:pPr marL="756920" marR="1518920" lvl="1" indent="-287655">
              <a:lnSpc>
                <a:spcPct val="100000"/>
              </a:lnSpc>
              <a:spcBef>
                <a:spcPts val="765"/>
              </a:spcBef>
              <a:buClr>
                <a:srgbClr val="48C9CD"/>
              </a:buClr>
              <a:buFont typeface="Wingdings"/>
              <a:buChar char=""/>
              <a:tabLst>
                <a:tab pos="757555" algn="l"/>
              </a:tabLst>
            </a:pPr>
            <a:r>
              <a:rPr sz="3200" spc="-245" dirty="0">
                <a:solidFill>
                  <a:srgbClr val="00000C"/>
                </a:solidFill>
                <a:latin typeface="Georgia"/>
                <a:cs typeface="Georgia"/>
              </a:rPr>
              <a:t>Berusaha </a:t>
            </a: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terus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untuk </a:t>
            </a:r>
            <a:r>
              <a:rPr sz="3200" spc="-265" dirty="0">
                <a:solidFill>
                  <a:srgbClr val="00000C"/>
                </a:solidFill>
                <a:latin typeface="Georgia"/>
                <a:cs typeface="Georgia"/>
              </a:rPr>
              <a:t>memenuhi 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kebutuhan</a:t>
            </a:r>
            <a:r>
              <a:rPr sz="3200" spc="3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45" dirty="0">
                <a:solidFill>
                  <a:srgbClr val="00000C"/>
                </a:solidFill>
                <a:latin typeface="Georgia"/>
                <a:cs typeface="Georgia"/>
              </a:rPr>
              <a:t>hidupnya</a:t>
            </a:r>
            <a:endParaRPr sz="3200">
              <a:latin typeface="Georgia"/>
              <a:cs typeface="Georgia"/>
            </a:endParaRPr>
          </a:p>
          <a:p>
            <a:pPr marL="756920" marR="5080" lvl="1" indent="-287655">
              <a:lnSpc>
                <a:spcPct val="100000"/>
              </a:lnSpc>
              <a:spcBef>
                <a:spcPts val="760"/>
              </a:spcBef>
              <a:buClr>
                <a:srgbClr val="48C9CD"/>
              </a:buClr>
              <a:buFont typeface="Wingdings"/>
              <a:buChar char=""/>
              <a:tabLst>
                <a:tab pos="757555" algn="l"/>
              </a:tabLst>
            </a:pP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Selalu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mempertimbangkan </a:t>
            </a:r>
            <a:r>
              <a:rPr sz="3200" spc="-229" dirty="0">
                <a:solidFill>
                  <a:srgbClr val="00000C"/>
                </a:solidFill>
                <a:latin typeface="Georgia"/>
                <a:cs typeface="Georgia"/>
              </a:rPr>
              <a:t>pengorbanan  </a:t>
            </a:r>
            <a:r>
              <a:rPr sz="3200" spc="-270" dirty="0">
                <a:solidFill>
                  <a:srgbClr val="00000C"/>
                </a:solidFill>
                <a:latin typeface="Georgia"/>
                <a:cs typeface="Georgia"/>
              </a:rPr>
              <a:t>dan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manfaat dari tindakan yang</a:t>
            </a:r>
            <a:r>
              <a:rPr sz="3200" spc="10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dilakukan.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2370" y="119634"/>
            <a:ext cx="49066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60" dirty="0"/>
              <a:t>B.FAKTOR</a:t>
            </a:r>
            <a:r>
              <a:rPr sz="4000" spc="-190" dirty="0"/>
              <a:t> </a:t>
            </a:r>
            <a:r>
              <a:rPr sz="4000" spc="-290" dirty="0"/>
              <a:t>PRODUKSI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1524317"/>
            <a:ext cx="7798434" cy="4416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28BEED"/>
              </a:buClr>
              <a:buSzPct val="96875"/>
              <a:buFont typeface="Wingdings"/>
              <a:buChar char=""/>
              <a:tabLst>
                <a:tab pos="375920" algn="l"/>
              </a:tabLst>
            </a:pPr>
            <a:r>
              <a:rPr sz="3200" spc="-170" dirty="0">
                <a:solidFill>
                  <a:srgbClr val="00000C"/>
                </a:solidFill>
                <a:latin typeface="Georgia"/>
                <a:cs typeface="Georgia"/>
              </a:rPr>
              <a:t>Yaitu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benda </a:t>
            </a:r>
            <a:r>
              <a:rPr sz="3200" spc="-459" dirty="0">
                <a:solidFill>
                  <a:srgbClr val="00000C"/>
                </a:solidFill>
                <a:latin typeface="Georgia"/>
                <a:cs typeface="Georgia"/>
              </a:rPr>
              <a:t>–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benda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yang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disediakan </a:t>
            </a:r>
            <a:r>
              <a:rPr sz="3200" spc="-180" dirty="0">
                <a:solidFill>
                  <a:srgbClr val="00000C"/>
                </a:solidFill>
                <a:latin typeface="Georgia"/>
                <a:cs typeface="Georgia"/>
              </a:rPr>
              <a:t>oleh  </a:t>
            </a: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alam/diciptakan </a:t>
            </a:r>
            <a:r>
              <a:rPr sz="3200" spc="-180" dirty="0">
                <a:solidFill>
                  <a:srgbClr val="00000C"/>
                </a:solidFill>
                <a:latin typeface="Georgia"/>
                <a:cs typeface="Georgia"/>
              </a:rPr>
              <a:t>oleh </a:t>
            </a:r>
            <a:r>
              <a:rPr sz="3200" spc="-265" dirty="0">
                <a:solidFill>
                  <a:srgbClr val="00000C"/>
                </a:solidFill>
                <a:latin typeface="Georgia"/>
                <a:cs typeface="Georgia"/>
              </a:rPr>
              <a:t>manusia,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yang </a:t>
            </a:r>
            <a:r>
              <a:rPr sz="3200" spc="-245" dirty="0">
                <a:solidFill>
                  <a:srgbClr val="00000C"/>
                </a:solidFill>
                <a:latin typeface="Georgia"/>
                <a:cs typeface="Georgia"/>
              </a:rPr>
              <a:t>dapat 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digunakan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untuk memproduksi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barang </a:t>
            </a:r>
            <a:r>
              <a:rPr sz="3200" spc="-270" dirty="0">
                <a:solidFill>
                  <a:srgbClr val="00000C"/>
                </a:solidFill>
                <a:latin typeface="Georgia"/>
                <a:cs typeface="Georgia"/>
              </a:rPr>
              <a:t>dan</a:t>
            </a:r>
            <a:r>
              <a:rPr sz="3200" spc="12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60" dirty="0">
                <a:solidFill>
                  <a:srgbClr val="00000C"/>
                </a:solidFill>
                <a:latin typeface="Georgia"/>
                <a:cs typeface="Georgia"/>
              </a:rPr>
              <a:t>jasa</a:t>
            </a:r>
            <a:endParaRPr sz="3200">
              <a:latin typeface="Georgia"/>
              <a:cs typeface="Georgia"/>
            </a:endParaRPr>
          </a:p>
          <a:p>
            <a:pPr marL="375920" indent="-363220">
              <a:lnSpc>
                <a:spcPct val="100000"/>
              </a:lnSpc>
              <a:spcBef>
                <a:spcPts val="785"/>
              </a:spcBef>
              <a:buClr>
                <a:srgbClr val="28BEED"/>
              </a:buClr>
              <a:buSzPct val="96875"/>
              <a:buFont typeface="Wingdings"/>
              <a:buChar char=""/>
              <a:tabLst>
                <a:tab pos="375920" algn="l"/>
              </a:tabLst>
            </a:pPr>
            <a:r>
              <a:rPr sz="3200" spc="-195" dirty="0">
                <a:solidFill>
                  <a:srgbClr val="00000C"/>
                </a:solidFill>
                <a:latin typeface="Georgia"/>
                <a:cs typeface="Georgia"/>
              </a:rPr>
              <a:t>Terdiri</a:t>
            </a:r>
            <a:r>
              <a:rPr sz="3200" spc="2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60" dirty="0">
                <a:solidFill>
                  <a:srgbClr val="00000C"/>
                </a:solidFill>
                <a:latin typeface="Georgia"/>
                <a:cs typeface="Georgia"/>
              </a:rPr>
              <a:t>dari;</a:t>
            </a:r>
            <a:endParaRPr sz="3200">
              <a:latin typeface="Georgia"/>
              <a:cs typeface="Georgia"/>
            </a:endParaRPr>
          </a:p>
          <a:p>
            <a:pPr marL="756920" lvl="1" indent="-288290">
              <a:lnSpc>
                <a:spcPct val="100000"/>
              </a:lnSpc>
              <a:spcBef>
                <a:spcPts val="765"/>
              </a:spcBef>
              <a:buClr>
                <a:srgbClr val="48C9CD"/>
              </a:buClr>
              <a:buFont typeface="Wingdings"/>
              <a:buChar char=""/>
              <a:tabLst>
                <a:tab pos="757555" algn="l"/>
              </a:tabLst>
            </a:pP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Sumber </a:t>
            </a:r>
            <a:r>
              <a:rPr sz="3200" spc="-280" dirty="0">
                <a:solidFill>
                  <a:srgbClr val="00000C"/>
                </a:solidFill>
                <a:latin typeface="Georgia"/>
                <a:cs typeface="Georgia"/>
              </a:rPr>
              <a:t>daya</a:t>
            </a:r>
            <a:r>
              <a:rPr sz="3200" spc="-21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95" dirty="0">
                <a:solidFill>
                  <a:srgbClr val="00000C"/>
                </a:solidFill>
                <a:latin typeface="Georgia"/>
                <a:cs typeface="Georgia"/>
              </a:rPr>
              <a:t>alam</a:t>
            </a:r>
            <a:endParaRPr sz="3200">
              <a:latin typeface="Georgia"/>
              <a:cs typeface="Georgia"/>
            </a:endParaRPr>
          </a:p>
          <a:p>
            <a:pPr marL="756920" lvl="1" indent="-288290">
              <a:lnSpc>
                <a:spcPct val="100000"/>
              </a:lnSpc>
              <a:spcBef>
                <a:spcPts val="760"/>
              </a:spcBef>
              <a:buClr>
                <a:srgbClr val="48C9CD"/>
              </a:buClr>
              <a:buFont typeface="Wingdings"/>
              <a:buChar char=""/>
              <a:tabLst>
                <a:tab pos="757555" algn="l"/>
              </a:tabLst>
            </a:pPr>
            <a:r>
              <a:rPr sz="3200" spc="-220" dirty="0">
                <a:solidFill>
                  <a:srgbClr val="00000C"/>
                </a:solidFill>
                <a:latin typeface="Georgia"/>
                <a:cs typeface="Georgia"/>
              </a:rPr>
              <a:t>Tenaga</a:t>
            </a:r>
            <a:r>
              <a:rPr sz="3200" spc="2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kerja</a:t>
            </a:r>
            <a:endParaRPr sz="3200">
              <a:latin typeface="Georgia"/>
              <a:cs typeface="Georgia"/>
            </a:endParaRPr>
          </a:p>
          <a:p>
            <a:pPr marL="756920" lvl="1" indent="-288290">
              <a:lnSpc>
                <a:spcPct val="100000"/>
              </a:lnSpc>
              <a:spcBef>
                <a:spcPts val="780"/>
              </a:spcBef>
              <a:buClr>
                <a:srgbClr val="48C9CD"/>
              </a:buClr>
              <a:buFont typeface="Wingdings"/>
              <a:buChar char=""/>
              <a:tabLst>
                <a:tab pos="757555" algn="l"/>
              </a:tabLst>
            </a:pPr>
            <a:r>
              <a:rPr sz="3200" spc="-229" dirty="0">
                <a:solidFill>
                  <a:srgbClr val="00000C"/>
                </a:solidFill>
                <a:latin typeface="Georgia"/>
                <a:cs typeface="Georgia"/>
              </a:rPr>
              <a:t>Modal</a:t>
            </a:r>
            <a:endParaRPr sz="3200">
              <a:latin typeface="Georgia"/>
              <a:cs typeface="Georgia"/>
            </a:endParaRPr>
          </a:p>
          <a:p>
            <a:pPr marL="756920" lvl="1" indent="-288290">
              <a:lnSpc>
                <a:spcPct val="100000"/>
              </a:lnSpc>
              <a:spcBef>
                <a:spcPts val="760"/>
              </a:spcBef>
              <a:buClr>
                <a:srgbClr val="48C9CD"/>
              </a:buClr>
              <a:buFont typeface="Wingdings"/>
              <a:buChar char=""/>
              <a:tabLst>
                <a:tab pos="757555" algn="l"/>
              </a:tabLst>
            </a:pPr>
            <a:r>
              <a:rPr sz="3200" spc="-200" dirty="0">
                <a:solidFill>
                  <a:srgbClr val="00000C"/>
                </a:solidFill>
                <a:latin typeface="Georgia"/>
                <a:cs typeface="Georgia"/>
              </a:rPr>
              <a:t>Keahlian</a:t>
            </a:r>
            <a:r>
              <a:rPr sz="3200" spc="2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65" dirty="0">
                <a:solidFill>
                  <a:srgbClr val="00000C"/>
                </a:solidFill>
                <a:latin typeface="Georgia"/>
                <a:cs typeface="Georgia"/>
              </a:rPr>
              <a:t>keusahawanan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1210" y="119634"/>
            <a:ext cx="568261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15" dirty="0"/>
              <a:t>A. </a:t>
            </a:r>
            <a:r>
              <a:rPr sz="4000" spc="-400" dirty="0"/>
              <a:t>SUMBER </a:t>
            </a:r>
            <a:r>
              <a:rPr sz="4000" spc="-95" dirty="0"/>
              <a:t>DAYA</a:t>
            </a:r>
            <a:r>
              <a:rPr sz="4000" spc="-75" dirty="0"/>
              <a:t> </a:t>
            </a:r>
            <a:r>
              <a:rPr sz="4000" spc="15" dirty="0"/>
              <a:t>ALAM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1524317"/>
            <a:ext cx="7082790" cy="2564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765" marR="5080" indent="-393700">
              <a:lnSpc>
                <a:spcPct val="100000"/>
              </a:lnSpc>
              <a:spcBef>
                <a:spcPts val="100"/>
              </a:spcBef>
              <a:buClr>
                <a:srgbClr val="28BEED"/>
              </a:buClr>
              <a:buFont typeface="Wingdings"/>
              <a:buChar char=""/>
              <a:tabLst>
                <a:tab pos="406400" algn="l"/>
              </a:tabLst>
            </a:pPr>
            <a:r>
              <a:rPr sz="3200" spc="-170" dirty="0">
                <a:solidFill>
                  <a:srgbClr val="00000C"/>
                </a:solidFill>
                <a:latin typeface="Georgia"/>
                <a:cs typeface="Georgia"/>
              </a:rPr>
              <a:t>Yaitu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segala </a:t>
            </a:r>
            <a:r>
              <a:rPr sz="3200" spc="-245" dirty="0">
                <a:solidFill>
                  <a:srgbClr val="00000C"/>
                </a:solidFill>
                <a:latin typeface="Georgia"/>
                <a:cs typeface="Georgia"/>
              </a:rPr>
              <a:t>sesuatu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yang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berasal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dari </a:t>
            </a:r>
            <a:r>
              <a:rPr sz="3200" spc="-295" dirty="0">
                <a:solidFill>
                  <a:srgbClr val="00000C"/>
                </a:solidFill>
                <a:latin typeface="Georgia"/>
                <a:cs typeface="Georgia"/>
              </a:rPr>
              <a:t>alam 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yang </a:t>
            </a:r>
            <a:r>
              <a:rPr sz="3200" spc="-245" dirty="0">
                <a:solidFill>
                  <a:srgbClr val="00000C"/>
                </a:solidFill>
                <a:latin typeface="Georgia"/>
                <a:cs typeface="Georgia"/>
              </a:rPr>
              <a:t>dapat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digunakan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untuk </a:t>
            </a:r>
            <a:r>
              <a:rPr sz="3200" spc="-265" dirty="0">
                <a:solidFill>
                  <a:srgbClr val="00000C"/>
                </a:solidFill>
                <a:latin typeface="Georgia"/>
                <a:cs typeface="Georgia"/>
              </a:rPr>
              <a:t>memenuhi  </a:t>
            </a:r>
            <a:r>
              <a:rPr sz="3200" spc="-235" dirty="0">
                <a:solidFill>
                  <a:srgbClr val="00000C"/>
                </a:solidFill>
                <a:latin typeface="Georgia"/>
                <a:cs typeface="Georgia"/>
              </a:rPr>
              <a:t>kebutuhan</a:t>
            </a:r>
            <a:r>
              <a:rPr sz="3200" spc="2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80" dirty="0">
                <a:solidFill>
                  <a:srgbClr val="00000C"/>
                </a:solidFill>
                <a:latin typeface="Georgia"/>
                <a:cs typeface="Georgia"/>
              </a:rPr>
              <a:t>manusia</a:t>
            </a:r>
            <a:endParaRPr sz="3200">
              <a:latin typeface="Georgia"/>
              <a:cs typeface="Georgia"/>
            </a:endParaRPr>
          </a:p>
          <a:p>
            <a:pPr marL="405765" marR="689610" indent="-393700">
              <a:lnSpc>
                <a:spcPct val="100000"/>
              </a:lnSpc>
              <a:spcBef>
                <a:spcPts val="785"/>
              </a:spcBef>
              <a:buClr>
                <a:srgbClr val="28BEED"/>
              </a:buClr>
              <a:buFont typeface="Wingdings"/>
              <a:buChar char=""/>
              <a:tabLst>
                <a:tab pos="406400" algn="l"/>
              </a:tabLst>
            </a:pP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Meliputi </a:t>
            </a:r>
            <a:r>
              <a:rPr sz="3200" spc="-229" dirty="0">
                <a:solidFill>
                  <a:srgbClr val="00000C"/>
                </a:solidFill>
                <a:latin typeface="Georgia"/>
                <a:cs typeface="Georgia"/>
              </a:rPr>
              <a:t>air, </a:t>
            </a:r>
            <a:r>
              <a:rPr sz="3200" spc="-245" dirty="0">
                <a:solidFill>
                  <a:srgbClr val="00000C"/>
                </a:solidFill>
                <a:latin typeface="Georgia"/>
                <a:cs typeface="Georgia"/>
              </a:rPr>
              <a:t>tanah,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tumbuhan, </a:t>
            </a:r>
            <a:r>
              <a:rPr sz="3200" spc="-235" dirty="0">
                <a:solidFill>
                  <a:srgbClr val="00000C"/>
                </a:solidFill>
                <a:latin typeface="Georgia"/>
                <a:cs typeface="Georgia"/>
              </a:rPr>
              <a:t>hewan,  hasil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hutan,</a:t>
            </a:r>
            <a:r>
              <a:rPr sz="3200" spc="-21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barang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tambang, </a:t>
            </a:r>
            <a:r>
              <a:rPr sz="3200" spc="-204" dirty="0">
                <a:solidFill>
                  <a:srgbClr val="00000C"/>
                </a:solidFill>
                <a:latin typeface="Georgia"/>
                <a:cs typeface="Georgia"/>
              </a:rPr>
              <a:t>dll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9871" y="119634"/>
            <a:ext cx="42748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425" dirty="0"/>
              <a:t>B. </a:t>
            </a:r>
            <a:r>
              <a:rPr sz="4000" spc="-70" dirty="0"/>
              <a:t>TENAGA</a:t>
            </a:r>
            <a:r>
              <a:rPr sz="4000" spc="-590" dirty="0"/>
              <a:t> </a:t>
            </a:r>
            <a:r>
              <a:rPr sz="4000" spc="-350" dirty="0"/>
              <a:t>KERJA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1524317"/>
            <a:ext cx="6651625" cy="3832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765" marR="5080" indent="-393700">
              <a:lnSpc>
                <a:spcPct val="100000"/>
              </a:lnSpc>
              <a:spcBef>
                <a:spcPts val="100"/>
              </a:spcBef>
              <a:buClr>
                <a:srgbClr val="28BEED"/>
              </a:buClr>
              <a:buFont typeface="Wingdings"/>
              <a:buChar char=""/>
              <a:tabLst>
                <a:tab pos="406400" algn="l"/>
              </a:tabLst>
            </a:pPr>
            <a:r>
              <a:rPr sz="3200" spc="-265" dirty="0">
                <a:solidFill>
                  <a:srgbClr val="00000C"/>
                </a:solidFill>
                <a:latin typeface="Georgia"/>
                <a:cs typeface="Georgia"/>
              </a:rPr>
              <a:t>Merupakan </a:t>
            </a:r>
            <a:r>
              <a:rPr sz="3200" spc="-175" dirty="0">
                <a:solidFill>
                  <a:srgbClr val="00000C"/>
                </a:solidFill>
                <a:latin typeface="Georgia"/>
                <a:cs typeface="Georgia"/>
              </a:rPr>
              <a:t>faktor </a:t>
            </a:r>
            <a:r>
              <a:rPr sz="3200" spc="-215" dirty="0">
                <a:solidFill>
                  <a:srgbClr val="00000C"/>
                </a:solidFill>
                <a:latin typeface="Georgia"/>
                <a:cs typeface="Georgia"/>
              </a:rPr>
              <a:t>produksi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yang </a:t>
            </a:r>
            <a:r>
              <a:rPr sz="3200" spc="-245" dirty="0">
                <a:solidFill>
                  <a:srgbClr val="00000C"/>
                </a:solidFill>
                <a:latin typeface="Georgia"/>
                <a:cs typeface="Georgia"/>
              </a:rPr>
              <a:t>sangat  </a:t>
            </a:r>
            <a:r>
              <a:rPr sz="3200" spc="-215" dirty="0">
                <a:solidFill>
                  <a:srgbClr val="00000C"/>
                </a:solidFill>
                <a:latin typeface="Georgia"/>
                <a:cs typeface="Georgia"/>
              </a:rPr>
              <a:t>penting </a:t>
            </a:r>
            <a:r>
              <a:rPr sz="3200" spc="-280" dirty="0">
                <a:solidFill>
                  <a:srgbClr val="00000C"/>
                </a:solidFill>
                <a:latin typeface="Georgia"/>
                <a:cs typeface="Georgia"/>
              </a:rPr>
              <a:t>dalam </a:t>
            </a:r>
            <a:r>
              <a:rPr sz="3200" spc="-265" dirty="0">
                <a:solidFill>
                  <a:srgbClr val="00000C"/>
                </a:solidFill>
                <a:latin typeface="Georgia"/>
                <a:cs typeface="Georgia"/>
              </a:rPr>
              <a:t>menjalankan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kegiatan  </a:t>
            </a:r>
            <a:r>
              <a:rPr sz="3200" spc="-215" dirty="0">
                <a:solidFill>
                  <a:srgbClr val="00000C"/>
                </a:solidFill>
                <a:latin typeface="Georgia"/>
                <a:cs typeface="Georgia"/>
              </a:rPr>
              <a:t>produksi</a:t>
            </a:r>
            <a:endParaRPr sz="3200">
              <a:latin typeface="Georgia"/>
              <a:cs typeface="Georgia"/>
            </a:endParaRPr>
          </a:p>
          <a:p>
            <a:pPr marL="375920" indent="-363220">
              <a:lnSpc>
                <a:spcPct val="100000"/>
              </a:lnSpc>
              <a:spcBef>
                <a:spcPts val="785"/>
              </a:spcBef>
              <a:buClr>
                <a:srgbClr val="28BEED"/>
              </a:buClr>
              <a:buFont typeface="Wingdings"/>
              <a:buChar char=""/>
              <a:tabLst>
                <a:tab pos="375920" algn="l"/>
              </a:tabLst>
            </a:pPr>
            <a:r>
              <a:rPr sz="3200" spc="-220" dirty="0">
                <a:solidFill>
                  <a:srgbClr val="00000C"/>
                </a:solidFill>
                <a:latin typeface="Georgia"/>
                <a:cs typeface="Georgia"/>
              </a:rPr>
              <a:t>Meliputi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keahlian </a:t>
            </a:r>
            <a:r>
              <a:rPr sz="3200" spc="-270" dirty="0">
                <a:solidFill>
                  <a:srgbClr val="00000C"/>
                </a:solidFill>
                <a:latin typeface="Georgia"/>
                <a:cs typeface="Georgia"/>
              </a:rPr>
              <a:t>dan</a:t>
            </a:r>
            <a:r>
              <a:rPr sz="3200" spc="3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45" dirty="0">
                <a:solidFill>
                  <a:srgbClr val="00000C"/>
                </a:solidFill>
                <a:latin typeface="Georgia"/>
                <a:cs typeface="Georgia"/>
              </a:rPr>
              <a:t>keterampilan;</a:t>
            </a:r>
            <a:endParaRPr sz="3200">
              <a:latin typeface="Georgia"/>
              <a:cs typeface="Georgia"/>
            </a:endParaRPr>
          </a:p>
          <a:p>
            <a:pPr marL="756920" lvl="1" indent="-288290">
              <a:lnSpc>
                <a:spcPct val="100000"/>
              </a:lnSpc>
              <a:spcBef>
                <a:spcPts val="765"/>
              </a:spcBef>
              <a:buClr>
                <a:srgbClr val="48C9CD"/>
              </a:buClr>
              <a:buFont typeface="Wingdings"/>
              <a:buChar char=""/>
              <a:tabLst>
                <a:tab pos="757555" algn="l"/>
              </a:tabLst>
            </a:pPr>
            <a:r>
              <a:rPr sz="3200" spc="-220" dirty="0">
                <a:solidFill>
                  <a:srgbClr val="00000C"/>
                </a:solidFill>
                <a:latin typeface="Georgia"/>
                <a:cs typeface="Georgia"/>
              </a:rPr>
              <a:t>Tenaga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kerja</a:t>
            </a:r>
            <a:r>
              <a:rPr sz="3200" spc="-28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60" dirty="0">
                <a:solidFill>
                  <a:srgbClr val="00000C"/>
                </a:solidFill>
                <a:latin typeface="Georgia"/>
                <a:cs typeface="Georgia"/>
              </a:rPr>
              <a:t>kasar</a:t>
            </a:r>
            <a:endParaRPr sz="3200">
              <a:latin typeface="Georgia"/>
              <a:cs typeface="Georgia"/>
            </a:endParaRPr>
          </a:p>
          <a:p>
            <a:pPr marL="756920" lvl="1" indent="-288290">
              <a:lnSpc>
                <a:spcPct val="100000"/>
              </a:lnSpc>
              <a:spcBef>
                <a:spcPts val="760"/>
              </a:spcBef>
              <a:buClr>
                <a:srgbClr val="48C9CD"/>
              </a:buClr>
              <a:buFont typeface="Wingdings"/>
              <a:buChar char=""/>
              <a:tabLst>
                <a:tab pos="757555" algn="l"/>
              </a:tabLst>
            </a:pPr>
            <a:r>
              <a:rPr sz="3200" spc="-220" dirty="0">
                <a:solidFill>
                  <a:srgbClr val="00000C"/>
                </a:solidFill>
                <a:latin typeface="Georgia"/>
                <a:cs typeface="Georgia"/>
              </a:rPr>
              <a:t>Tenaga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kerja</a:t>
            </a:r>
            <a:r>
              <a:rPr sz="3200" spc="-28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35" dirty="0">
                <a:solidFill>
                  <a:srgbClr val="00000C"/>
                </a:solidFill>
                <a:latin typeface="Georgia"/>
                <a:cs typeface="Georgia"/>
              </a:rPr>
              <a:t>terampil</a:t>
            </a:r>
            <a:endParaRPr sz="3200">
              <a:latin typeface="Georgia"/>
              <a:cs typeface="Georgia"/>
            </a:endParaRPr>
          </a:p>
          <a:p>
            <a:pPr marL="756920" lvl="1" indent="-288290">
              <a:lnSpc>
                <a:spcPct val="100000"/>
              </a:lnSpc>
              <a:spcBef>
                <a:spcPts val="780"/>
              </a:spcBef>
              <a:buClr>
                <a:srgbClr val="48C9CD"/>
              </a:buClr>
              <a:buFont typeface="Wingdings"/>
              <a:buChar char=""/>
              <a:tabLst>
                <a:tab pos="757555" algn="l"/>
              </a:tabLst>
            </a:pPr>
            <a:r>
              <a:rPr sz="3200" spc="-220" dirty="0">
                <a:solidFill>
                  <a:srgbClr val="00000C"/>
                </a:solidFill>
                <a:latin typeface="Georgia"/>
                <a:cs typeface="Georgia"/>
              </a:rPr>
              <a:t>Tenaga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kerja</a:t>
            </a:r>
            <a:r>
              <a:rPr sz="3200" spc="-28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20" dirty="0">
                <a:solidFill>
                  <a:srgbClr val="00000C"/>
                </a:solidFill>
                <a:latin typeface="Georgia"/>
                <a:cs typeface="Georgia"/>
              </a:rPr>
              <a:t>terdidik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7225" y="119634"/>
            <a:ext cx="241998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54" dirty="0"/>
              <a:t>C.</a:t>
            </a:r>
            <a:r>
              <a:rPr sz="4000" spc="-175" dirty="0"/>
              <a:t> </a:t>
            </a:r>
            <a:r>
              <a:rPr sz="4000" spc="-70" dirty="0"/>
              <a:t>MODAL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1524317"/>
            <a:ext cx="6690359" cy="2564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765" marR="128270" indent="-393700">
              <a:lnSpc>
                <a:spcPct val="100000"/>
              </a:lnSpc>
              <a:spcBef>
                <a:spcPts val="100"/>
              </a:spcBef>
              <a:buClr>
                <a:srgbClr val="28BEED"/>
              </a:buClr>
              <a:buFont typeface="Wingdings"/>
              <a:buChar char=""/>
              <a:tabLst>
                <a:tab pos="406400" algn="l"/>
              </a:tabLst>
            </a:pPr>
            <a:r>
              <a:rPr sz="3200" spc="-170" dirty="0">
                <a:solidFill>
                  <a:srgbClr val="00000C"/>
                </a:solidFill>
                <a:latin typeface="Georgia"/>
                <a:cs typeface="Georgia"/>
              </a:rPr>
              <a:t>Yaitu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uang, barang, </a:t>
            </a:r>
            <a:r>
              <a:rPr sz="3200" spc="-275" dirty="0">
                <a:solidFill>
                  <a:srgbClr val="00000C"/>
                </a:solidFill>
                <a:latin typeface="Georgia"/>
                <a:cs typeface="Georgia"/>
              </a:rPr>
              <a:t>atau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peralatan yang  </a:t>
            </a:r>
            <a:r>
              <a:rPr sz="3200" spc="-245" dirty="0">
                <a:solidFill>
                  <a:srgbClr val="00000C"/>
                </a:solidFill>
                <a:latin typeface="Georgia"/>
                <a:cs typeface="Georgia"/>
              </a:rPr>
              <a:t>dapat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digunakan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untuk </a:t>
            </a:r>
            <a:r>
              <a:rPr sz="3200" spc="-265" dirty="0">
                <a:solidFill>
                  <a:srgbClr val="00000C"/>
                </a:solidFill>
                <a:latin typeface="Georgia"/>
                <a:cs typeface="Georgia"/>
              </a:rPr>
              <a:t>melakukan  </a:t>
            </a:r>
            <a:r>
              <a:rPr sz="3200" spc="-200" dirty="0">
                <a:solidFill>
                  <a:srgbClr val="00000C"/>
                </a:solidFill>
                <a:latin typeface="Georgia"/>
                <a:cs typeface="Georgia"/>
              </a:rPr>
              <a:t>proses</a:t>
            </a:r>
            <a:r>
              <a:rPr sz="3200" spc="2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15" dirty="0">
                <a:solidFill>
                  <a:srgbClr val="00000C"/>
                </a:solidFill>
                <a:latin typeface="Georgia"/>
                <a:cs typeface="Georgia"/>
              </a:rPr>
              <a:t>produksi</a:t>
            </a:r>
            <a:endParaRPr sz="3200">
              <a:latin typeface="Georgia"/>
              <a:cs typeface="Georgia"/>
            </a:endParaRPr>
          </a:p>
          <a:p>
            <a:pPr marL="405765" marR="5080" indent="-393700">
              <a:lnSpc>
                <a:spcPct val="100000"/>
              </a:lnSpc>
              <a:spcBef>
                <a:spcPts val="785"/>
              </a:spcBef>
              <a:buClr>
                <a:srgbClr val="28BEED"/>
              </a:buClr>
              <a:buFont typeface="Wingdings"/>
              <a:buChar char=""/>
              <a:tabLst>
                <a:tab pos="406400" algn="l"/>
              </a:tabLst>
            </a:pPr>
            <a:r>
              <a:rPr sz="3200" spc="-220" dirty="0">
                <a:solidFill>
                  <a:srgbClr val="00000C"/>
                </a:solidFill>
                <a:latin typeface="Georgia"/>
                <a:cs typeface="Georgia"/>
              </a:rPr>
              <a:t>Untuk </a:t>
            </a:r>
            <a:r>
              <a:rPr sz="3200" spc="-260" dirty="0">
                <a:solidFill>
                  <a:srgbClr val="00000C"/>
                </a:solidFill>
                <a:latin typeface="Georgia"/>
                <a:cs typeface="Georgia"/>
              </a:rPr>
              <a:t>mendapatkan </a:t>
            </a: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modal, </a:t>
            </a:r>
            <a:r>
              <a:rPr sz="3200" spc="-245" dirty="0">
                <a:solidFill>
                  <a:srgbClr val="00000C"/>
                </a:solidFill>
                <a:latin typeface="Georgia"/>
                <a:cs typeface="Georgia"/>
              </a:rPr>
              <a:t>dapat  </a:t>
            </a:r>
            <a:r>
              <a:rPr sz="3200" spc="-285" dirty="0">
                <a:solidFill>
                  <a:srgbClr val="00000C"/>
                </a:solidFill>
                <a:latin typeface="Georgia"/>
                <a:cs typeface="Georgia"/>
              </a:rPr>
              <a:t>meminjam </a:t>
            </a:r>
            <a:r>
              <a:rPr sz="3200" spc="-215" dirty="0">
                <a:solidFill>
                  <a:srgbClr val="00000C"/>
                </a:solidFill>
                <a:latin typeface="Georgia"/>
                <a:cs typeface="Georgia"/>
              </a:rPr>
              <a:t>ke </a:t>
            </a:r>
            <a:r>
              <a:rPr sz="3200" spc="-235" dirty="0">
                <a:solidFill>
                  <a:srgbClr val="00000C"/>
                </a:solidFill>
                <a:latin typeface="Georgia"/>
                <a:cs typeface="Georgia"/>
              </a:rPr>
              <a:t>Bank </a:t>
            </a:r>
            <a:r>
              <a:rPr sz="3200" spc="-275" dirty="0">
                <a:solidFill>
                  <a:srgbClr val="00000C"/>
                </a:solidFill>
                <a:latin typeface="Georgia"/>
                <a:cs typeface="Georgia"/>
              </a:rPr>
              <a:t>atau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sumber</a:t>
            </a:r>
            <a:r>
              <a:rPr sz="3200" spc="-36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lainnya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228600"/>
            <a:ext cx="624141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45" dirty="0"/>
              <a:t>D. </a:t>
            </a:r>
            <a:r>
              <a:rPr spc="-30" dirty="0"/>
              <a:t>KEAHLIAN</a:t>
            </a:r>
            <a:r>
              <a:rPr spc="-135" dirty="0"/>
              <a:t> </a:t>
            </a:r>
            <a:r>
              <a:rPr dirty="0"/>
              <a:t>KEUSAHAWANAN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1524317"/>
            <a:ext cx="6559550" cy="363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765" marR="5080" indent="-393700">
              <a:lnSpc>
                <a:spcPct val="100000"/>
              </a:lnSpc>
              <a:spcBef>
                <a:spcPts val="100"/>
              </a:spcBef>
              <a:buClr>
                <a:srgbClr val="28BEED"/>
              </a:buClr>
              <a:buFont typeface="Wingdings"/>
              <a:buChar char=""/>
              <a:tabLst>
                <a:tab pos="406400" algn="l"/>
              </a:tabLst>
            </a:pPr>
            <a:r>
              <a:rPr sz="3200" spc="-170" dirty="0">
                <a:solidFill>
                  <a:srgbClr val="00000C"/>
                </a:solidFill>
                <a:latin typeface="Georgia"/>
                <a:cs typeface="Georgia"/>
              </a:rPr>
              <a:t>Yaitu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keahlian </a:t>
            </a:r>
            <a:r>
              <a:rPr sz="3200" spc="-275" dirty="0">
                <a:solidFill>
                  <a:srgbClr val="00000C"/>
                </a:solidFill>
                <a:latin typeface="Georgia"/>
                <a:cs typeface="Georgia"/>
              </a:rPr>
              <a:t>atau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keterampilan untuk 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mendirikan </a:t>
            </a:r>
            <a:r>
              <a:rPr sz="3200" spc="-270" dirty="0">
                <a:solidFill>
                  <a:srgbClr val="00000C"/>
                </a:solidFill>
                <a:latin typeface="Georgia"/>
                <a:cs typeface="Georgia"/>
              </a:rPr>
              <a:t>dan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mengembangkan  </a:t>
            </a:r>
            <a:r>
              <a:rPr sz="3200" spc="-229" dirty="0">
                <a:solidFill>
                  <a:srgbClr val="00000C"/>
                </a:solidFill>
                <a:latin typeface="Georgia"/>
                <a:cs typeface="Georgia"/>
              </a:rPr>
              <a:t>berbagai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kegiatan</a:t>
            </a:r>
            <a:r>
              <a:rPr sz="3200" spc="-26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75" dirty="0">
                <a:solidFill>
                  <a:srgbClr val="00000C"/>
                </a:solidFill>
                <a:latin typeface="Georgia"/>
                <a:cs typeface="Georgia"/>
              </a:rPr>
              <a:t>usaha</a:t>
            </a:r>
            <a:endParaRPr sz="3200">
              <a:latin typeface="Georgia"/>
              <a:cs typeface="Georgia"/>
            </a:endParaRPr>
          </a:p>
          <a:p>
            <a:pPr marL="405765" marR="251460" indent="-393700">
              <a:lnSpc>
                <a:spcPct val="100000"/>
              </a:lnSpc>
              <a:spcBef>
                <a:spcPts val="785"/>
              </a:spcBef>
              <a:buClr>
                <a:srgbClr val="28BEED"/>
              </a:buClr>
              <a:buFont typeface="Wingdings"/>
              <a:buChar char=""/>
              <a:tabLst>
                <a:tab pos="406400" algn="l"/>
                <a:tab pos="2916555" algn="l"/>
              </a:tabLst>
            </a:pPr>
            <a:r>
              <a:rPr sz="3200" spc="-220" dirty="0">
                <a:solidFill>
                  <a:srgbClr val="00000C"/>
                </a:solidFill>
                <a:latin typeface="Georgia"/>
                <a:cs typeface="Georgia"/>
              </a:rPr>
              <a:t>Meliputi </a:t>
            </a:r>
            <a:r>
              <a:rPr sz="3200" spc="-265" dirty="0">
                <a:solidFill>
                  <a:srgbClr val="00000C"/>
                </a:solidFill>
                <a:latin typeface="Georgia"/>
                <a:cs typeface="Georgia"/>
              </a:rPr>
              <a:t>kemahiran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untuk </a:t>
            </a: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mengelola  </a:t>
            </a:r>
            <a:r>
              <a:rPr sz="3200" spc="-175" dirty="0">
                <a:solidFill>
                  <a:srgbClr val="00000C"/>
                </a:solidFill>
                <a:latin typeface="Georgia"/>
                <a:cs typeface="Georgia"/>
              </a:rPr>
              <a:t>faktor</a:t>
            </a:r>
            <a:r>
              <a:rPr sz="3200" spc="3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459" dirty="0">
                <a:solidFill>
                  <a:srgbClr val="00000C"/>
                </a:solidFill>
                <a:latin typeface="Georgia"/>
                <a:cs typeface="Georgia"/>
              </a:rPr>
              <a:t>– </a:t>
            </a:r>
            <a:r>
              <a:rPr sz="3200" spc="-27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175" dirty="0">
                <a:solidFill>
                  <a:srgbClr val="00000C"/>
                </a:solidFill>
                <a:latin typeface="Georgia"/>
                <a:cs typeface="Georgia"/>
              </a:rPr>
              <a:t>faktor	</a:t>
            </a:r>
            <a:r>
              <a:rPr sz="3200" spc="-215" dirty="0">
                <a:solidFill>
                  <a:srgbClr val="00000C"/>
                </a:solidFill>
                <a:latin typeface="Georgia"/>
                <a:cs typeface="Georgia"/>
              </a:rPr>
              <a:t>produksi </a:t>
            </a:r>
            <a:r>
              <a:rPr sz="3200" spc="-245" dirty="0">
                <a:solidFill>
                  <a:srgbClr val="00000C"/>
                </a:solidFill>
                <a:latin typeface="Georgia"/>
                <a:cs typeface="Georgia"/>
              </a:rPr>
              <a:t>dengan</a:t>
            </a:r>
            <a:r>
              <a:rPr sz="3200" spc="-34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baik</a:t>
            </a:r>
            <a:endParaRPr sz="3200">
              <a:latin typeface="Georgia"/>
              <a:cs typeface="Georgia"/>
            </a:endParaRPr>
          </a:p>
          <a:p>
            <a:pPr marL="405765" marR="231140" indent="-393700">
              <a:lnSpc>
                <a:spcPct val="100000"/>
              </a:lnSpc>
              <a:spcBef>
                <a:spcPts val="765"/>
              </a:spcBef>
              <a:buClr>
                <a:srgbClr val="28BEED"/>
              </a:buClr>
              <a:buFont typeface="Wingdings"/>
              <a:buChar char=""/>
              <a:tabLst>
                <a:tab pos="406400" algn="l"/>
              </a:tabLst>
            </a:pPr>
            <a:r>
              <a:rPr sz="3200" spc="-265" dirty="0">
                <a:solidFill>
                  <a:srgbClr val="00000C"/>
                </a:solidFill>
                <a:latin typeface="Georgia"/>
                <a:cs typeface="Georgia"/>
              </a:rPr>
              <a:t>Sudah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banyakkah </a:t>
            </a: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orang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yang </a:t>
            </a:r>
            <a:r>
              <a:rPr sz="3200" spc="-260" dirty="0">
                <a:solidFill>
                  <a:srgbClr val="00000C"/>
                </a:solidFill>
                <a:latin typeface="Georgia"/>
                <a:cs typeface="Georgia"/>
              </a:rPr>
              <a:t>menjadi 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pengusaha...??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270" y="1600453"/>
            <a:ext cx="7636509" cy="4822825"/>
            <a:chOff x="-1270" y="1600453"/>
            <a:chExt cx="7636509" cy="4822825"/>
          </a:xfrm>
        </p:grpSpPr>
        <p:sp>
          <p:nvSpPr>
            <p:cNvPr id="3" name="object 3"/>
            <p:cNvSpPr/>
            <p:nvPr/>
          </p:nvSpPr>
          <p:spPr>
            <a:xfrm>
              <a:off x="-1270" y="1600453"/>
              <a:ext cx="2376170" cy="482276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766570" y="1974849"/>
              <a:ext cx="5854700" cy="3787140"/>
            </a:xfrm>
            <a:custGeom>
              <a:avLst/>
              <a:gdLst/>
              <a:ahLst/>
              <a:cxnLst/>
              <a:rect l="l" t="t" r="r" b="b"/>
              <a:pathLst>
                <a:path w="5854700" h="3787140">
                  <a:moveTo>
                    <a:pt x="58419" y="3533140"/>
                  </a:moveTo>
                  <a:lnTo>
                    <a:pt x="62510" y="3487468"/>
                  </a:lnTo>
                  <a:lnTo>
                    <a:pt x="74304" y="3444489"/>
                  </a:lnTo>
                  <a:lnTo>
                    <a:pt x="93086" y="3404917"/>
                  </a:lnTo>
                  <a:lnTo>
                    <a:pt x="118139" y="3369468"/>
                  </a:lnTo>
                  <a:lnTo>
                    <a:pt x="148748" y="3338859"/>
                  </a:lnTo>
                  <a:lnTo>
                    <a:pt x="184197" y="3313806"/>
                  </a:lnTo>
                  <a:lnTo>
                    <a:pt x="223769" y="3295024"/>
                  </a:lnTo>
                  <a:lnTo>
                    <a:pt x="266748" y="3283230"/>
                  </a:lnTo>
                  <a:lnTo>
                    <a:pt x="312419" y="3279140"/>
                  </a:lnTo>
                  <a:lnTo>
                    <a:pt x="4224020" y="3279140"/>
                  </a:lnTo>
                  <a:lnTo>
                    <a:pt x="4269691" y="3283230"/>
                  </a:lnTo>
                  <a:lnTo>
                    <a:pt x="4312670" y="3295024"/>
                  </a:lnTo>
                  <a:lnTo>
                    <a:pt x="4352242" y="3313806"/>
                  </a:lnTo>
                  <a:lnTo>
                    <a:pt x="4387691" y="3338859"/>
                  </a:lnTo>
                  <a:lnTo>
                    <a:pt x="4418300" y="3369468"/>
                  </a:lnTo>
                  <a:lnTo>
                    <a:pt x="4443353" y="3404917"/>
                  </a:lnTo>
                  <a:lnTo>
                    <a:pt x="4462135" y="3444489"/>
                  </a:lnTo>
                  <a:lnTo>
                    <a:pt x="4473929" y="3487468"/>
                  </a:lnTo>
                  <a:lnTo>
                    <a:pt x="4478020" y="3533140"/>
                  </a:lnTo>
                  <a:lnTo>
                    <a:pt x="4473929" y="3578797"/>
                  </a:lnTo>
                  <a:lnTo>
                    <a:pt x="4462135" y="3621770"/>
                  </a:lnTo>
                  <a:lnTo>
                    <a:pt x="4443353" y="3661340"/>
                  </a:lnTo>
                  <a:lnTo>
                    <a:pt x="4418300" y="3696790"/>
                  </a:lnTo>
                  <a:lnTo>
                    <a:pt x="4387691" y="3727403"/>
                  </a:lnTo>
                  <a:lnTo>
                    <a:pt x="4352242" y="3752462"/>
                  </a:lnTo>
                  <a:lnTo>
                    <a:pt x="4312670" y="3771249"/>
                  </a:lnTo>
                  <a:lnTo>
                    <a:pt x="4269691" y="3783047"/>
                  </a:lnTo>
                  <a:lnTo>
                    <a:pt x="4224020" y="3787140"/>
                  </a:lnTo>
                  <a:lnTo>
                    <a:pt x="312419" y="3787140"/>
                  </a:lnTo>
                  <a:lnTo>
                    <a:pt x="266748" y="3783047"/>
                  </a:lnTo>
                  <a:lnTo>
                    <a:pt x="223769" y="3771249"/>
                  </a:lnTo>
                  <a:lnTo>
                    <a:pt x="184197" y="3752462"/>
                  </a:lnTo>
                  <a:lnTo>
                    <a:pt x="148748" y="3727403"/>
                  </a:lnTo>
                  <a:lnTo>
                    <a:pt x="118139" y="3696790"/>
                  </a:lnTo>
                  <a:lnTo>
                    <a:pt x="93086" y="3661340"/>
                  </a:lnTo>
                  <a:lnTo>
                    <a:pt x="74304" y="3621770"/>
                  </a:lnTo>
                  <a:lnTo>
                    <a:pt x="62510" y="3578797"/>
                  </a:lnTo>
                  <a:lnTo>
                    <a:pt x="58419" y="3533140"/>
                  </a:lnTo>
                  <a:close/>
                </a:path>
                <a:path w="5854700" h="3787140">
                  <a:moveTo>
                    <a:pt x="553719" y="2705100"/>
                  </a:moveTo>
                  <a:lnTo>
                    <a:pt x="557810" y="2659428"/>
                  </a:lnTo>
                  <a:lnTo>
                    <a:pt x="569604" y="2616449"/>
                  </a:lnTo>
                  <a:lnTo>
                    <a:pt x="588386" y="2576877"/>
                  </a:lnTo>
                  <a:lnTo>
                    <a:pt x="613439" y="2541428"/>
                  </a:lnTo>
                  <a:lnTo>
                    <a:pt x="644048" y="2510819"/>
                  </a:lnTo>
                  <a:lnTo>
                    <a:pt x="679497" y="2485766"/>
                  </a:lnTo>
                  <a:lnTo>
                    <a:pt x="719069" y="2466984"/>
                  </a:lnTo>
                  <a:lnTo>
                    <a:pt x="762048" y="2455190"/>
                  </a:lnTo>
                  <a:lnTo>
                    <a:pt x="807719" y="2451100"/>
                  </a:lnTo>
                  <a:lnTo>
                    <a:pt x="4719320" y="2451100"/>
                  </a:lnTo>
                  <a:lnTo>
                    <a:pt x="4764991" y="2455190"/>
                  </a:lnTo>
                  <a:lnTo>
                    <a:pt x="4807970" y="2466984"/>
                  </a:lnTo>
                  <a:lnTo>
                    <a:pt x="4847542" y="2485766"/>
                  </a:lnTo>
                  <a:lnTo>
                    <a:pt x="4882991" y="2510819"/>
                  </a:lnTo>
                  <a:lnTo>
                    <a:pt x="4913600" y="2541428"/>
                  </a:lnTo>
                  <a:lnTo>
                    <a:pt x="4938653" y="2576877"/>
                  </a:lnTo>
                  <a:lnTo>
                    <a:pt x="4957435" y="2616449"/>
                  </a:lnTo>
                  <a:lnTo>
                    <a:pt x="4969229" y="2659428"/>
                  </a:lnTo>
                  <a:lnTo>
                    <a:pt x="4973320" y="2705100"/>
                  </a:lnTo>
                  <a:lnTo>
                    <a:pt x="4969229" y="2750771"/>
                  </a:lnTo>
                  <a:lnTo>
                    <a:pt x="4957435" y="2793750"/>
                  </a:lnTo>
                  <a:lnTo>
                    <a:pt x="4938653" y="2833322"/>
                  </a:lnTo>
                  <a:lnTo>
                    <a:pt x="4913600" y="2868771"/>
                  </a:lnTo>
                  <a:lnTo>
                    <a:pt x="4882991" y="2899380"/>
                  </a:lnTo>
                  <a:lnTo>
                    <a:pt x="4847542" y="2924433"/>
                  </a:lnTo>
                  <a:lnTo>
                    <a:pt x="4807970" y="2943215"/>
                  </a:lnTo>
                  <a:lnTo>
                    <a:pt x="4764991" y="2955009"/>
                  </a:lnTo>
                  <a:lnTo>
                    <a:pt x="4719320" y="2959100"/>
                  </a:lnTo>
                  <a:lnTo>
                    <a:pt x="807719" y="2959100"/>
                  </a:lnTo>
                  <a:lnTo>
                    <a:pt x="762048" y="2955009"/>
                  </a:lnTo>
                  <a:lnTo>
                    <a:pt x="719069" y="2943215"/>
                  </a:lnTo>
                  <a:lnTo>
                    <a:pt x="679497" y="2924433"/>
                  </a:lnTo>
                  <a:lnTo>
                    <a:pt x="644048" y="2899380"/>
                  </a:lnTo>
                  <a:lnTo>
                    <a:pt x="613439" y="2868771"/>
                  </a:lnTo>
                  <a:lnTo>
                    <a:pt x="588386" y="2833322"/>
                  </a:lnTo>
                  <a:lnTo>
                    <a:pt x="569604" y="2793750"/>
                  </a:lnTo>
                  <a:lnTo>
                    <a:pt x="557810" y="2750771"/>
                  </a:lnTo>
                  <a:lnTo>
                    <a:pt x="553719" y="2705100"/>
                  </a:lnTo>
                  <a:close/>
                </a:path>
                <a:path w="5854700" h="3787140">
                  <a:moveTo>
                    <a:pt x="673100" y="1892300"/>
                  </a:moveTo>
                  <a:lnTo>
                    <a:pt x="677190" y="1846628"/>
                  </a:lnTo>
                  <a:lnTo>
                    <a:pt x="688984" y="1803649"/>
                  </a:lnTo>
                  <a:lnTo>
                    <a:pt x="707766" y="1764077"/>
                  </a:lnTo>
                  <a:lnTo>
                    <a:pt x="732819" y="1728628"/>
                  </a:lnTo>
                  <a:lnTo>
                    <a:pt x="763428" y="1698019"/>
                  </a:lnTo>
                  <a:lnTo>
                    <a:pt x="798877" y="1672966"/>
                  </a:lnTo>
                  <a:lnTo>
                    <a:pt x="838449" y="1654184"/>
                  </a:lnTo>
                  <a:lnTo>
                    <a:pt x="881428" y="1642390"/>
                  </a:lnTo>
                  <a:lnTo>
                    <a:pt x="927100" y="1638300"/>
                  </a:lnTo>
                  <a:lnTo>
                    <a:pt x="5600700" y="1638300"/>
                  </a:lnTo>
                  <a:lnTo>
                    <a:pt x="5646371" y="1642390"/>
                  </a:lnTo>
                  <a:lnTo>
                    <a:pt x="5689350" y="1654184"/>
                  </a:lnTo>
                  <a:lnTo>
                    <a:pt x="5728922" y="1672966"/>
                  </a:lnTo>
                  <a:lnTo>
                    <a:pt x="5764371" y="1698019"/>
                  </a:lnTo>
                  <a:lnTo>
                    <a:pt x="5794980" y="1728628"/>
                  </a:lnTo>
                  <a:lnTo>
                    <a:pt x="5820033" y="1764077"/>
                  </a:lnTo>
                  <a:lnTo>
                    <a:pt x="5838815" y="1803649"/>
                  </a:lnTo>
                  <a:lnTo>
                    <a:pt x="5850609" y="1846628"/>
                  </a:lnTo>
                  <a:lnTo>
                    <a:pt x="5854700" y="1892300"/>
                  </a:lnTo>
                  <a:lnTo>
                    <a:pt x="5850609" y="1937971"/>
                  </a:lnTo>
                  <a:lnTo>
                    <a:pt x="5838815" y="1980950"/>
                  </a:lnTo>
                  <a:lnTo>
                    <a:pt x="5820033" y="2020522"/>
                  </a:lnTo>
                  <a:lnTo>
                    <a:pt x="5794980" y="2055971"/>
                  </a:lnTo>
                  <a:lnTo>
                    <a:pt x="5764371" y="2086580"/>
                  </a:lnTo>
                  <a:lnTo>
                    <a:pt x="5728922" y="2111633"/>
                  </a:lnTo>
                  <a:lnTo>
                    <a:pt x="5689350" y="2130415"/>
                  </a:lnTo>
                  <a:lnTo>
                    <a:pt x="5646371" y="2142209"/>
                  </a:lnTo>
                  <a:lnTo>
                    <a:pt x="5600700" y="2146300"/>
                  </a:lnTo>
                  <a:lnTo>
                    <a:pt x="927100" y="2146300"/>
                  </a:lnTo>
                  <a:lnTo>
                    <a:pt x="881428" y="2142209"/>
                  </a:lnTo>
                  <a:lnTo>
                    <a:pt x="838449" y="2130415"/>
                  </a:lnTo>
                  <a:lnTo>
                    <a:pt x="798877" y="2111633"/>
                  </a:lnTo>
                  <a:lnTo>
                    <a:pt x="763428" y="2086580"/>
                  </a:lnTo>
                  <a:lnTo>
                    <a:pt x="732819" y="2055971"/>
                  </a:lnTo>
                  <a:lnTo>
                    <a:pt x="707766" y="2020522"/>
                  </a:lnTo>
                  <a:lnTo>
                    <a:pt x="688984" y="1980950"/>
                  </a:lnTo>
                  <a:lnTo>
                    <a:pt x="677190" y="1937971"/>
                  </a:lnTo>
                  <a:lnTo>
                    <a:pt x="673100" y="1892300"/>
                  </a:lnTo>
                  <a:close/>
                </a:path>
                <a:path w="5854700" h="3787140">
                  <a:moveTo>
                    <a:pt x="520700" y="1023620"/>
                  </a:moveTo>
                  <a:lnTo>
                    <a:pt x="524790" y="977948"/>
                  </a:lnTo>
                  <a:lnTo>
                    <a:pt x="536584" y="934969"/>
                  </a:lnTo>
                  <a:lnTo>
                    <a:pt x="555366" y="895397"/>
                  </a:lnTo>
                  <a:lnTo>
                    <a:pt x="580419" y="859948"/>
                  </a:lnTo>
                  <a:lnTo>
                    <a:pt x="611028" y="829339"/>
                  </a:lnTo>
                  <a:lnTo>
                    <a:pt x="646477" y="804286"/>
                  </a:lnTo>
                  <a:lnTo>
                    <a:pt x="686049" y="785504"/>
                  </a:lnTo>
                  <a:lnTo>
                    <a:pt x="729028" y="773710"/>
                  </a:lnTo>
                  <a:lnTo>
                    <a:pt x="774700" y="769620"/>
                  </a:lnTo>
                  <a:lnTo>
                    <a:pt x="4686300" y="769620"/>
                  </a:lnTo>
                  <a:lnTo>
                    <a:pt x="4731971" y="773710"/>
                  </a:lnTo>
                  <a:lnTo>
                    <a:pt x="4774950" y="785504"/>
                  </a:lnTo>
                  <a:lnTo>
                    <a:pt x="4814522" y="804286"/>
                  </a:lnTo>
                  <a:lnTo>
                    <a:pt x="4849971" y="829339"/>
                  </a:lnTo>
                  <a:lnTo>
                    <a:pt x="4880580" y="859948"/>
                  </a:lnTo>
                  <a:lnTo>
                    <a:pt x="4905633" y="895397"/>
                  </a:lnTo>
                  <a:lnTo>
                    <a:pt x="4924415" y="934969"/>
                  </a:lnTo>
                  <a:lnTo>
                    <a:pt x="4936209" y="977948"/>
                  </a:lnTo>
                  <a:lnTo>
                    <a:pt x="4940300" y="1023620"/>
                  </a:lnTo>
                  <a:lnTo>
                    <a:pt x="4936209" y="1069291"/>
                  </a:lnTo>
                  <a:lnTo>
                    <a:pt x="4924415" y="1112270"/>
                  </a:lnTo>
                  <a:lnTo>
                    <a:pt x="4905633" y="1151842"/>
                  </a:lnTo>
                  <a:lnTo>
                    <a:pt x="4880580" y="1187291"/>
                  </a:lnTo>
                  <a:lnTo>
                    <a:pt x="4849971" y="1217900"/>
                  </a:lnTo>
                  <a:lnTo>
                    <a:pt x="4814522" y="1242953"/>
                  </a:lnTo>
                  <a:lnTo>
                    <a:pt x="4774950" y="1261735"/>
                  </a:lnTo>
                  <a:lnTo>
                    <a:pt x="4731971" y="1273529"/>
                  </a:lnTo>
                  <a:lnTo>
                    <a:pt x="4686300" y="1277620"/>
                  </a:lnTo>
                  <a:lnTo>
                    <a:pt x="774700" y="1277620"/>
                  </a:lnTo>
                  <a:lnTo>
                    <a:pt x="729028" y="1273529"/>
                  </a:lnTo>
                  <a:lnTo>
                    <a:pt x="686049" y="1261735"/>
                  </a:lnTo>
                  <a:lnTo>
                    <a:pt x="646477" y="1242953"/>
                  </a:lnTo>
                  <a:lnTo>
                    <a:pt x="611028" y="1217900"/>
                  </a:lnTo>
                  <a:lnTo>
                    <a:pt x="580419" y="1187291"/>
                  </a:lnTo>
                  <a:lnTo>
                    <a:pt x="555366" y="1151842"/>
                  </a:lnTo>
                  <a:lnTo>
                    <a:pt x="536584" y="1112270"/>
                  </a:lnTo>
                  <a:lnTo>
                    <a:pt x="524790" y="1069291"/>
                  </a:lnTo>
                  <a:lnTo>
                    <a:pt x="520700" y="1023620"/>
                  </a:lnTo>
                  <a:close/>
                </a:path>
                <a:path w="5854700" h="3787140">
                  <a:moveTo>
                    <a:pt x="0" y="254000"/>
                  </a:moveTo>
                  <a:lnTo>
                    <a:pt x="4090" y="208328"/>
                  </a:lnTo>
                  <a:lnTo>
                    <a:pt x="15884" y="165349"/>
                  </a:lnTo>
                  <a:lnTo>
                    <a:pt x="34666" y="125777"/>
                  </a:lnTo>
                  <a:lnTo>
                    <a:pt x="59719" y="90328"/>
                  </a:lnTo>
                  <a:lnTo>
                    <a:pt x="90328" y="59719"/>
                  </a:lnTo>
                  <a:lnTo>
                    <a:pt x="125777" y="34666"/>
                  </a:lnTo>
                  <a:lnTo>
                    <a:pt x="165349" y="15884"/>
                  </a:lnTo>
                  <a:lnTo>
                    <a:pt x="208328" y="4090"/>
                  </a:lnTo>
                  <a:lnTo>
                    <a:pt x="254000" y="0"/>
                  </a:lnTo>
                  <a:lnTo>
                    <a:pt x="4165600" y="0"/>
                  </a:lnTo>
                  <a:lnTo>
                    <a:pt x="4211271" y="4090"/>
                  </a:lnTo>
                  <a:lnTo>
                    <a:pt x="4254250" y="15884"/>
                  </a:lnTo>
                  <a:lnTo>
                    <a:pt x="4293822" y="34666"/>
                  </a:lnTo>
                  <a:lnTo>
                    <a:pt x="4329271" y="59719"/>
                  </a:lnTo>
                  <a:lnTo>
                    <a:pt x="4359880" y="90328"/>
                  </a:lnTo>
                  <a:lnTo>
                    <a:pt x="4384933" y="125777"/>
                  </a:lnTo>
                  <a:lnTo>
                    <a:pt x="4403715" y="165349"/>
                  </a:lnTo>
                  <a:lnTo>
                    <a:pt x="4415509" y="208328"/>
                  </a:lnTo>
                  <a:lnTo>
                    <a:pt x="4419600" y="254000"/>
                  </a:lnTo>
                  <a:lnTo>
                    <a:pt x="4415509" y="299671"/>
                  </a:lnTo>
                  <a:lnTo>
                    <a:pt x="4403715" y="342650"/>
                  </a:lnTo>
                  <a:lnTo>
                    <a:pt x="4384933" y="382222"/>
                  </a:lnTo>
                  <a:lnTo>
                    <a:pt x="4359880" y="417671"/>
                  </a:lnTo>
                  <a:lnTo>
                    <a:pt x="4329271" y="448280"/>
                  </a:lnTo>
                  <a:lnTo>
                    <a:pt x="4293822" y="473333"/>
                  </a:lnTo>
                  <a:lnTo>
                    <a:pt x="4254250" y="492115"/>
                  </a:lnTo>
                  <a:lnTo>
                    <a:pt x="4211271" y="503909"/>
                  </a:lnTo>
                  <a:lnTo>
                    <a:pt x="4165600" y="508000"/>
                  </a:lnTo>
                  <a:lnTo>
                    <a:pt x="254000" y="508000"/>
                  </a:lnTo>
                  <a:lnTo>
                    <a:pt x="208328" y="503909"/>
                  </a:lnTo>
                  <a:lnTo>
                    <a:pt x="165349" y="492115"/>
                  </a:lnTo>
                  <a:lnTo>
                    <a:pt x="125777" y="473333"/>
                  </a:lnTo>
                  <a:lnTo>
                    <a:pt x="90328" y="448280"/>
                  </a:lnTo>
                  <a:lnTo>
                    <a:pt x="59719" y="417671"/>
                  </a:lnTo>
                  <a:lnTo>
                    <a:pt x="34666" y="382222"/>
                  </a:lnTo>
                  <a:lnTo>
                    <a:pt x="15884" y="342650"/>
                  </a:lnTo>
                  <a:lnTo>
                    <a:pt x="4090" y="299671"/>
                  </a:lnTo>
                  <a:lnTo>
                    <a:pt x="0" y="254000"/>
                  </a:lnTo>
                  <a:close/>
                </a:path>
              </a:pathLst>
            </a:custGeom>
            <a:ln w="27940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918970" y="1656871"/>
            <a:ext cx="5455285" cy="4074160"/>
          </a:xfrm>
          <a:prstGeom prst="rect">
            <a:avLst/>
          </a:prstGeom>
        </p:spPr>
        <p:txBody>
          <a:bodyPr vert="horz" wrap="square" lIns="0" tIns="294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15"/>
              </a:spcBef>
            </a:pP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Pendahuluan</a:t>
            </a:r>
            <a:endParaRPr sz="3200">
              <a:latin typeface="Georgia"/>
              <a:cs typeface="Georgia"/>
            </a:endParaRPr>
          </a:p>
          <a:p>
            <a:pPr marL="533400">
              <a:lnSpc>
                <a:spcPct val="100000"/>
              </a:lnSpc>
              <a:spcBef>
                <a:spcPts val="2225"/>
              </a:spcBef>
            </a:pPr>
            <a:r>
              <a:rPr sz="3200" spc="-155" dirty="0">
                <a:latin typeface="Georgia"/>
                <a:cs typeface="Georgia"/>
              </a:rPr>
              <a:t>Definisi </a:t>
            </a:r>
            <a:r>
              <a:rPr sz="3200" spc="-265" dirty="0">
                <a:latin typeface="Georgia"/>
                <a:cs typeface="Georgia"/>
              </a:rPr>
              <a:t>ilmu</a:t>
            </a:r>
            <a:r>
              <a:rPr sz="3200" spc="170" dirty="0">
                <a:latin typeface="Georgia"/>
                <a:cs typeface="Georgia"/>
              </a:rPr>
              <a:t> </a:t>
            </a:r>
            <a:r>
              <a:rPr sz="3200" spc="-215" dirty="0">
                <a:latin typeface="Georgia"/>
                <a:cs typeface="Georgia"/>
              </a:rPr>
              <a:t>ekonomi</a:t>
            </a:r>
            <a:endParaRPr sz="3200">
              <a:latin typeface="Georgia"/>
              <a:cs typeface="Georgia"/>
            </a:endParaRPr>
          </a:p>
          <a:p>
            <a:pPr marL="565150" marR="5080" indent="120650">
              <a:lnSpc>
                <a:spcPct val="166700"/>
              </a:lnSpc>
              <a:spcBef>
                <a:spcPts val="440"/>
              </a:spcBef>
            </a:pPr>
            <a:r>
              <a:rPr sz="3200" spc="-275" dirty="0">
                <a:latin typeface="Georgia"/>
                <a:cs typeface="Georgia"/>
              </a:rPr>
              <a:t>Masalah </a:t>
            </a:r>
            <a:r>
              <a:rPr sz="3200" spc="-175" dirty="0">
                <a:latin typeface="Georgia"/>
                <a:cs typeface="Georgia"/>
              </a:rPr>
              <a:t>pokok </a:t>
            </a:r>
            <a:r>
              <a:rPr sz="3200" spc="-225" dirty="0">
                <a:latin typeface="Georgia"/>
                <a:cs typeface="Georgia"/>
              </a:rPr>
              <a:t>perekonomian  </a:t>
            </a:r>
            <a:r>
              <a:rPr sz="3200" spc="-210" dirty="0">
                <a:latin typeface="Georgia"/>
                <a:cs typeface="Georgia"/>
              </a:rPr>
              <a:t>Fokus </a:t>
            </a:r>
            <a:r>
              <a:rPr sz="3200" spc="-265" dirty="0">
                <a:latin typeface="Georgia"/>
                <a:cs typeface="Georgia"/>
              </a:rPr>
              <a:t>ilmu</a:t>
            </a:r>
            <a:r>
              <a:rPr sz="3200" spc="-325" dirty="0">
                <a:latin typeface="Georgia"/>
                <a:cs typeface="Georgia"/>
              </a:rPr>
              <a:t> </a:t>
            </a:r>
            <a:r>
              <a:rPr sz="3200" spc="-215" dirty="0">
                <a:latin typeface="Georgia"/>
                <a:cs typeface="Georgia"/>
              </a:rPr>
              <a:t>ekonomi</a:t>
            </a:r>
            <a:endParaRPr sz="3200">
              <a:latin typeface="Georgia"/>
              <a:cs typeface="Georgia"/>
            </a:endParaRPr>
          </a:p>
          <a:p>
            <a:pPr marL="69850">
              <a:lnSpc>
                <a:spcPct val="100000"/>
              </a:lnSpc>
              <a:spcBef>
                <a:spcPts val="2675"/>
              </a:spcBef>
            </a:pPr>
            <a:r>
              <a:rPr sz="3200" spc="-275" dirty="0">
                <a:latin typeface="Georgia"/>
                <a:cs typeface="Georgia"/>
              </a:rPr>
              <a:t>Ruang </a:t>
            </a:r>
            <a:r>
              <a:rPr sz="3200" spc="-220" dirty="0">
                <a:latin typeface="Georgia"/>
                <a:cs typeface="Georgia"/>
              </a:rPr>
              <a:t>lingkup</a:t>
            </a:r>
            <a:r>
              <a:rPr sz="3200" spc="-190" dirty="0">
                <a:latin typeface="Georgia"/>
                <a:cs typeface="Georgia"/>
              </a:rPr>
              <a:t> </a:t>
            </a:r>
            <a:r>
              <a:rPr sz="3200" spc="-215" dirty="0">
                <a:latin typeface="Georgia"/>
                <a:cs typeface="Georgia"/>
              </a:rPr>
              <a:t>ekonomi</a:t>
            </a:r>
            <a:endParaRPr sz="3200">
              <a:latin typeface="Georgia"/>
              <a:cs typeface="Georg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447800" y="2062479"/>
            <a:ext cx="1066800" cy="3619500"/>
            <a:chOff x="1447800" y="2062479"/>
            <a:chExt cx="1066800" cy="3619500"/>
          </a:xfrm>
        </p:grpSpPr>
        <p:sp>
          <p:nvSpPr>
            <p:cNvPr id="7" name="object 7"/>
            <p:cNvSpPr/>
            <p:nvPr/>
          </p:nvSpPr>
          <p:spPr>
            <a:xfrm>
              <a:off x="1447800" y="2062479"/>
              <a:ext cx="381000" cy="381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981200" y="2849879"/>
              <a:ext cx="381000" cy="381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33600" y="3688079"/>
              <a:ext cx="381000" cy="3810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81200" y="4526279"/>
              <a:ext cx="381000" cy="3810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24000" y="5300979"/>
              <a:ext cx="355600" cy="3810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414270" y="218821"/>
            <a:ext cx="64535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80360" algn="l"/>
              </a:tabLst>
            </a:pPr>
            <a:r>
              <a:rPr spc="1420" dirty="0"/>
              <a:t>P</a:t>
            </a:r>
            <a:r>
              <a:rPr spc="1490" dirty="0"/>
              <a:t>O</a:t>
            </a:r>
            <a:r>
              <a:rPr spc="2465" dirty="0"/>
              <a:t>K</a:t>
            </a:r>
            <a:r>
              <a:rPr spc="2020" dirty="0"/>
              <a:t>O</a:t>
            </a:r>
            <a:r>
              <a:rPr spc="1880" dirty="0"/>
              <a:t>K</a:t>
            </a:r>
            <a:r>
              <a:rPr dirty="0"/>
              <a:t>	</a:t>
            </a:r>
            <a:r>
              <a:rPr spc="1425" dirty="0"/>
              <a:t>B</a:t>
            </a:r>
            <a:r>
              <a:rPr spc="1864" dirty="0"/>
              <a:t>A</a:t>
            </a:r>
            <a:r>
              <a:rPr spc="2645" dirty="0"/>
              <a:t>H</a:t>
            </a:r>
            <a:r>
              <a:rPr spc="1450" dirty="0"/>
              <a:t>A</a:t>
            </a:r>
            <a:r>
              <a:rPr spc="1355" dirty="0"/>
              <a:t>S</a:t>
            </a:r>
            <a:r>
              <a:rPr spc="1625" dirty="0"/>
              <a:t>AN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987" y="1951227"/>
            <a:ext cx="3268979" cy="2312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52145">
              <a:lnSpc>
                <a:spcPct val="156300"/>
              </a:lnSpc>
              <a:spcBef>
                <a:spcPts val="100"/>
              </a:spcBef>
            </a:pPr>
            <a:r>
              <a:rPr sz="3200" spc="-220" dirty="0">
                <a:solidFill>
                  <a:srgbClr val="FFFFFF"/>
                </a:solidFill>
                <a:latin typeface="Georgia"/>
                <a:cs typeface="Georgia"/>
              </a:rPr>
              <a:t>Kelangkaan  </a:t>
            </a:r>
            <a:r>
              <a:rPr sz="3200" spc="-180" dirty="0">
                <a:solidFill>
                  <a:srgbClr val="FFFFFF"/>
                </a:solidFill>
                <a:latin typeface="Georgia"/>
                <a:cs typeface="Georgia"/>
              </a:rPr>
              <a:t>Alokasi </a:t>
            </a:r>
            <a:r>
              <a:rPr sz="3200" spc="-250" dirty="0">
                <a:solidFill>
                  <a:srgbClr val="FFFFFF"/>
                </a:solidFill>
                <a:latin typeface="Georgia"/>
                <a:cs typeface="Georgia"/>
              </a:rPr>
              <a:t>sumber</a:t>
            </a:r>
            <a:r>
              <a:rPr sz="3200" spc="1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200" spc="-290" dirty="0">
                <a:solidFill>
                  <a:srgbClr val="FFFFFF"/>
                </a:solidFill>
                <a:latin typeface="Georgia"/>
                <a:cs typeface="Georgia"/>
              </a:rPr>
              <a:t>daya</a:t>
            </a:r>
            <a:endParaRPr sz="3200">
              <a:latin typeface="Georgia"/>
              <a:cs typeface="Georgia"/>
            </a:endParaRPr>
          </a:p>
          <a:p>
            <a:pPr marL="301625">
              <a:lnSpc>
                <a:spcPct val="100000"/>
              </a:lnSpc>
              <a:spcBef>
                <a:spcPts val="2165"/>
              </a:spcBef>
            </a:pPr>
            <a:r>
              <a:rPr sz="3200" spc="-220" dirty="0">
                <a:solidFill>
                  <a:srgbClr val="FFFFFF"/>
                </a:solidFill>
                <a:latin typeface="Georgia"/>
                <a:cs typeface="Georgia"/>
              </a:rPr>
              <a:t>Pilihan </a:t>
            </a:r>
            <a:r>
              <a:rPr sz="3200" spc="-459" dirty="0">
                <a:solidFill>
                  <a:srgbClr val="FFFFFF"/>
                </a:solidFill>
                <a:latin typeface="Georgia"/>
                <a:cs typeface="Georgia"/>
              </a:rPr>
              <a:t>–</a:t>
            </a:r>
            <a:r>
              <a:rPr sz="3200" spc="-30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200" spc="-229" dirty="0">
                <a:solidFill>
                  <a:srgbClr val="FFFFFF"/>
                </a:solidFill>
                <a:latin typeface="Georgia"/>
                <a:cs typeface="Georgia"/>
              </a:rPr>
              <a:t>pilihan</a:t>
            </a:r>
            <a:endParaRPr sz="3200">
              <a:latin typeface="Georgia"/>
              <a:cs typeface="Georg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961379" y="2743200"/>
            <a:ext cx="2738755" cy="1321435"/>
            <a:chOff x="5961379" y="2743200"/>
            <a:chExt cx="2738755" cy="1321435"/>
          </a:xfrm>
        </p:grpSpPr>
        <p:sp>
          <p:nvSpPr>
            <p:cNvPr id="4" name="object 4"/>
            <p:cNvSpPr/>
            <p:nvPr/>
          </p:nvSpPr>
          <p:spPr>
            <a:xfrm>
              <a:off x="6019799" y="2743200"/>
              <a:ext cx="2514600" cy="1295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961379" y="2847339"/>
              <a:ext cx="2738374" cy="79019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29959" y="3274059"/>
              <a:ext cx="2519934" cy="79019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173215" y="2912109"/>
            <a:ext cx="220916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" marR="5080" indent="-68580">
              <a:lnSpc>
                <a:spcPct val="100000"/>
              </a:lnSpc>
              <a:spcBef>
                <a:spcPts val="100"/>
              </a:spcBef>
            </a:pPr>
            <a:r>
              <a:rPr sz="2800" b="1" spc="-315" dirty="0">
                <a:solidFill>
                  <a:srgbClr val="666699"/>
                </a:solidFill>
                <a:latin typeface="Arial"/>
                <a:cs typeface="Arial"/>
              </a:rPr>
              <a:t>P</a:t>
            </a:r>
            <a:r>
              <a:rPr sz="2800" b="1" spc="-335" dirty="0">
                <a:solidFill>
                  <a:srgbClr val="666699"/>
                </a:solidFill>
                <a:latin typeface="Arial"/>
                <a:cs typeface="Arial"/>
              </a:rPr>
              <a:t>E</a:t>
            </a:r>
            <a:r>
              <a:rPr sz="2800" b="1" spc="180" dirty="0">
                <a:solidFill>
                  <a:srgbClr val="666699"/>
                </a:solidFill>
                <a:latin typeface="Arial"/>
                <a:cs typeface="Arial"/>
              </a:rPr>
              <a:t>M</a:t>
            </a:r>
            <a:r>
              <a:rPr sz="2800" b="1" spc="-509" dirty="0">
                <a:solidFill>
                  <a:srgbClr val="666699"/>
                </a:solidFill>
                <a:latin typeface="Arial"/>
                <a:cs typeface="Arial"/>
              </a:rPr>
              <a:t>B</a:t>
            </a:r>
            <a:r>
              <a:rPr sz="2800" b="1" spc="30" dirty="0">
                <a:solidFill>
                  <a:srgbClr val="666699"/>
                </a:solidFill>
                <a:latin typeface="Arial"/>
                <a:cs typeface="Arial"/>
              </a:rPr>
              <a:t>U</a:t>
            </a:r>
            <a:r>
              <a:rPr sz="2800" b="1" spc="90" dirty="0">
                <a:solidFill>
                  <a:srgbClr val="666699"/>
                </a:solidFill>
                <a:latin typeface="Arial"/>
                <a:cs typeface="Arial"/>
              </a:rPr>
              <a:t>A</a:t>
            </a:r>
            <a:r>
              <a:rPr sz="2800" b="1" spc="-65" dirty="0">
                <a:solidFill>
                  <a:srgbClr val="666699"/>
                </a:solidFill>
                <a:latin typeface="Arial"/>
                <a:cs typeface="Arial"/>
              </a:rPr>
              <a:t>T</a:t>
            </a:r>
            <a:r>
              <a:rPr sz="2800" b="1" spc="-85" dirty="0">
                <a:solidFill>
                  <a:srgbClr val="666699"/>
                </a:solidFill>
                <a:latin typeface="Arial"/>
                <a:cs typeface="Arial"/>
              </a:rPr>
              <a:t>A</a:t>
            </a:r>
            <a:r>
              <a:rPr sz="2800" b="1" spc="155" dirty="0">
                <a:solidFill>
                  <a:srgbClr val="666699"/>
                </a:solidFill>
                <a:latin typeface="Arial"/>
                <a:cs typeface="Arial"/>
              </a:rPr>
              <a:t>N  </a:t>
            </a:r>
            <a:r>
              <a:rPr sz="2800" b="1" spc="-150" dirty="0">
                <a:solidFill>
                  <a:srgbClr val="666699"/>
                </a:solidFill>
                <a:latin typeface="Arial"/>
                <a:cs typeface="Arial"/>
              </a:rPr>
              <a:t>KEPUTUSAN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915986" y="-10886"/>
            <a:ext cx="7913307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4360" marR="5080" indent="-582295">
              <a:lnSpc>
                <a:spcPct val="100000"/>
              </a:lnSpc>
              <a:spcBef>
                <a:spcPts val="100"/>
              </a:spcBef>
              <a:tabLst>
                <a:tab pos="2731135" algn="l"/>
              </a:tabLst>
            </a:pPr>
            <a:r>
              <a:rPr lang="en-US" spc="1480" dirty="0"/>
              <a:t>FOKUS </a:t>
            </a:r>
            <a:br>
              <a:rPr lang="en-US" spc="1480" dirty="0"/>
            </a:br>
            <a:r>
              <a:rPr lang="en-US" spc="1480" dirty="0"/>
              <a:t>ILMU EKONOMI</a:t>
            </a:r>
            <a:endParaRPr spc="2245" dirty="0"/>
          </a:p>
        </p:txBody>
      </p:sp>
      <p:grpSp>
        <p:nvGrpSpPr>
          <p:cNvPr id="9" name="object 9"/>
          <p:cNvGrpSpPr/>
          <p:nvPr/>
        </p:nvGrpSpPr>
        <p:grpSpPr>
          <a:xfrm>
            <a:off x="5971540" y="5029200"/>
            <a:ext cx="2858135" cy="1066800"/>
            <a:chOff x="5971540" y="5029200"/>
            <a:chExt cx="2858135" cy="1066800"/>
          </a:xfrm>
        </p:grpSpPr>
        <p:sp>
          <p:nvSpPr>
            <p:cNvPr id="10" name="object 10"/>
            <p:cNvSpPr/>
            <p:nvPr/>
          </p:nvSpPr>
          <p:spPr>
            <a:xfrm>
              <a:off x="6019800" y="5029200"/>
              <a:ext cx="2743200" cy="10668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971540" y="5257800"/>
              <a:ext cx="2857754" cy="73177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167754" y="5315267"/>
            <a:ext cx="244792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spc="-20" dirty="0">
                <a:solidFill>
                  <a:srgbClr val="666699"/>
                </a:solidFill>
                <a:latin typeface="Arial"/>
                <a:cs typeface="Arial"/>
              </a:rPr>
              <a:t>KEMAKMURAN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997700" y="4254500"/>
            <a:ext cx="711200" cy="635000"/>
            <a:chOff x="6997700" y="4254500"/>
            <a:chExt cx="711200" cy="635000"/>
          </a:xfrm>
        </p:grpSpPr>
        <p:sp>
          <p:nvSpPr>
            <p:cNvPr id="14" name="object 14"/>
            <p:cNvSpPr/>
            <p:nvPr/>
          </p:nvSpPr>
          <p:spPr>
            <a:xfrm>
              <a:off x="7010400" y="4267200"/>
              <a:ext cx="685800" cy="609600"/>
            </a:xfrm>
            <a:custGeom>
              <a:avLst/>
              <a:gdLst/>
              <a:ahLst/>
              <a:cxnLst/>
              <a:rect l="l" t="t" r="r" b="b"/>
              <a:pathLst>
                <a:path w="685800" h="609600">
                  <a:moveTo>
                    <a:pt x="514350" y="0"/>
                  </a:moveTo>
                  <a:lnTo>
                    <a:pt x="171450" y="0"/>
                  </a:lnTo>
                  <a:lnTo>
                    <a:pt x="171450" y="304800"/>
                  </a:lnTo>
                  <a:lnTo>
                    <a:pt x="0" y="304800"/>
                  </a:lnTo>
                  <a:lnTo>
                    <a:pt x="342900" y="609600"/>
                  </a:lnTo>
                  <a:lnTo>
                    <a:pt x="685800" y="304800"/>
                  </a:lnTo>
                  <a:lnTo>
                    <a:pt x="514350" y="304800"/>
                  </a:lnTo>
                  <a:lnTo>
                    <a:pt x="514350" y="0"/>
                  </a:lnTo>
                  <a:close/>
                </a:path>
              </a:pathLst>
            </a:custGeom>
            <a:solidFill>
              <a:srgbClr val="48C9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010400" y="4267200"/>
              <a:ext cx="685800" cy="609600"/>
            </a:xfrm>
            <a:custGeom>
              <a:avLst/>
              <a:gdLst/>
              <a:ahLst/>
              <a:cxnLst/>
              <a:rect l="l" t="t" r="r" b="b"/>
              <a:pathLst>
                <a:path w="685800" h="609600">
                  <a:moveTo>
                    <a:pt x="0" y="304800"/>
                  </a:moveTo>
                  <a:lnTo>
                    <a:pt x="171450" y="304800"/>
                  </a:lnTo>
                  <a:lnTo>
                    <a:pt x="171450" y="0"/>
                  </a:lnTo>
                  <a:lnTo>
                    <a:pt x="514350" y="0"/>
                  </a:lnTo>
                  <a:lnTo>
                    <a:pt x="514350" y="304800"/>
                  </a:lnTo>
                  <a:lnTo>
                    <a:pt x="685800" y="304800"/>
                  </a:lnTo>
                  <a:lnTo>
                    <a:pt x="342900" y="609600"/>
                  </a:lnTo>
                  <a:lnTo>
                    <a:pt x="0" y="304800"/>
                  </a:lnTo>
                  <a:close/>
                </a:path>
              </a:pathLst>
            </a:custGeom>
            <a:ln w="25400">
              <a:solidFill>
                <a:srgbClr val="3393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1589" y="0"/>
            <a:ext cx="623633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0" marR="5080" indent="-1270635">
              <a:lnSpc>
                <a:spcPct val="100000"/>
              </a:lnSpc>
              <a:spcBef>
                <a:spcPts val="100"/>
              </a:spcBef>
              <a:tabLst>
                <a:tab pos="2787015" algn="l"/>
              </a:tabLst>
            </a:pPr>
            <a:r>
              <a:rPr spc="2120" dirty="0"/>
              <a:t>R</a:t>
            </a:r>
            <a:r>
              <a:rPr spc="2200" dirty="0"/>
              <a:t>u</a:t>
            </a:r>
            <a:r>
              <a:rPr spc="2395" dirty="0"/>
              <a:t>a</a:t>
            </a:r>
            <a:r>
              <a:rPr spc="1805" dirty="0"/>
              <a:t>ng</a:t>
            </a:r>
            <a:r>
              <a:rPr dirty="0"/>
              <a:t>	</a:t>
            </a:r>
            <a:r>
              <a:rPr spc="2900" dirty="0"/>
              <a:t>l</a:t>
            </a:r>
            <a:r>
              <a:rPr spc="2365" dirty="0"/>
              <a:t>i</a:t>
            </a:r>
            <a:r>
              <a:rPr spc="1780" dirty="0"/>
              <a:t>n</a:t>
            </a:r>
            <a:r>
              <a:rPr spc="2295" dirty="0"/>
              <a:t>gk</a:t>
            </a:r>
            <a:r>
              <a:rPr spc="2415" dirty="0"/>
              <a:t>u</a:t>
            </a:r>
            <a:r>
              <a:rPr spc="1015" dirty="0"/>
              <a:t>p  </a:t>
            </a:r>
            <a:r>
              <a:rPr spc="2245" dirty="0"/>
              <a:t>ekonomi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371600" y="1828800"/>
            <a:ext cx="2169160" cy="4036060"/>
            <a:chOff x="1371600" y="1828800"/>
            <a:chExt cx="2169160" cy="4036060"/>
          </a:xfrm>
        </p:grpSpPr>
        <p:sp>
          <p:nvSpPr>
            <p:cNvPr id="4" name="object 4"/>
            <p:cNvSpPr/>
            <p:nvPr/>
          </p:nvSpPr>
          <p:spPr>
            <a:xfrm>
              <a:off x="1371600" y="2136140"/>
              <a:ext cx="2164079" cy="28575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04619" y="2143759"/>
              <a:ext cx="2098040" cy="2804160"/>
            </a:xfrm>
            <a:custGeom>
              <a:avLst/>
              <a:gdLst/>
              <a:ahLst/>
              <a:cxnLst/>
              <a:rect l="l" t="t" r="r" b="b"/>
              <a:pathLst>
                <a:path w="2098040" h="2804160">
                  <a:moveTo>
                    <a:pt x="1748409" y="0"/>
                  </a:moveTo>
                  <a:lnTo>
                    <a:pt x="349631" y="0"/>
                  </a:lnTo>
                  <a:lnTo>
                    <a:pt x="302199" y="3192"/>
                  </a:lnTo>
                  <a:lnTo>
                    <a:pt x="256704" y="12493"/>
                  </a:lnTo>
                  <a:lnTo>
                    <a:pt x="213562" y="27483"/>
                  </a:lnTo>
                  <a:lnTo>
                    <a:pt x="173190" y="47747"/>
                  </a:lnTo>
                  <a:lnTo>
                    <a:pt x="136005" y="72866"/>
                  </a:lnTo>
                  <a:lnTo>
                    <a:pt x="102425" y="102425"/>
                  </a:lnTo>
                  <a:lnTo>
                    <a:pt x="72866" y="136005"/>
                  </a:lnTo>
                  <a:lnTo>
                    <a:pt x="47747" y="173190"/>
                  </a:lnTo>
                  <a:lnTo>
                    <a:pt x="27483" y="213562"/>
                  </a:lnTo>
                  <a:lnTo>
                    <a:pt x="12493" y="256704"/>
                  </a:lnTo>
                  <a:lnTo>
                    <a:pt x="3192" y="302199"/>
                  </a:lnTo>
                  <a:lnTo>
                    <a:pt x="0" y="349630"/>
                  </a:lnTo>
                  <a:lnTo>
                    <a:pt x="0" y="2454529"/>
                  </a:lnTo>
                  <a:lnTo>
                    <a:pt x="3192" y="2501960"/>
                  </a:lnTo>
                  <a:lnTo>
                    <a:pt x="12493" y="2547455"/>
                  </a:lnTo>
                  <a:lnTo>
                    <a:pt x="27483" y="2590597"/>
                  </a:lnTo>
                  <a:lnTo>
                    <a:pt x="47747" y="2630969"/>
                  </a:lnTo>
                  <a:lnTo>
                    <a:pt x="72866" y="2668154"/>
                  </a:lnTo>
                  <a:lnTo>
                    <a:pt x="102425" y="2701734"/>
                  </a:lnTo>
                  <a:lnTo>
                    <a:pt x="136005" y="2731293"/>
                  </a:lnTo>
                  <a:lnTo>
                    <a:pt x="173190" y="2756412"/>
                  </a:lnTo>
                  <a:lnTo>
                    <a:pt x="213562" y="2776676"/>
                  </a:lnTo>
                  <a:lnTo>
                    <a:pt x="256704" y="2791666"/>
                  </a:lnTo>
                  <a:lnTo>
                    <a:pt x="302199" y="2800967"/>
                  </a:lnTo>
                  <a:lnTo>
                    <a:pt x="349631" y="2804160"/>
                  </a:lnTo>
                  <a:lnTo>
                    <a:pt x="1748409" y="2804160"/>
                  </a:lnTo>
                  <a:lnTo>
                    <a:pt x="1795840" y="2800967"/>
                  </a:lnTo>
                  <a:lnTo>
                    <a:pt x="1841335" y="2791666"/>
                  </a:lnTo>
                  <a:lnTo>
                    <a:pt x="1884477" y="2776676"/>
                  </a:lnTo>
                  <a:lnTo>
                    <a:pt x="1924849" y="2756412"/>
                  </a:lnTo>
                  <a:lnTo>
                    <a:pt x="1962034" y="2731293"/>
                  </a:lnTo>
                  <a:lnTo>
                    <a:pt x="1995614" y="2701734"/>
                  </a:lnTo>
                  <a:lnTo>
                    <a:pt x="2025173" y="2668154"/>
                  </a:lnTo>
                  <a:lnTo>
                    <a:pt x="2050292" y="2630969"/>
                  </a:lnTo>
                  <a:lnTo>
                    <a:pt x="2070556" y="2590597"/>
                  </a:lnTo>
                  <a:lnTo>
                    <a:pt x="2085546" y="2547455"/>
                  </a:lnTo>
                  <a:lnTo>
                    <a:pt x="2094847" y="2501960"/>
                  </a:lnTo>
                  <a:lnTo>
                    <a:pt x="2098040" y="2454529"/>
                  </a:lnTo>
                  <a:lnTo>
                    <a:pt x="2098040" y="349630"/>
                  </a:lnTo>
                  <a:lnTo>
                    <a:pt x="2094847" y="302199"/>
                  </a:lnTo>
                  <a:lnTo>
                    <a:pt x="2085546" y="256704"/>
                  </a:lnTo>
                  <a:lnTo>
                    <a:pt x="2070556" y="213562"/>
                  </a:lnTo>
                  <a:lnTo>
                    <a:pt x="2050292" y="173190"/>
                  </a:lnTo>
                  <a:lnTo>
                    <a:pt x="2025173" y="136005"/>
                  </a:lnTo>
                  <a:lnTo>
                    <a:pt x="1995614" y="102425"/>
                  </a:lnTo>
                  <a:lnTo>
                    <a:pt x="1962034" y="72866"/>
                  </a:lnTo>
                  <a:lnTo>
                    <a:pt x="1924849" y="47747"/>
                  </a:lnTo>
                  <a:lnTo>
                    <a:pt x="1884477" y="27483"/>
                  </a:lnTo>
                  <a:lnTo>
                    <a:pt x="1841335" y="12493"/>
                  </a:lnTo>
                  <a:lnTo>
                    <a:pt x="1795840" y="3192"/>
                  </a:lnTo>
                  <a:lnTo>
                    <a:pt x="1748409" y="0"/>
                  </a:lnTo>
                  <a:close/>
                </a:path>
              </a:pathLst>
            </a:custGeom>
            <a:solidFill>
              <a:srgbClr val="3BA0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22400" y="4208779"/>
              <a:ext cx="2070100" cy="70865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22400" y="2166620"/>
              <a:ext cx="2070100" cy="70865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79220" y="4993639"/>
              <a:ext cx="2161540" cy="87122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15819" y="1828800"/>
              <a:ext cx="642620" cy="642620"/>
            </a:xfrm>
            <a:custGeom>
              <a:avLst/>
              <a:gdLst/>
              <a:ahLst/>
              <a:cxnLst/>
              <a:rect l="l" t="t" r="r" b="b"/>
              <a:pathLst>
                <a:path w="642619" h="642619">
                  <a:moveTo>
                    <a:pt x="321310" y="0"/>
                  </a:moveTo>
                  <a:lnTo>
                    <a:pt x="273837" y="3484"/>
                  </a:lnTo>
                  <a:lnTo>
                    <a:pt x="228524" y="13606"/>
                  </a:lnTo>
                  <a:lnTo>
                    <a:pt x="185869" y="29869"/>
                  </a:lnTo>
                  <a:lnTo>
                    <a:pt x="146369" y="51774"/>
                  </a:lnTo>
                  <a:lnTo>
                    <a:pt x="110521" y="78823"/>
                  </a:lnTo>
                  <a:lnTo>
                    <a:pt x="78823" y="110521"/>
                  </a:lnTo>
                  <a:lnTo>
                    <a:pt x="51774" y="146369"/>
                  </a:lnTo>
                  <a:lnTo>
                    <a:pt x="29869" y="185869"/>
                  </a:lnTo>
                  <a:lnTo>
                    <a:pt x="13606" y="228524"/>
                  </a:lnTo>
                  <a:lnTo>
                    <a:pt x="3484" y="273837"/>
                  </a:lnTo>
                  <a:lnTo>
                    <a:pt x="0" y="321310"/>
                  </a:lnTo>
                  <a:lnTo>
                    <a:pt x="3484" y="368782"/>
                  </a:lnTo>
                  <a:lnTo>
                    <a:pt x="13606" y="414095"/>
                  </a:lnTo>
                  <a:lnTo>
                    <a:pt x="29869" y="456750"/>
                  </a:lnTo>
                  <a:lnTo>
                    <a:pt x="51774" y="496250"/>
                  </a:lnTo>
                  <a:lnTo>
                    <a:pt x="78823" y="532098"/>
                  </a:lnTo>
                  <a:lnTo>
                    <a:pt x="110521" y="563796"/>
                  </a:lnTo>
                  <a:lnTo>
                    <a:pt x="146369" y="590845"/>
                  </a:lnTo>
                  <a:lnTo>
                    <a:pt x="185869" y="612750"/>
                  </a:lnTo>
                  <a:lnTo>
                    <a:pt x="228524" y="629013"/>
                  </a:lnTo>
                  <a:lnTo>
                    <a:pt x="273837" y="639135"/>
                  </a:lnTo>
                  <a:lnTo>
                    <a:pt x="321310" y="642620"/>
                  </a:lnTo>
                  <a:lnTo>
                    <a:pt x="368782" y="639135"/>
                  </a:lnTo>
                  <a:lnTo>
                    <a:pt x="414095" y="629013"/>
                  </a:lnTo>
                  <a:lnTo>
                    <a:pt x="456750" y="612750"/>
                  </a:lnTo>
                  <a:lnTo>
                    <a:pt x="496250" y="590845"/>
                  </a:lnTo>
                  <a:lnTo>
                    <a:pt x="532098" y="563796"/>
                  </a:lnTo>
                  <a:lnTo>
                    <a:pt x="563796" y="532098"/>
                  </a:lnTo>
                  <a:lnTo>
                    <a:pt x="590845" y="496250"/>
                  </a:lnTo>
                  <a:lnTo>
                    <a:pt x="612750" y="456750"/>
                  </a:lnTo>
                  <a:lnTo>
                    <a:pt x="629013" y="414095"/>
                  </a:lnTo>
                  <a:lnTo>
                    <a:pt x="639135" y="368782"/>
                  </a:lnTo>
                  <a:lnTo>
                    <a:pt x="642619" y="321310"/>
                  </a:lnTo>
                  <a:lnTo>
                    <a:pt x="639135" y="273837"/>
                  </a:lnTo>
                  <a:lnTo>
                    <a:pt x="629013" y="228524"/>
                  </a:lnTo>
                  <a:lnTo>
                    <a:pt x="612750" y="185869"/>
                  </a:lnTo>
                  <a:lnTo>
                    <a:pt x="590845" y="146369"/>
                  </a:lnTo>
                  <a:lnTo>
                    <a:pt x="563796" y="110521"/>
                  </a:lnTo>
                  <a:lnTo>
                    <a:pt x="532098" y="78823"/>
                  </a:lnTo>
                  <a:lnTo>
                    <a:pt x="496250" y="51774"/>
                  </a:lnTo>
                  <a:lnTo>
                    <a:pt x="456750" y="29869"/>
                  </a:lnTo>
                  <a:lnTo>
                    <a:pt x="414095" y="13606"/>
                  </a:lnTo>
                  <a:lnTo>
                    <a:pt x="368782" y="3484"/>
                  </a:lnTo>
                  <a:lnTo>
                    <a:pt x="32131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23440" y="1833880"/>
              <a:ext cx="622300" cy="6223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334260" y="1947290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23389" y="2591498"/>
            <a:ext cx="150749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1780" marR="5080" indent="-259079">
              <a:lnSpc>
                <a:spcPct val="100000"/>
              </a:lnSpc>
              <a:spcBef>
                <a:spcPts val="100"/>
              </a:spcBef>
            </a:pPr>
            <a:r>
              <a:rPr sz="3200" spc="-120" dirty="0">
                <a:latin typeface="Georgia"/>
                <a:cs typeface="Georgia"/>
              </a:rPr>
              <a:t>E</a:t>
            </a:r>
            <a:r>
              <a:rPr sz="3200" spc="-140" dirty="0">
                <a:latin typeface="Georgia"/>
                <a:cs typeface="Georgia"/>
              </a:rPr>
              <a:t>k</a:t>
            </a:r>
            <a:r>
              <a:rPr sz="3200" spc="-175" dirty="0">
                <a:latin typeface="Georgia"/>
                <a:cs typeface="Georgia"/>
              </a:rPr>
              <a:t>o</a:t>
            </a:r>
            <a:r>
              <a:rPr sz="3200" spc="-180" dirty="0">
                <a:latin typeface="Georgia"/>
                <a:cs typeface="Georgia"/>
              </a:rPr>
              <a:t>n</a:t>
            </a:r>
            <a:r>
              <a:rPr sz="3200" spc="-175" dirty="0">
                <a:latin typeface="Georgia"/>
                <a:cs typeface="Georgia"/>
              </a:rPr>
              <a:t>omi  </a:t>
            </a:r>
            <a:r>
              <a:rPr sz="3200" spc="-220" dirty="0">
                <a:latin typeface="Georgia"/>
                <a:cs typeface="Georgia"/>
              </a:rPr>
              <a:t>Mikro</a:t>
            </a:r>
            <a:endParaRPr sz="3200">
              <a:latin typeface="Georgia"/>
              <a:cs typeface="Georgi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351020" y="1828800"/>
            <a:ext cx="2161540" cy="3164840"/>
            <a:chOff x="4351020" y="1828800"/>
            <a:chExt cx="2161540" cy="3164840"/>
          </a:xfrm>
        </p:grpSpPr>
        <p:sp>
          <p:nvSpPr>
            <p:cNvPr id="14" name="object 14"/>
            <p:cNvSpPr/>
            <p:nvPr/>
          </p:nvSpPr>
          <p:spPr>
            <a:xfrm>
              <a:off x="4351020" y="2136140"/>
              <a:ext cx="2161539" cy="28575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384040" y="2143759"/>
              <a:ext cx="2098040" cy="2804160"/>
            </a:xfrm>
            <a:custGeom>
              <a:avLst/>
              <a:gdLst/>
              <a:ahLst/>
              <a:cxnLst/>
              <a:rect l="l" t="t" r="r" b="b"/>
              <a:pathLst>
                <a:path w="2098040" h="2804160">
                  <a:moveTo>
                    <a:pt x="1748409" y="0"/>
                  </a:moveTo>
                  <a:lnTo>
                    <a:pt x="349631" y="0"/>
                  </a:lnTo>
                  <a:lnTo>
                    <a:pt x="302199" y="3192"/>
                  </a:lnTo>
                  <a:lnTo>
                    <a:pt x="256704" y="12493"/>
                  </a:lnTo>
                  <a:lnTo>
                    <a:pt x="213562" y="27483"/>
                  </a:lnTo>
                  <a:lnTo>
                    <a:pt x="173190" y="47747"/>
                  </a:lnTo>
                  <a:lnTo>
                    <a:pt x="136005" y="72866"/>
                  </a:lnTo>
                  <a:lnTo>
                    <a:pt x="102425" y="102425"/>
                  </a:lnTo>
                  <a:lnTo>
                    <a:pt x="72866" y="136005"/>
                  </a:lnTo>
                  <a:lnTo>
                    <a:pt x="47747" y="173190"/>
                  </a:lnTo>
                  <a:lnTo>
                    <a:pt x="27483" y="213562"/>
                  </a:lnTo>
                  <a:lnTo>
                    <a:pt x="12493" y="256704"/>
                  </a:lnTo>
                  <a:lnTo>
                    <a:pt x="3192" y="302199"/>
                  </a:lnTo>
                  <a:lnTo>
                    <a:pt x="0" y="349630"/>
                  </a:lnTo>
                  <a:lnTo>
                    <a:pt x="0" y="2454529"/>
                  </a:lnTo>
                  <a:lnTo>
                    <a:pt x="3192" y="2501960"/>
                  </a:lnTo>
                  <a:lnTo>
                    <a:pt x="12493" y="2547455"/>
                  </a:lnTo>
                  <a:lnTo>
                    <a:pt x="27483" y="2590597"/>
                  </a:lnTo>
                  <a:lnTo>
                    <a:pt x="47747" y="2630969"/>
                  </a:lnTo>
                  <a:lnTo>
                    <a:pt x="72866" y="2668154"/>
                  </a:lnTo>
                  <a:lnTo>
                    <a:pt x="102425" y="2701734"/>
                  </a:lnTo>
                  <a:lnTo>
                    <a:pt x="136005" y="2731293"/>
                  </a:lnTo>
                  <a:lnTo>
                    <a:pt x="173190" y="2756412"/>
                  </a:lnTo>
                  <a:lnTo>
                    <a:pt x="213562" y="2776676"/>
                  </a:lnTo>
                  <a:lnTo>
                    <a:pt x="256704" y="2791666"/>
                  </a:lnTo>
                  <a:lnTo>
                    <a:pt x="302199" y="2800967"/>
                  </a:lnTo>
                  <a:lnTo>
                    <a:pt x="349631" y="2804160"/>
                  </a:lnTo>
                  <a:lnTo>
                    <a:pt x="1748409" y="2804160"/>
                  </a:lnTo>
                  <a:lnTo>
                    <a:pt x="1795840" y="2800967"/>
                  </a:lnTo>
                  <a:lnTo>
                    <a:pt x="1841335" y="2791666"/>
                  </a:lnTo>
                  <a:lnTo>
                    <a:pt x="1884477" y="2776676"/>
                  </a:lnTo>
                  <a:lnTo>
                    <a:pt x="1924849" y="2756412"/>
                  </a:lnTo>
                  <a:lnTo>
                    <a:pt x="1962034" y="2731293"/>
                  </a:lnTo>
                  <a:lnTo>
                    <a:pt x="1995614" y="2701734"/>
                  </a:lnTo>
                  <a:lnTo>
                    <a:pt x="2025173" y="2668154"/>
                  </a:lnTo>
                  <a:lnTo>
                    <a:pt x="2050292" y="2630969"/>
                  </a:lnTo>
                  <a:lnTo>
                    <a:pt x="2070556" y="2590597"/>
                  </a:lnTo>
                  <a:lnTo>
                    <a:pt x="2085546" y="2547455"/>
                  </a:lnTo>
                  <a:lnTo>
                    <a:pt x="2094847" y="2501960"/>
                  </a:lnTo>
                  <a:lnTo>
                    <a:pt x="2098040" y="2454529"/>
                  </a:lnTo>
                  <a:lnTo>
                    <a:pt x="2098040" y="349630"/>
                  </a:lnTo>
                  <a:lnTo>
                    <a:pt x="2094847" y="302199"/>
                  </a:lnTo>
                  <a:lnTo>
                    <a:pt x="2085546" y="256704"/>
                  </a:lnTo>
                  <a:lnTo>
                    <a:pt x="2070556" y="213562"/>
                  </a:lnTo>
                  <a:lnTo>
                    <a:pt x="2050292" y="173190"/>
                  </a:lnTo>
                  <a:lnTo>
                    <a:pt x="2025173" y="136005"/>
                  </a:lnTo>
                  <a:lnTo>
                    <a:pt x="1995614" y="102425"/>
                  </a:lnTo>
                  <a:lnTo>
                    <a:pt x="1962034" y="72866"/>
                  </a:lnTo>
                  <a:lnTo>
                    <a:pt x="1924849" y="47747"/>
                  </a:lnTo>
                  <a:lnTo>
                    <a:pt x="1884477" y="27483"/>
                  </a:lnTo>
                  <a:lnTo>
                    <a:pt x="1841335" y="12493"/>
                  </a:lnTo>
                  <a:lnTo>
                    <a:pt x="1795840" y="3192"/>
                  </a:lnTo>
                  <a:lnTo>
                    <a:pt x="1748409" y="0"/>
                  </a:lnTo>
                  <a:close/>
                </a:path>
              </a:pathLst>
            </a:custGeom>
            <a:solidFill>
              <a:srgbClr val="E9D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01820" y="4208779"/>
              <a:ext cx="2070100" cy="70865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401820" y="2166620"/>
              <a:ext cx="2070100" cy="70865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095240" y="1828800"/>
              <a:ext cx="642620" cy="642620"/>
            </a:xfrm>
            <a:custGeom>
              <a:avLst/>
              <a:gdLst/>
              <a:ahLst/>
              <a:cxnLst/>
              <a:rect l="l" t="t" r="r" b="b"/>
              <a:pathLst>
                <a:path w="642620" h="642619">
                  <a:moveTo>
                    <a:pt x="321310" y="0"/>
                  </a:moveTo>
                  <a:lnTo>
                    <a:pt x="273837" y="3484"/>
                  </a:lnTo>
                  <a:lnTo>
                    <a:pt x="228524" y="13606"/>
                  </a:lnTo>
                  <a:lnTo>
                    <a:pt x="185869" y="29869"/>
                  </a:lnTo>
                  <a:lnTo>
                    <a:pt x="146369" y="51774"/>
                  </a:lnTo>
                  <a:lnTo>
                    <a:pt x="110521" y="78823"/>
                  </a:lnTo>
                  <a:lnTo>
                    <a:pt x="78823" y="110521"/>
                  </a:lnTo>
                  <a:lnTo>
                    <a:pt x="51774" y="146369"/>
                  </a:lnTo>
                  <a:lnTo>
                    <a:pt x="29869" y="185869"/>
                  </a:lnTo>
                  <a:lnTo>
                    <a:pt x="13606" y="228524"/>
                  </a:lnTo>
                  <a:lnTo>
                    <a:pt x="3484" y="273837"/>
                  </a:lnTo>
                  <a:lnTo>
                    <a:pt x="0" y="321310"/>
                  </a:lnTo>
                  <a:lnTo>
                    <a:pt x="3484" y="368782"/>
                  </a:lnTo>
                  <a:lnTo>
                    <a:pt x="13606" y="414095"/>
                  </a:lnTo>
                  <a:lnTo>
                    <a:pt x="29869" y="456750"/>
                  </a:lnTo>
                  <a:lnTo>
                    <a:pt x="51774" y="496250"/>
                  </a:lnTo>
                  <a:lnTo>
                    <a:pt x="78823" y="532098"/>
                  </a:lnTo>
                  <a:lnTo>
                    <a:pt x="110521" y="563796"/>
                  </a:lnTo>
                  <a:lnTo>
                    <a:pt x="146369" y="590845"/>
                  </a:lnTo>
                  <a:lnTo>
                    <a:pt x="185869" y="612750"/>
                  </a:lnTo>
                  <a:lnTo>
                    <a:pt x="228524" y="629013"/>
                  </a:lnTo>
                  <a:lnTo>
                    <a:pt x="273837" y="639135"/>
                  </a:lnTo>
                  <a:lnTo>
                    <a:pt x="321310" y="642620"/>
                  </a:lnTo>
                  <a:lnTo>
                    <a:pt x="368782" y="639135"/>
                  </a:lnTo>
                  <a:lnTo>
                    <a:pt x="414095" y="629013"/>
                  </a:lnTo>
                  <a:lnTo>
                    <a:pt x="456750" y="612750"/>
                  </a:lnTo>
                  <a:lnTo>
                    <a:pt x="496250" y="590845"/>
                  </a:lnTo>
                  <a:lnTo>
                    <a:pt x="532098" y="563796"/>
                  </a:lnTo>
                  <a:lnTo>
                    <a:pt x="563796" y="532098"/>
                  </a:lnTo>
                  <a:lnTo>
                    <a:pt x="590845" y="496250"/>
                  </a:lnTo>
                  <a:lnTo>
                    <a:pt x="612750" y="456750"/>
                  </a:lnTo>
                  <a:lnTo>
                    <a:pt x="629013" y="414095"/>
                  </a:lnTo>
                  <a:lnTo>
                    <a:pt x="639135" y="368782"/>
                  </a:lnTo>
                  <a:lnTo>
                    <a:pt x="642620" y="321310"/>
                  </a:lnTo>
                  <a:lnTo>
                    <a:pt x="639135" y="273837"/>
                  </a:lnTo>
                  <a:lnTo>
                    <a:pt x="629013" y="228524"/>
                  </a:lnTo>
                  <a:lnTo>
                    <a:pt x="612750" y="185869"/>
                  </a:lnTo>
                  <a:lnTo>
                    <a:pt x="590845" y="146369"/>
                  </a:lnTo>
                  <a:lnTo>
                    <a:pt x="563796" y="110521"/>
                  </a:lnTo>
                  <a:lnTo>
                    <a:pt x="532098" y="78823"/>
                  </a:lnTo>
                  <a:lnTo>
                    <a:pt x="496250" y="51774"/>
                  </a:lnTo>
                  <a:lnTo>
                    <a:pt x="456750" y="29869"/>
                  </a:lnTo>
                  <a:lnTo>
                    <a:pt x="414095" y="13606"/>
                  </a:lnTo>
                  <a:lnTo>
                    <a:pt x="368782" y="3484"/>
                  </a:lnTo>
                  <a:lnTo>
                    <a:pt x="32131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00320" y="1833880"/>
              <a:ext cx="622300" cy="62230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313426" y="1947290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2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02175" y="2591498"/>
            <a:ext cx="150749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6220" marR="5080" indent="-224154">
              <a:lnSpc>
                <a:spcPct val="100000"/>
              </a:lnSpc>
              <a:spcBef>
                <a:spcPts val="100"/>
              </a:spcBef>
            </a:pPr>
            <a:r>
              <a:rPr sz="3200" spc="-120" dirty="0">
                <a:latin typeface="Georgia"/>
                <a:cs typeface="Georgia"/>
              </a:rPr>
              <a:t>E</a:t>
            </a:r>
            <a:r>
              <a:rPr sz="3200" spc="-140" dirty="0">
                <a:latin typeface="Georgia"/>
                <a:cs typeface="Georgia"/>
              </a:rPr>
              <a:t>k</a:t>
            </a:r>
            <a:r>
              <a:rPr sz="3200" spc="-175" dirty="0">
                <a:latin typeface="Georgia"/>
                <a:cs typeface="Georgia"/>
              </a:rPr>
              <a:t>o</a:t>
            </a:r>
            <a:r>
              <a:rPr sz="3200" spc="-180" dirty="0">
                <a:latin typeface="Georgia"/>
                <a:cs typeface="Georgia"/>
              </a:rPr>
              <a:t>n</a:t>
            </a:r>
            <a:r>
              <a:rPr sz="3200" spc="-175" dirty="0">
                <a:latin typeface="Georgia"/>
                <a:cs typeface="Georgia"/>
              </a:rPr>
              <a:t>omi  </a:t>
            </a:r>
            <a:r>
              <a:rPr sz="3200" spc="-240" dirty="0">
                <a:latin typeface="Georgia"/>
                <a:cs typeface="Georgia"/>
              </a:rPr>
              <a:t>Makro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343400" y="4993640"/>
            <a:ext cx="2164079" cy="87122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152400"/>
            <a:ext cx="48653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15" dirty="0"/>
              <a:t>A. </a:t>
            </a:r>
            <a:r>
              <a:rPr sz="4000" spc="-5" dirty="0"/>
              <a:t>EKONOMI</a:t>
            </a:r>
            <a:r>
              <a:rPr sz="4000" spc="-345" dirty="0"/>
              <a:t> </a:t>
            </a:r>
            <a:r>
              <a:rPr sz="4000" spc="-70" dirty="0"/>
              <a:t>MIKRO</a:t>
            </a:r>
            <a:endParaRPr sz="40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1424989"/>
            <a:ext cx="7341234" cy="217551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75920" indent="-363220">
              <a:lnSpc>
                <a:spcPct val="100000"/>
              </a:lnSpc>
              <a:spcBef>
                <a:spcPts val="885"/>
              </a:spcBef>
              <a:buClr>
                <a:srgbClr val="28BEED"/>
              </a:buClr>
              <a:buSzPct val="96875"/>
              <a:buFont typeface="Wingdings"/>
              <a:buChar char=""/>
              <a:tabLst>
                <a:tab pos="375920" algn="l"/>
              </a:tabLst>
            </a:pPr>
            <a:r>
              <a:rPr sz="3200" spc="-170" dirty="0">
                <a:solidFill>
                  <a:srgbClr val="00000C"/>
                </a:solidFill>
                <a:latin typeface="Georgia"/>
                <a:cs typeface="Georgia"/>
              </a:rPr>
              <a:t>Disebut </a:t>
            </a:r>
            <a:r>
              <a:rPr sz="3200" spc="-229" dirty="0">
                <a:solidFill>
                  <a:srgbClr val="00000C"/>
                </a:solidFill>
                <a:latin typeface="Georgia"/>
                <a:cs typeface="Georgia"/>
              </a:rPr>
              <a:t>sebagai </a:t>
            </a:r>
            <a:r>
              <a:rPr sz="3200" spc="-160" dirty="0">
                <a:solidFill>
                  <a:srgbClr val="00000C"/>
                </a:solidFill>
                <a:latin typeface="Georgia"/>
                <a:cs typeface="Georgia"/>
              </a:rPr>
              <a:t>“Ilmu </a:t>
            </a:r>
            <a:r>
              <a:rPr sz="3200" spc="-204" dirty="0">
                <a:solidFill>
                  <a:srgbClr val="00000C"/>
                </a:solidFill>
                <a:latin typeface="Georgia"/>
                <a:cs typeface="Georgia"/>
              </a:rPr>
              <a:t>ekonomi</a:t>
            </a:r>
            <a:r>
              <a:rPr sz="3200" spc="10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135" dirty="0">
                <a:solidFill>
                  <a:srgbClr val="00000C"/>
                </a:solidFill>
                <a:latin typeface="Georgia"/>
                <a:cs typeface="Georgia"/>
              </a:rPr>
              <a:t>kecil”</a:t>
            </a:r>
            <a:endParaRPr sz="3200">
              <a:latin typeface="Georgia"/>
              <a:cs typeface="Georgia"/>
            </a:endParaRPr>
          </a:p>
          <a:p>
            <a:pPr marL="354965" marR="5080" indent="-342900">
              <a:lnSpc>
                <a:spcPct val="100000"/>
              </a:lnSpc>
              <a:spcBef>
                <a:spcPts val="780"/>
              </a:spcBef>
              <a:buClr>
                <a:srgbClr val="28BEED"/>
              </a:buClr>
              <a:buSzPct val="96875"/>
              <a:buFont typeface="Wingdings"/>
              <a:buChar char=""/>
              <a:tabLst>
                <a:tab pos="375920" algn="l"/>
              </a:tabLst>
            </a:pPr>
            <a:r>
              <a:rPr sz="3200" spc="-170" dirty="0">
                <a:solidFill>
                  <a:srgbClr val="00000C"/>
                </a:solidFill>
                <a:latin typeface="Georgia"/>
                <a:cs typeface="Georgia"/>
              </a:rPr>
              <a:t>Yaitu </a:t>
            </a:r>
            <a:r>
              <a:rPr sz="3200" spc="-245" dirty="0">
                <a:solidFill>
                  <a:srgbClr val="00000C"/>
                </a:solidFill>
                <a:latin typeface="Georgia"/>
                <a:cs typeface="Georgia"/>
              </a:rPr>
              <a:t>bagian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dari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ilmu </a:t>
            </a:r>
            <a:r>
              <a:rPr sz="3200" spc="-204" dirty="0">
                <a:solidFill>
                  <a:srgbClr val="00000C"/>
                </a:solidFill>
                <a:latin typeface="Georgia"/>
                <a:cs typeface="Georgia"/>
              </a:rPr>
              <a:t>ekonomi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yang  </a:t>
            </a:r>
            <a:r>
              <a:rPr sz="3200" spc="-245" dirty="0">
                <a:solidFill>
                  <a:srgbClr val="00000C"/>
                </a:solidFill>
                <a:latin typeface="Georgia"/>
                <a:cs typeface="Georgia"/>
              </a:rPr>
              <a:t>menganalisis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mengenai </a:t>
            </a:r>
            <a:r>
              <a:rPr sz="3200" spc="-245" dirty="0">
                <a:solidFill>
                  <a:srgbClr val="00000C"/>
                </a:solidFill>
                <a:latin typeface="Georgia"/>
                <a:cs typeface="Georgia"/>
              </a:rPr>
              <a:t>bagian </a:t>
            </a:r>
            <a:r>
              <a:rPr sz="3200" spc="-459" dirty="0">
                <a:solidFill>
                  <a:srgbClr val="00000C"/>
                </a:solidFill>
                <a:latin typeface="Georgia"/>
                <a:cs typeface="Georgia"/>
              </a:rPr>
              <a:t>–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bagian </a:t>
            </a:r>
            <a:r>
              <a:rPr sz="3200" spc="-185" dirty="0">
                <a:solidFill>
                  <a:srgbClr val="00000C"/>
                </a:solidFill>
                <a:latin typeface="Georgia"/>
                <a:cs typeface="Georgia"/>
              </a:rPr>
              <a:t>kecil 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dari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keseluruhan </a:t>
            </a:r>
            <a:r>
              <a:rPr sz="3200" spc="-235" dirty="0">
                <a:solidFill>
                  <a:srgbClr val="00000C"/>
                </a:solidFill>
                <a:latin typeface="Georgia"/>
                <a:cs typeface="Georgia"/>
              </a:rPr>
              <a:t>kegiatan</a:t>
            </a:r>
            <a:r>
              <a:rPr sz="3200" spc="-509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perekonomian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6177" y="152400"/>
            <a:ext cx="48653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15" dirty="0"/>
              <a:t>A. </a:t>
            </a:r>
            <a:r>
              <a:rPr sz="4000" spc="-5" dirty="0"/>
              <a:t>EKONOMI</a:t>
            </a:r>
            <a:r>
              <a:rPr sz="4000" spc="-345" dirty="0"/>
              <a:t> </a:t>
            </a:r>
            <a:r>
              <a:rPr sz="4000" spc="-70" dirty="0"/>
              <a:t>MIKRO</a:t>
            </a:r>
            <a:endParaRPr sz="40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1424989"/>
            <a:ext cx="6049010" cy="236918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75920" indent="-363220">
              <a:lnSpc>
                <a:spcPct val="100000"/>
              </a:lnSpc>
              <a:spcBef>
                <a:spcPts val="885"/>
              </a:spcBef>
              <a:buClr>
                <a:srgbClr val="28BEED"/>
              </a:buClr>
              <a:buSzPct val="96875"/>
              <a:buFont typeface="Wingdings"/>
              <a:buChar char=""/>
              <a:tabLst>
                <a:tab pos="375920" algn="l"/>
              </a:tabLst>
            </a:pPr>
            <a:r>
              <a:rPr sz="3200" spc="-145" dirty="0">
                <a:solidFill>
                  <a:srgbClr val="00000C"/>
                </a:solidFill>
                <a:latin typeface="Georgia"/>
                <a:cs typeface="Georgia"/>
              </a:rPr>
              <a:t>Contoh </a:t>
            </a:r>
            <a:r>
              <a:rPr sz="3200" spc="-215" dirty="0">
                <a:solidFill>
                  <a:srgbClr val="00000C"/>
                </a:solidFill>
                <a:latin typeface="Georgia"/>
                <a:cs typeface="Georgia"/>
              </a:rPr>
              <a:t>aktivitas </a:t>
            </a:r>
            <a:r>
              <a:rPr sz="3200" spc="-204" dirty="0">
                <a:solidFill>
                  <a:srgbClr val="00000C"/>
                </a:solidFill>
                <a:latin typeface="Georgia"/>
                <a:cs typeface="Georgia"/>
              </a:rPr>
              <a:t>ekonomi</a:t>
            </a:r>
            <a:r>
              <a:rPr sz="3200" spc="-16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29" dirty="0">
                <a:solidFill>
                  <a:srgbClr val="00000C"/>
                </a:solidFill>
                <a:latin typeface="Georgia"/>
                <a:cs typeface="Georgia"/>
              </a:rPr>
              <a:t>mikro;</a:t>
            </a:r>
            <a:endParaRPr sz="3200">
              <a:latin typeface="Georgia"/>
              <a:cs typeface="Georgia"/>
            </a:endParaRPr>
          </a:p>
          <a:p>
            <a:pPr marL="756920" lvl="1" indent="-288290">
              <a:lnSpc>
                <a:spcPct val="100000"/>
              </a:lnSpc>
              <a:spcBef>
                <a:spcPts val="780"/>
              </a:spcBef>
              <a:buClr>
                <a:srgbClr val="48C9CD"/>
              </a:buClr>
              <a:buFont typeface="Wingdings"/>
              <a:buChar char=""/>
              <a:tabLst>
                <a:tab pos="757555" algn="l"/>
              </a:tabLst>
            </a:pP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Perilaku </a:t>
            </a:r>
            <a:r>
              <a:rPr sz="3200" spc="-220" dirty="0">
                <a:solidFill>
                  <a:srgbClr val="00000C"/>
                </a:solidFill>
                <a:latin typeface="Georgia"/>
                <a:cs typeface="Georgia"/>
              </a:rPr>
              <a:t>produsen </a:t>
            </a:r>
            <a:r>
              <a:rPr sz="3200" spc="-270" dirty="0">
                <a:solidFill>
                  <a:srgbClr val="00000C"/>
                </a:solidFill>
                <a:latin typeface="Georgia"/>
                <a:cs typeface="Georgia"/>
              </a:rPr>
              <a:t>dan</a:t>
            </a:r>
            <a:r>
              <a:rPr sz="3200" spc="-8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35" dirty="0">
                <a:solidFill>
                  <a:srgbClr val="00000C"/>
                </a:solidFill>
                <a:latin typeface="Georgia"/>
                <a:cs typeface="Georgia"/>
              </a:rPr>
              <a:t>konsumen</a:t>
            </a:r>
            <a:endParaRPr sz="3200">
              <a:latin typeface="Georgia"/>
              <a:cs typeface="Georgia"/>
            </a:endParaRPr>
          </a:p>
          <a:p>
            <a:pPr marL="756920" lvl="1" indent="-288290">
              <a:lnSpc>
                <a:spcPct val="100000"/>
              </a:lnSpc>
              <a:spcBef>
                <a:spcPts val="760"/>
              </a:spcBef>
              <a:buClr>
                <a:srgbClr val="48C9CD"/>
              </a:buClr>
              <a:buFont typeface="Wingdings"/>
              <a:buChar char=""/>
              <a:tabLst>
                <a:tab pos="757555" algn="l"/>
              </a:tabLst>
            </a:pPr>
            <a:r>
              <a:rPr sz="3200" spc="-215" dirty="0">
                <a:solidFill>
                  <a:srgbClr val="00000C"/>
                </a:solidFill>
                <a:latin typeface="Georgia"/>
                <a:cs typeface="Georgia"/>
              </a:rPr>
              <a:t>Interaksi </a:t>
            </a: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di</a:t>
            </a:r>
            <a:r>
              <a:rPr sz="3200" spc="-29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60" dirty="0">
                <a:solidFill>
                  <a:srgbClr val="00000C"/>
                </a:solidFill>
                <a:latin typeface="Georgia"/>
                <a:cs typeface="Georgia"/>
              </a:rPr>
              <a:t>pasar</a:t>
            </a:r>
            <a:endParaRPr sz="3200">
              <a:latin typeface="Georgia"/>
              <a:cs typeface="Georgia"/>
            </a:endParaRPr>
          </a:p>
          <a:p>
            <a:pPr marL="756920" lvl="1" indent="-288290">
              <a:lnSpc>
                <a:spcPct val="100000"/>
              </a:lnSpc>
              <a:spcBef>
                <a:spcPts val="765"/>
              </a:spcBef>
              <a:buClr>
                <a:srgbClr val="48C9CD"/>
              </a:buClr>
              <a:buFont typeface="Wingdings"/>
              <a:buChar char=""/>
              <a:tabLst>
                <a:tab pos="757555" algn="l"/>
              </a:tabLst>
            </a:pPr>
            <a:r>
              <a:rPr sz="3200" spc="-235" dirty="0">
                <a:solidFill>
                  <a:srgbClr val="00000C"/>
                </a:solidFill>
                <a:latin typeface="Georgia"/>
                <a:cs typeface="Georgia"/>
              </a:rPr>
              <a:t>Penentuan </a:t>
            </a:r>
            <a:r>
              <a:rPr sz="3200" spc="-265" dirty="0">
                <a:solidFill>
                  <a:srgbClr val="00000C"/>
                </a:solidFill>
                <a:latin typeface="Georgia"/>
                <a:cs typeface="Georgia"/>
              </a:rPr>
              <a:t>harga</a:t>
            </a:r>
            <a:r>
              <a:rPr sz="3200" spc="-28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60" dirty="0">
                <a:solidFill>
                  <a:srgbClr val="00000C"/>
                </a:solidFill>
                <a:latin typeface="Georgia"/>
                <a:cs typeface="Georgia"/>
              </a:rPr>
              <a:t>pasar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152400"/>
            <a:ext cx="49860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425" dirty="0"/>
              <a:t>B. </a:t>
            </a:r>
            <a:r>
              <a:rPr sz="4000" spc="-5" dirty="0"/>
              <a:t>EKONOMI</a:t>
            </a:r>
            <a:r>
              <a:rPr sz="4000" spc="-570" dirty="0"/>
              <a:t> </a:t>
            </a:r>
            <a:r>
              <a:rPr sz="4000" spc="-65" dirty="0"/>
              <a:t>MAKRO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1524317"/>
            <a:ext cx="5717540" cy="3540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375285" indent="-342900">
              <a:lnSpc>
                <a:spcPct val="100000"/>
              </a:lnSpc>
              <a:spcBef>
                <a:spcPts val="100"/>
              </a:spcBef>
              <a:buClr>
                <a:srgbClr val="28BEED"/>
              </a:buClr>
              <a:buSzPct val="96875"/>
              <a:buFont typeface="Wingdings"/>
              <a:buChar char=""/>
              <a:tabLst>
                <a:tab pos="375920" algn="l"/>
              </a:tabLst>
            </a:pPr>
            <a:r>
              <a:rPr sz="3200" spc="-170" dirty="0">
                <a:solidFill>
                  <a:srgbClr val="00000C"/>
                </a:solidFill>
                <a:latin typeface="Georgia"/>
                <a:cs typeface="Georgia"/>
              </a:rPr>
              <a:t>Yaitu </a:t>
            </a:r>
            <a:r>
              <a:rPr sz="3200" spc="-245" dirty="0">
                <a:solidFill>
                  <a:srgbClr val="00000C"/>
                </a:solidFill>
                <a:latin typeface="Georgia"/>
                <a:cs typeface="Georgia"/>
              </a:rPr>
              <a:t>bagian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dari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ilmu </a:t>
            </a:r>
            <a:r>
              <a:rPr sz="3200" spc="-204" dirty="0">
                <a:solidFill>
                  <a:srgbClr val="00000C"/>
                </a:solidFill>
                <a:latin typeface="Georgia"/>
                <a:cs typeface="Georgia"/>
              </a:rPr>
              <a:t>ekonomi 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yang </a:t>
            </a:r>
            <a:r>
              <a:rPr sz="3200" spc="-245" dirty="0">
                <a:solidFill>
                  <a:srgbClr val="00000C"/>
                </a:solidFill>
                <a:latin typeface="Georgia"/>
                <a:cs typeface="Georgia"/>
              </a:rPr>
              <a:t>menganalisis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keseluruhan  kegiatan</a:t>
            </a:r>
            <a:r>
              <a:rPr sz="3200" spc="2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perekonomian</a:t>
            </a:r>
            <a:endParaRPr sz="3200">
              <a:latin typeface="Georgia"/>
              <a:cs typeface="Georgia"/>
            </a:endParaRPr>
          </a:p>
          <a:p>
            <a:pPr marL="354965" marR="5080" indent="-342900">
              <a:lnSpc>
                <a:spcPct val="100000"/>
              </a:lnSpc>
              <a:spcBef>
                <a:spcPts val="785"/>
              </a:spcBef>
              <a:buClr>
                <a:srgbClr val="28BEED"/>
              </a:buClr>
              <a:buSzPct val="96875"/>
              <a:buFont typeface="Wingdings"/>
              <a:buChar char=""/>
              <a:tabLst>
                <a:tab pos="375920" algn="l"/>
              </a:tabLst>
            </a:pPr>
            <a:r>
              <a:rPr sz="3200" spc="-200" dirty="0">
                <a:solidFill>
                  <a:srgbClr val="00000C"/>
                </a:solidFill>
                <a:latin typeface="Georgia"/>
                <a:cs typeface="Georgia"/>
              </a:rPr>
              <a:t>Analisis </a:t>
            </a:r>
            <a:r>
              <a:rPr sz="3200" spc="-195" dirty="0">
                <a:solidFill>
                  <a:srgbClr val="00000C"/>
                </a:solidFill>
                <a:latin typeface="Georgia"/>
                <a:cs typeface="Georgia"/>
              </a:rPr>
              <a:t>bersifat </a:t>
            </a:r>
            <a:r>
              <a:rPr sz="3200" spc="-190" dirty="0">
                <a:solidFill>
                  <a:srgbClr val="00000C"/>
                </a:solidFill>
                <a:latin typeface="Georgia"/>
                <a:cs typeface="Georgia"/>
              </a:rPr>
              <a:t>global </a:t>
            </a:r>
            <a:r>
              <a:rPr sz="3200" spc="-270" dirty="0">
                <a:solidFill>
                  <a:srgbClr val="00000C"/>
                </a:solidFill>
                <a:latin typeface="Georgia"/>
                <a:cs typeface="Georgia"/>
              </a:rPr>
              <a:t>dan </a:t>
            </a:r>
            <a:r>
              <a:rPr sz="3200" spc="-229" dirty="0">
                <a:solidFill>
                  <a:srgbClr val="00000C"/>
                </a:solidFill>
                <a:latin typeface="Georgia"/>
                <a:cs typeface="Georgia"/>
              </a:rPr>
              <a:t>tidak 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memperhatikan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kegiatan </a:t>
            </a:r>
            <a:r>
              <a:rPr sz="3200" spc="-200" dirty="0">
                <a:solidFill>
                  <a:srgbClr val="00000C"/>
                </a:solidFill>
                <a:latin typeface="Georgia"/>
                <a:cs typeface="Georgia"/>
              </a:rPr>
              <a:t>ekonomi 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yang dilakukan </a:t>
            </a:r>
            <a:r>
              <a:rPr sz="3200" spc="-180" dirty="0">
                <a:solidFill>
                  <a:srgbClr val="00000C"/>
                </a:solidFill>
                <a:latin typeface="Georgia"/>
                <a:cs typeface="Georgia"/>
              </a:rPr>
              <a:t>oleh </a:t>
            </a:r>
            <a:r>
              <a:rPr sz="3200" spc="-229" dirty="0">
                <a:solidFill>
                  <a:srgbClr val="00000C"/>
                </a:solidFill>
                <a:latin typeface="Georgia"/>
                <a:cs typeface="Georgia"/>
              </a:rPr>
              <a:t>unit </a:t>
            </a:r>
            <a:r>
              <a:rPr sz="3200" spc="-459" dirty="0">
                <a:solidFill>
                  <a:srgbClr val="00000C"/>
                </a:solidFill>
                <a:latin typeface="Georgia"/>
                <a:cs typeface="Georgia"/>
              </a:rPr>
              <a:t>– </a:t>
            </a:r>
            <a:r>
              <a:rPr sz="3200" spc="-229" dirty="0">
                <a:solidFill>
                  <a:srgbClr val="00000C"/>
                </a:solidFill>
                <a:latin typeface="Georgia"/>
                <a:cs typeface="Georgia"/>
              </a:rPr>
              <a:t>unit  </a:t>
            </a:r>
            <a:r>
              <a:rPr sz="3200" spc="-185" dirty="0">
                <a:solidFill>
                  <a:srgbClr val="00000C"/>
                </a:solidFill>
                <a:latin typeface="Georgia"/>
                <a:cs typeface="Georgia"/>
              </a:rPr>
              <a:t>kecil </a:t>
            </a:r>
            <a:r>
              <a:rPr sz="3200" spc="-280" dirty="0">
                <a:solidFill>
                  <a:srgbClr val="00000C"/>
                </a:solidFill>
                <a:latin typeface="Georgia"/>
                <a:cs typeface="Georgia"/>
              </a:rPr>
              <a:t>dalam</a:t>
            </a:r>
            <a:r>
              <a:rPr sz="3200" spc="-34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perekonomian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119634"/>
            <a:ext cx="70272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000" spc="-425" dirty="0"/>
              <a:t>B. </a:t>
            </a:r>
            <a:r>
              <a:rPr sz="4000" spc="-5" dirty="0"/>
              <a:t>EKONOMI</a:t>
            </a:r>
            <a:r>
              <a:rPr sz="4000" spc="-570" dirty="0"/>
              <a:t> </a:t>
            </a:r>
            <a:r>
              <a:rPr sz="4000" spc="-65" dirty="0"/>
              <a:t>MAKRO</a:t>
            </a:r>
            <a:endParaRPr sz="40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74357" y="1424989"/>
            <a:ext cx="6525895" cy="295592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75920" indent="-363220">
              <a:lnSpc>
                <a:spcPct val="100000"/>
              </a:lnSpc>
              <a:spcBef>
                <a:spcPts val="885"/>
              </a:spcBef>
              <a:buClr>
                <a:srgbClr val="28BEED"/>
              </a:buClr>
              <a:buSzPct val="96875"/>
              <a:buFont typeface="Wingdings"/>
              <a:buChar char=""/>
              <a:tabLst>
                <a:tab pos="375920" algn="l"/>
              </a:tabLst>
            </a:pPr>
            <a:r>
              <a:rPr sz="3200" spc="-145" dirty="0">
                <a:solidFill>
                  <a:srgbClr val="00000C"/>
                </a:solidFill>
                <a:latin typeface="Georgia"/>
                <a:cs typeface="Georgia"/>
              </a:rPr>
              <a:t>Contoh </a:t>
            </a:r>
            <a:r>
              <a:rPr sz="3200" spc="-215" dirty="0">
                <a:solidFill>
                  <a:srgbClr val="00000C"/>
                </a:solidFill>
                <a:latin typeface="Georgia"/>
                <a:cs typeface="Georgia"/>
              </a:rPr>
              <a:t>aktivitas </a:t>
            </a:r>
            <a:r>
              <a:rPr sz="3200" spc="-204" dirty="0">
                <a:solidFill>
                  <a:srgbClr val="00000C"/>
                </a:solidFill>
                <a:latin typeface="Georgia"/>
                <a:cs typeface="Georgia"/>
              </a:rPr>
              <a:t>ekonomi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makro</a:t>
            </a:r>
            <a:r>
              <a:rPr sz="3200" spc="-49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yaitu;</a:t>
            </a:r>
            <a:endParaRPr sz="3200">
              <a:latin typeface="Georgia"/>
              <a:cs typeface="Georgia"/>
            </a:endParaRPr>
          </a:p>
          <a:p>
            <a:pPr marL="756920" lvl="1" indent="-288290">
              <a:lnSpc>
                <a:spcPct val="100000"/>
              </a:lnSpc>
              <a:spcBef>
                <a:spcPts val="780"/>
              </a:spcBef>
              <a:buClr>
                <a:srgbClr val="48C9CD"/>
              </a:buClr>
              <a:buFont typeface="Wingdings"/>
              <a:buChar char=""/>
              <a:tabLst>
                <a:tab pos="757555" algn="l"/>
              </a:tabLst>
            </a:pPr>
            <a:r>
              <a:rPr sz="3200" spc="-245" dirty="0">
                <a:solidFill>
                  <a:srgbClr val="00000C"/>
                </a:solidFill>
                <a:latin typeface="Georgia"/>
                <a:cs typeface="Georgia"/>
              </a:rPr>
              <a:t>Pertumbuhan</a:t>
            </a:r>
            <a:r>
              <a:rPr sz="3200" spc="3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04" dirty="0">
                <a:solidFill>
                  <a:srgbClr val="00000C"/>
                </a:solidFill>
                <a:latin typeface="Georgia"/>
                <a:cs typeface="Georgia"/>
              </a:rPr>
              <a:t>ekonomi</a:t>
            </a:r>
            <a:endParaRPr sz="3200">
              <a:latin typeface="Georgia"/>
              <a:cs typeface="Georgia"/>
            </a:endParaRPr>
          </a:p>
          <a:p>
            <a:pPr marL="756920" lvl="1" indent="-288290">
              <a:lnSpc>
                <a:spcPct val="100000"/>
              </a:lnSpc>
              <a:spcBef>
                <a:spcPts val="760"/>
              </a:spcBef>
              <a:buClr>
                <a:srgbClr val="48C9CD"/>
              </a:buClr>
              <a:buFont typeface="Wingdings"/>
              <a:buChar char=""/>
              <a:tabLst>
                <a:tab pos="757555" algn="l"/>
              </a:tabLst>
            </a:pPr>
            <a:r>
              <a:rPr sz="3200" spc="-185" dirty="0">
                <a:solidFill>
                  <a:srgbClr val="00000C"/>
                </a:solidFill>
                <a:latin typeface="Georgia"/>
                <a:cs typeface="Georgia"/>
              </a:rPr>
              <a:t>Inflasi</a:t>
            </a:r>
            <a:endParaRPr sz="3200">
              <a:latin typeface="Georgia"/>
              <a:cs typeface="Georgia"/>
            </a:endParaRPr>
          </a:p>
          <a:p>
            <a:pPr marL="756920" lvl="1" indent="-288290">
              <a:lnSpc>
                <a:spcPct val="100000"/>
              </a:lnSpc>
              <a:spcBef>
                <a:spcPts val="765"/>
              </a:spcBef>
              <a:buClr>
                <a:srgbClr val="48C9CD"/>
              </a:buClr>
              <a:buFont typeface="Wingdings"/>
              <a:buChar char=""/>
              <a:tabLst>
                <a:tab pos="757555" algn="l"/>
              </a:tabLst>
            </a:pPr>
            <a:r>
              <a:rPr sz="3200" spc="-195" dirty="0">
                <a:solidFill>
                  <a:srgbClr val="00000C"/>
                </a:solidFill>
                <a:latin typeface="Georgia"/>
                <a:cs typeface="Georgia"/>
              </a:rPr>
              <a:t>Kebijakan</a:t>
            </a:r>
            <a:r>
              <a:rPr sz="3200" spc="2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perekonomian</a:t>
            </a:r>
            <a:endParaRPr sz="3200">
              <a:latin typeface="Georgia"/>
              <a:cs typeface="Georgia"/>
            </a:endParaRPr>
          </a:p>
          <a:p>
            <a:pPr marL="756920" lvl="1" indent="-288290">
              <a:lnSpc>
                <a:spcPct val="100000"/>
              </a:lnSpc>
              <a:spcBef>
                <a:spcPts val="780"/>
              </a:spcBef>
              <a:buClr>
                <a:srgbClr val="48C9CD"/>
              </a:buClr>
              <a:buFont typeface="Wingdings"/>
              <a:buChar char=""/>
              <a:tabLst>
                <a:tab pos="757555" algn="l"/>
              </a:tabLst>
            </a:pPr>
            <a:r>
              <a:rPr sz="3200" spc="-204" dirty="0">
                <a:solidFill>
                  <a:srgbClr val="00000C"/>
                </a:solidFill>
                <a:latin typeface="Georgia"/>
                <a:cs typeface="Georgia"/>
              </a:rPr>
              <a:t>dll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7479" y="2736850"/>
            <a:ext cx="6561455" cy="1482725"/>
            <a:chOff x="157479" y="2736850"/>
            <a:chExt cx="6561455" cy="1482725"/>
          </a:xfrm>
        </p:grpSpPr>
        <p:sp>
          <p:nvSpPr>
            <p:cNvPr id="3" name="object 3"/>
            <p:cNvSpPr/>
            <p:nvPr/>
          </p:nvSpPr>
          <p:spPr>
            <a:xfrm>
              <a:off x="157479" y="3487419"/>
              <a:ext cx="6561074" cy="73177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42999" y="2743200"/>
              <a:ext cx="5562600" cy="14478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42999" y="2743200"/>
              <a:ext cx="5562600" cy="1447800"/>
            </a:xfrm>
            <a:custGeom>
              <a:avLst/>
              <a:gdLst/>
              <a:ahLst/>
              <a:cxnLst/>
              <a:rect l="l" t="t" r="r" b="b"/>
              <a:pathLst>
                <a:path w="5562600" h="1447800">
                  <a:moveTo>
                    <a:pt x="4202049" y="883412"/>
                  </a:moveTo>
                  <a:lnTo>
                    <a:pt x="4175307" y="920345"/>
                  </a:lnTo>
                  <a:lnTo>
                    <a:pt x="4152233" y="958564"/>
                  </a:lnTo>
                  <a:lnTo>
                    <a:pt x="4132826" y="998069"/>
                  </a:lnTo>
                  <a:lnTo>
                    <a:pt x="4117086" y="1038860"/>
                  </a:lnTo>
                  <a:lnTo>
                    <a:pt x="4103258" y="1094263"/>
                  </a:lnTo>
                  <a:lnTo>
                    <a:pt x="4098671" y="1150239"/>
                  </a:lnTo>
                  <a:lnTo>
                    <a:pt x="4099647" y="1173053"/>
                  </a:lnTo>
                  <a:lnTo>
                    <a:pt x="4107457" y="1214443"/>
                  </a:lnTo>
                  <a:lnTo>
                    <a:pt x="4128420" y="1253791"/>
                  </a:lnTo>
                  <a:lnTo>
                    <a:pt x="4147312" y="1260729"/>
                  </a:lnTo>
                  <a:lnTo>
                    <a:pt x="4159579" y="1257137"/>
                  </a:lnTo>
                  <a:lnTo>
                    <a:pt x="4172775" y="1246377"/>
                  </a:lnTo>
                  <a:lnTo>
                    <a:pt x="4186924" y="1228474"/>
                  </a:lnTo>
                  <a:lnTo>
                    <a:pt x="4202049" y="1203452"/>
                  </a:lnTo>
                  <a:lnTo>
                    <a:pt x="4202049" y="1150112"/>
                  </a:lnTo>
                  <a:lnTo>
                    <a:pt x="4202049" y="1096772"/>
                  </a:lnTo>
                  <a:lnTo>
                    <a:pt x="4202049" y="1043432"/>
                  </a:lnTo>
                  <a:lnTo>
                    <a:pt x="4202049" y="990092"/>
                  </a:lnTo>
                  <a:lnTo>
                    <a:pt x="4202049" y="936752"/>
                  </a:lnTo>
                  <a:lnTo>
                    <a:pt x="4202049" y="883412"/>
                  </a:lnTo>
                  <a:close/>
                </a:path>
                <a:path w="5562600" h="1447800">
                  <a:moveTo>
                    <a:pt x="2726054" y="883412"/>
                  </a:moveTo>
                  <a:lnTo>
                    <a:pt x="2699313" y="920345"/>
                  </a:lnTo>
                  <a:lnTo>
                    <a:pt x="2676239" y="958564"/>
                  </a:lnTo>
                  <a:lnTo>
                    <a:pt x="2656832" y="998069"/>
                  </a:lnTo>
                  <a:lnTo>
                    <a:pt x="2641091" y="1038860"/>
                  </a:lnTo>
                  <a:lnTo>
                    <a:pt x="2627312" y="1094263"/>
                  </a:lnTo>
                  <a:lnTo>
                    <a:pt x="2622677" y="1150239"/>
                  </a:lnTo>
                  <a:lnTo>
                    <a:pt x="2623653" y="1173053"/>
                  </a:lnTo>
                  <a:lnTo>
                    <a:pt x="2631463" y="1214443"/>
                  </a:lnTo>
                  <a:lnTo>
                    <a:pt x="2652474" y="1253791"/>
                  </a:lnTo>
                  <a:lnTo>
                    <a:pt x="2671317" y="1260729"/>
                  </a:lnTo>
                  <a:lnTo>
                    <a:pt x="2683585" y="1257137"/>
                  </a:lnTo>
                  <a:lnTo>
                    <a:pt x="2696781" y="1246377"/>
                  </a:lnTo>
                  <a:lnTo>
                    <a:pt x="2710930" y="1228474"/>
                  </a:lnTo>
                  <a:lnTo>
                    <a:pt x="2726054" y="1203452"/>
                  </a:lnTo>
                  <a:lnTo>
                    <a:pt x="2726054" y="1150112"/>
                  </a:lnTo>
                  <a:lnTo>
                    <a:pt x="2726054" y="1096772"/>
                  </a:lnTo>
                  <a:lnTo>
                    <a:pt x="2726054" y="1043432"/>
                  </a:lnTo>
                  <a:lnTo>
                    <a:pt x="2726054" y="990092"/>
                  </a:lnTo>
                  <a:lnTo>
                    <a:pt x="2726054" y="936752"/>
                  </a:lnTo>
                  <a:lnTo>
                    <a:pt x="2726054" y="883412"/>
                  </a:lnTo>
                  <a:close/>
                </a:path>
                <a:path w="5562600" h="1447800">
                  <a:moveTo>
                    <a:pt x="747649" y="501014"/>
                  </a:moveTo>
                  <a:lnTo>
                    <a:pt x="715877" y="530375"/>
                  </a:lnTo>
                  <a:lnTo>
                    <a:pt x="697504" y="592271"/>
                  </a:lnTo>
                  <a:lnTo>
                    <a:pt x="689716" y="636749"/>
                  </a:lnTo>
                  <a:lnTo>
                    <a:pt x="684154" y="686641"/>
                  </a:lnTo>
                  <a:lnTo>
                    <a:pt x="680816" y="741940"/>
                  </a:lnTo>
                  <a:lnTo>
                    <a:pt x="679704" y="802639"/>
                  </a:lnTo>
                  <a:lnTo>
                    <a:pt x="679704" y="811593"/>
                  </a:lnTo>
                  <a:lnTo>
                    <a:pt x="679704" y="820546"/>
                  </a:lnTo>
                  <a:lnTo>
                    <a:pt x="679704" y="829500"/>
                  </a:lnTo>
                  <a:lnTo>
                    <a:pt x="679704" y="838453"/>
                  </a:lnTo>
                  <a:lnTo>
                    <a:pt x="711801" y="838453"/>
                  </a:lnTo>
                  <a:lnTo>
                    <a:pt x="743886" y="838453"/>
                  </a:lnTo>
                  <a:lnTo>
                    <a:pt x="775948" y="838453"/>
                  </a:lnTo>
                  <a:lnTo>
                    <a:pt x="807974" y="838453"/>
                  </a:lnTo>
                  <a:lnTo>
                    <a:pt x="807469" y="762591"/>
                  </a:lnTo>
                  <a:lnTo>
                    <a:pt x="805941" y="699611"/>
                  </a:lnTo>
                  <a:lnTo>
                    <a:pt x="803366" y="649537"/>
                  </a:lnTo>
                  <a:lnTo>
                    <a:pt x="795049" y="583580"/>
                  </a:lnTo>
                  <a:lnTo>
                    <a:pt x="782234" y="537098"/>
                  </a:lnTo>
                  <a:lnTo>
                    <a:pt x="755509" y="502159"/>
                  </a:lnTo>
                  <a:lnTo>
                    <a:pt x="747649" y="501014"/>
                  </a:lnTo>
                  <a:close/>
                </a:path>
                <a:path w="5562600" h="1447800">
                  <a:moveTo>
                    <a:pt x="4804537" y="463169"/>
                  </a:moveTo>
                  <a:lnTo>
                    <a:pt x="4850806" y="463169"/>
                  </a:lnTo>
                  <a:lnTo>
                    <a:pt x="4897040" y="463169"/>
                  </a:lnTo>
                  <a:lnTo>
                    <a:pt x="4943250" y="463169"/>
                  </a:lnTo>
                  <a:lnTo>
                    <a:pt x="4989449" y="463169"/>
                  </a:lnTo>
                  <a:lnTo>
                    <a:pt x="4989449" y="513687"/>
                  </a:lnTo>
                  <a:lnTo>
                    <a:pt x="4989449" y="1220851"/>
                  </a:lnTo>
                  <a:lnTo>
                    <a:pt x="4990137" y="1266876"/>
                  </a:lnTo>
                  <a:lnTo>
                    <a:pt x="4995610" y="1331543"/>
                  </a:lnTo>
                  <a:lnTo>
                    <a:pt x="5016388" y="1372266"/>
                  </a:lnTo>
                  <a:lnTo>
                    <a:pt x="5042789" y="1382395"/>
                  </a:lnTo>
                  <a:lnTo>
                    <a:pt x="5042789" y="1391560"/>
                  </a:lnTo>
                  <a:lnTo>
                    <a:pt x="5042789" y="1400762"/>
                  </a:lnTo>
                  <a:lnTo>
                    <a:pt x="5042789" y="1409987"/>
                  </a:lnTo>
                  <a:lnTo>
                    <a:pt x="5042789" y="1419225"/>
                  </a:lnTo>
                  <a:lnTo>
                    <a:pt x="4995162" y="1419225"/>
                  </a:lnTo>
                  <a:lnTo>
                    <a:pt x="4947530" y="1419225"/>
                  </a:lnTo>
                  <a:lnTo>
                    <a:pt x="4899886" y="1419225"/>
                  </a:lnTo>
                  <a:lnTo>
                    <a:pt x="4852223" y="1419225"/>
                  </a:lnTo>
                  <a:lnTo>
                    <a:pt x="4804537" y="1419225"/>
                  </a:lnTo>
                  <a:lnTo>
                    <a:pt x="4804537" y="1409987"/>
                  </a:lnTo>
                  <a:lnTo>
                    <a:pt x="4804537" y="1400762"/>
                  </a:lnTo>
                  <a:lnTo>
                    <a:pt x="4804537" y="1391560"/>
                  </a:lnTo>
                  <a:lnTo>
                    <a:pt x="4804537" y="1382395"/>
                  </a:lnTo>
                  <a:lnTo>
                    <a:pt x="4818253" y="1379301"/>
                  </a:lnTo>
                  <a:lnTo>
                    <a:pt x="4847971" y="1345564"/>
                  </a:lnTo>
                  <a:lnTo>
                    <a:pt x="4855051" y="1302591"/>
                  </a:lnTo>
                  <a:lnTo>
                    <a:pt x="4857369" y="1220851"/>
                  </a:lnTo>
                  <a:lnTo>
                    <a:pt x="4857369" y="1170077"/>
                  </a:lnTo>
                  <a:lnTo>
                    <a:pt x="4857369" y="1119309"/>
                  </a:lnTo>
                  <a:lnTo>
                    <a:pt x="4857369" y="662559"/>
                  </a:lnTo>
                  <a:lnTo>
                    <a:pt x="4856700" y="616533"/>
                  </a:lnTo>
                  <a:lnTo>
                    <a:pt x="4851314" y="551866"/>
                  </a:lnTo>
                  <a:lnTo>
                    <a:pt x="4830651" y="511095"/>
                  </a:lnTo>
                  <a:lnTo>
                    <a:pt x="4804537" y="501014"/>
                  </a:lnTo>
                  <a:lnTo>
                    <a:pt x="4804537" y="491565"/>
                  </a:lnTo>
                  <a:lnTo>
                    <a:pt x="4804537" y="482091"/>
                  </a:lnTo>
                  <a:lnTo>
                    <a:pt x="4804537" y="472618"/>
                  </a:lnTo>
                  <a:lnTo>
                    <a:pt x="4804537" y="463169"/>
                  </a:lnTo>
                  <a:close/>
                </a:path>
                <a:path w="5562600" h="1447800">
                  <a:moveTo>
                    <a:pt x="1396492" y="463169"/>
                  </a:moveTo>
                  <a:lnTo>
                    <a:pt x="1442690" y="463169"/>
                  </a:lnTo>
                  <a:lnTo>
                    <a:pt x="1488900" y="463169"/>
                  </a:lnTo>
                  <a:lnTo>
                    <a:pt x="1535134" y="463169"/>
                  </a:lnTo>
                  <a:lnTo>
                    <a:pt x="1581404" y="463169"/>
                  </a:lnTo>
                  <a:lnTo>
                    <a:pt x="1581404" y="513687"/>
                  </a:lnTo>
                  <a:lnTo>
                    <a:pt x="1581404" y="1220851"/>
                  </a:lnTo>
                  <a:lnTo>
                    <a:pt x="1582072" y="1266876"/>
                  </a:lnTo>
                  <a:lnTo>
                    <a:pt x="1587458" y="1331543"/>
                  </a:lnTo>
                  <a:lnTo>
                    <a:pt x="1608280" y="1372266"/>
                  </a:lnTo>
                  <a:lnTo>
                    <a:pt x="1634744" y="1382395"/>
                  </a:lnTo>
                  <a:lnTo>
                    <a:pt x="1634744" y="1391560"/>
                  </a:lnTo>
                  <a:lnTo>
                    <a:pt x="1634744" y="1400762"/>
                  </a:lnTo>
                  <a:lnTo>
                    <a:pt x="1634744" y="1409987"/>
                  </a:lnTo>
                  <a:lnTo>
                    <a:pt x="1634744" y="1419225"/>
                  </a:lnTo>
                  <a:lnTo>
                    <a:pt x="1587057" y="1419225"/>
                  </a:lnTo>
                  <a:lnTo>
                    <a:pt x="1539394" y="1419225"/>
                  </a:lnTo>
                  <a:lnTo>
                    <a:pt x="1491750" y="1419225"/>
                  </a:lnTo>
                  <a:lnTo>
                    <a:pt x="1444118" y="1419225"/>
                  </a:lnTo>
                  <a:lnTo>
                    <a:pt x="1396492" y="1419225"/>
                  </a:lnTo>
                  <a:lnTo>
                    <a:pt x="1396492" y="1409987"/>
                  </a:lnTo>
                  <a:lnTo>
                    <a:pt x="1396492" y="1400762"/>
                  </a:lnTo>
                  <a:lnTo>
                    <a:pt x="1396492" y="1391560"/>
                  </a:lnTo>
                  <a:lnTo>
                    <a:pt x="1396492" y="1382395"/>
                  </a:lnTo>
                  <a:lnTo>
                    <a:pt x="1410134" y="1379301"/>
                  </a:lnTo>
                  <a:lnTo>
                    <a:pt x="1439799" y="1345564"/>
                  </a:lnTo>
                  <a:lnTo>
                    <a:pt x="1446942" y="1302591"/>
                  </a:lnTo>
                  <a:lnTo>
                    <a:pt x="1449324" y="1220851"/>
                  </a:lnTo>
                  <a:lnTo>
                    <a:pt x="1449324" y="1170077"/>
                  </a:lnTo>
                  <a:lnTo>
                    <a:pt x="1449324" y="1119309"/>
                  </a:lnTo>
                  <a:lnTo>
                    <a:pt x="1449324" y="662559"/>
                  </a:lnTo>
                  <a:lnTo>
                    <a:pt x="1448635" y="616533"/>
                  </a:lnTo>
                  <a:lnTo>
                    <a:pt x="1443162" y="551866"/>
                  </a:lnTo>
                  <a:lnTo>
                    <a:pt x="1422495" y="511095"/>
                  </a:lnTo>
                  <a:lnTo>
                    <a:pt x="1396492" y="501014"/>
                  </a:lnTo>
                  <a:lnTo>
                    <a:pt x="1396492" y="491565"/>
                  </a:lnTo>
                  <a:lnTo>
                    <a:pt x="1396492" y="482091"/>
                  </a:lnTo>
                  <a:lnTo>
                    <a:pt x="1396492" y="472618"/>
                  </a:lnTo>
                  <a:lnTo>
                    <a:pt x="1396492" y="463169"/>
                  </a:lnTo>
                  <a:close/>
                </a:path>
                <a:path w="5562600" h="1447800">
                  <a:moveTo>
                    <a:pt x="4584065" y="434594"/>
                  </a:moveTo>
                  <a:lnTo>
                    <a:pt x="4636500" y="455810"/>
                  </a:lnTo>
                  <a:lnTo>
                    <a:pt x="4659501" y="479053"/>
                  </a:lnTo>
                  <a:lnTo>
                    <a:pt x="4665011" y="483854"/>
                  </a:lnTo>
                  <a:lnTo>
                    <a:pt x="4669926" y="486725"/>
                  </a:lnTo>
                  <a:lnTo>
                    <a:pt x="4674235" y="487679"/>
                  </a:lnTo>
                  <a:lnTo>
                    <a:pt x="4679823" y="487679"/>
                  </a:lnTo>
                  <a:lnTo>
                    <a:pt x="4699093" y="452770"/>
                  </a:lnTo>
                  <a:lnTo>
                    <a:pt x="4704334" y="436625"/>
                  </a:lnTo>
                  <a:lnTo>
                    <a:pt x="4709668" y="436625"/>
                  </a:lnTo>
                  <a:lnTo>
                    <a:pt x="4715129" y="436625"/>
                  </a:lnTo>
                  <a:lnTo>
                    <a:pt x="4720463" y="436625"/>
                  </a:lnTo>
                  <a:lnTo>
                    <a:pt x="4721615" y="490981"/>
                  </a:lnTo>
                  <a:lnTo>
                    <a:pt x="4722781" y="545337"/>
                  </a:lnTo>
                  <a:lnTo>
                    <a:pt x="4723955" y="599693"/>
                  </a:lnTo>
                  <a:lnTo>
                    <a:pt x="4725129" y="654049"/>
                  </a:lnTo>
                  <a:lnTo>
                    <a:pt x="4726295" y="708405"/>
                  </a:lnTo>
                  <a:lnTo>
                    <a:pt x="4727448" y="762762"/>
                  </a:lnTo>
                  <a:lnTo>
                    <a:pt x="4722114" y="762762"/>
                  </a:lnTo>
                  <a:lnTo>
                    <a:pt x="4716780" y="762762"/>
                  </a:lnTo>
                  <a:lnTo>
                    <a:pt x="4711446" y="762762"/>
                  </a:lnTo>
                  <a:lnTo>
                    <a:pt x="4696922" y="695922"/>
                  </a:lnTo>
                  <a:lnTo>
                    <a:pt x="4682124" y="640572"/>
                  </a:lnTo>
                  <a:lnTo>
                    <a:pt x="4667065" y="596723"/>
                  </a:lnTo>
                  <a:lnTo>
                    <a:pt x="4636329" y="541125"/>
                  </a:lnTo>
                  <a:lnTo>
                    <a:pt x="4605571" y="514506"/>
                  </a:lnTo>
                  <a:lnTo>
                    <a:pt x="4590288" y="511175"/>
                  </a:lnTo>
                  <a:lnTo>
                    <a:pt x="4580931" y="512937"/>
                  </a:lnTo>
                  <a:lnTo>
                    <a:pt x="4551267" y="553938"/>
                  </a:lnTo>
                  <a:lnTo>
                    <a:pt x="4543552" y="604265"/>
                  </a:lnTo>
                  <a:lnTo>
                    <a:pt x="4544145" y="617956"/>
                  </a:lnTo>
                  <a:lnTo>
                    <a:pt x="4552950" y="657478"/>
                  </a:lnTo>
                  <a:lnTo>
                    <a:pt x="4581604" y="714343"/>
                  </a:lnTo>
                  <a:lnTo>
                    <a:pt x="4606117" y="753991"/>
                  </a:lnTo>
                  <a:lnTo>
                    <a:pt x="4637405" y="801115"/>
                  </a:lnTo>
                  <a:lnTo>
                    <a:pt x="4669121" y="850052"/>
                  </a:lnTo>
                  <a:lnTo>
                    <a:pt x="4694920" y="895143"/>
                  </a:lnTo>
                  <a:lnTo>
                    <a:pt x="4714789" y="936400"/>
                  </a:lnTo>
                  <a:lnTo>
                    <a:pt x="4728718" y="973836"/>
                  </a:lnTo>
                  <a:lnTo>
                    <a:pt x="4745116" y="1049147"/>
                  </a:lnTo>
                  <a:lnTo>
                    <a:pt x="4749202" y="1089957"/>
                  </a:lnTo>
                  <a:lnTo>
                    <a:pt x="4750562" y="1132839"/>
                  </a:lnTo>
                  <a:lnTo>
                    <a:pt x="4749419" y="1172557"/>
                  </a:lnTo>
                  <a:lnTo>
                    <a:pt x="4745990" y="1211881"/>
                  </a:lnTo>
                  <a:lnTo>
                    <a:pt x="4740275" y="1250801"/>
                  </a:lnTo>
                  <a:lnTo>
                    <a:pt x="4732274" y="1289304"/>
                  </a:lnTo>
                  <a:lnTo>
                    <a:pt x="4710064" y="1357058"/>
                  </a:lnTo>
                  <a:lnTo>
                    <a:pt x="4680331" y="1406906"/>
                  </a:lnTo>
                  <a:lnTo>
                    <a:pt x="4645072" y="1437592"/>
                  </a:lnTo>
                  <a:lnTo>
                    <a:pt x="4606290" y="1447800"/>
                  </a:lnTo>
                  <a:lnTo>
                    <a:pt x="4589146" y="1445111"/>
                  </a:lnTo>
                  <a:lnTo>
                    <a:pt x="4569348" y="1437052"/>
                  </a:lnTo>
                  <a:lnTo>
                    <a:pt x="4546907" y="1423636"/>
                  </a:lnTo>
                  <a:lnTo>
                    <a:pt x="4521835" y="1404874"/>
                  </a:lnTo>
                  <a:lnTo>
                    <a:pt x="4512437" y="1397381"/>
                  </a:lnTo>
                  <a:lnTo>
                    <a:pt x="4505960" y="1393570"/>
                  </a:lnTo>
                  <a:lnTo>
                    <a:pt x="4502531" y="1393570"/>
                  </a:lnTo>
                  <a:lnTo>
                    <a:pt x="4495051" y="1396763"/>
                  </a:lnTo>
                  <a:lnTo>
                    <a:pt x="4488227" y="1406350"/>
                  </a:lnTo>
                  <a:lnTo>
                    <a:pt x="4482046" y="1422342"/>
                  </a:lnTo>
                  <a:lnTo>
                    <a:pt x="4476496" y="1444752"/>
                  </a:lnTo>
                  <a:lnTo>
                    <a:pt x="4471289" y="1444752"/>
                  </a:lnTo>
                  <a:lnTo>
                    <a:pt x="4466209" y="1444752"/>
                  </a:lnTo>
                  <a:lnTo>
                    <a:pt x="4461002" y="1444752"/>
                  </a:lnTo>
                  <a:lnTo>
                    <a:pt x="4459913" y="1395657"/>
                  </a:lnTo>
                  <a:lnTo>
                    <a:pt x="4458824" y="1346565"/>
                  </a:lnTo>
                  <a:lnTo>
                    <a:pt x="4457736" y="1297478"/>
                  </a:lnTo>
                  <a:lnTo>
                    <a:pt x="4456647" y="1248397"/>
                  </a:lnTo>
                  <a:lnTo>
                    <a:pt x="4455559" y="1199325"/>
                  </a:lnTo>
                  <a:lnTo>
                    <a:pt x="4454470" y="1150264"/>
                  </a:lnTo>
                  <a:lnTo>
                    <a:pt x="4453382" y="1101217"/>
                  </a:lnTo>
                  <a:lnTo>
                    <a:pt x="4458716" y="1101217"/>
                  </a:lnTo>
                  <a:lnTo>
                    <a:pt x="4464177" y="1101217"/>
                  </a:lnTo>
                  <a:lnTo>
                    <a:pt x="4469511" y="1101217"/>
                  </a:lnTo>
                  <a:lnTo>
                    <a:pt x="4481081" y="1164459"/>
                  </a:lnTo>
                  <a:lnTo>
                    <a:pt x="4494641" y="1219295"/>
                  </a:lnTo>
                  <a:lnTo>
                    <a:pt x="4510176" y="1265701"/>
                  </a:lnTo>
                  <a:lnTo>
                    <a:pt x="4527677" y="1303655"/>
                  </a:lnTo>
                  <a:lnTo>
                    <a:pt x="4563776" y="1354232"/>
                  </a:lnTo>
                  <a:lnTo>
                    <a:pt x="4597781" y="1371092"/>
                  </a:lnTo>
                  <a:lnTo>
                    <a:pt x="4608593" y="1369210"/>
                  </a:lnTo>
                  <a:lnTo>
                    <a:pt x="4634865" y="1340993"/>
                  </a:lnTo>
                  <a:lnTo>
                    <a:pt x="4648313" y="1288486"/>
                  </a:lnTo>
                  <a:lnTo>
                    <a:pt x="4649216" y="1267841"/>
                  </a:lnTo>
                  <a:lnTo>
                    <a:pt x="4648332" y="1244119"/>
                  </a:lnTo>
                  <a:lnTo>
                    <a:pt x="4641232" y="1201725"/>
                  </a:lnTo>
                  <a:lnTo>
                    <a:pt x="4625754" y="1162808"/>
                  </a:lnTo>
                  <a:lnTo>
                    <a:pt x="4594183" y="1108602"/>
                  </a:lnTo>
                  <a:lnTo>
                    <a:pt x="4571873" y="1074547"/>
                  </a:lnTo>
                  <a:lnTo>
                    <a:pt x="4538962" y="1023614"/>
                  </a:lnTo>
                  <a:lnTo>
                    <a:pt x="4512421" y="979027"/>
                  </a:lnTo>
                  <a:lnTo>
                    <a:pt x="4492238" y="940798"/>
                  </a:lnTo>
                  <a:lnTo>
                    <a:pt x="4464806" y="865935"/>
                  </a:lnTo>
                  <a:lnTo>
                    <a:pt x="4455080" y="820753"/>
                  </a:lnTo>
                  <a:lnTo>
                    <a:pt x="4449236" y="773404"/>
                  </a:lnTo>
                  <a:lnTo>
                    <a:pt x="4447286" y="723900"/>
                  </a:lnTo>
                  <a:lnTo>
                    <a:pt x="4449478" y="669984"/>
                  </a:lnTo>
                  <a:lnTo>
                    <a:pt x="4456064" y="618712"/>
                  </a:lnTo>
                  <a:lnTo>
                    <a:pt x="4467056" y="570059"/>
                  </a:lnTo>
                  <a:lnTo>
                    <a:pt x="4482465" y="524001"/>
                  </a:lnTo>
                  <a:lnTo>
                    <a:pt x="4501965" y="484850"/>
                  </a:lnTo>
                  <a:lnTo>
                    <a:pt x="4552777" y="440170"/>
                  </a:lnTo>
                  <a:lnTo>
                    <a:pt x="4584065" y="434594"/>
                  </a:lnTo>
                  <a:close/>
                </a:path>
                <a:path w="5562600" h="1447800">
                  <a:moveTo>
                    <a:pt x="4180332" y="434594"/>
                  </a:moveTo>
                  <a:lnTo>
                    <a:pt x="4236513" y="448992"/>
                  </a:lnTo>
                  <a:lnTo>
                    <a:pt x="4279646" y="492251"/>
                  </a:lnTo>
                  <a:lnTo>
                    <a:pt x="4309760" y="552497"/>
                  </a:lnTo>
                  <a:lnTo>
                    <a:pt x="4327017" y="617601"/>
                  </a:lnTo>
                  <a:lnTo>
                    <a:pt x="4331985" y="688371"/>
                  </a:lnTo>
                  <a:lnTo>
                    <a:pt x="4333214" y="744688"/>
                  </a:lnTo>
                  <a:lnTo>
                    <a:pt x="4333621" y="814959"/>
                  </a:lnTo>
                  <a:lnTo>
                    <a:pt x="4333621" y="867972"/>
                  </a:lnTo>
                  <a:lnTo>
                    <a:pt x="4333621" y="920985"/>
                  </a:lnTo>
                  <a:lnTo>
                    <a:pt x="4333621" y="1186052"/>
                  </a:lnTo>
                  <a:lnTo>
                    <a:pt x="4333763" y="1215717"/>
                  </a:lnTo>
                  <a:lnTo>
                    <a:pt x="4334906" y="1256901"/>
                  </a:lnTo>
                  <a:lnTo>
                    <a:pt x="4346194" y="1298829"/>
                  </a:lnTo>
                  <a:lnTo>
                    <a:pt x="4349750" y="1301623"/>
                  </a:lnTo>
                  <a:lnTo>
                    <a:pt x="4353941" y="1301623"/>
                  </a:lnTo>
                  <a:lnTo>
                    <a:pt x="4360080" y="1299245"/>
                  </a:lnTo>
                  <a:lnTo>
                    <a:pt x="4366291" y="1292129"/>
                  </a:lnTo>
                  <a:lnTo>
                    <a:pt x="4372550" y="1280298"/>
                  </a:lnTo>
                  <a:lnTo>
                    <a:pt x="4378833" y="1263777"/>
                  </a:lnTo>
                  <a:lnTo>
                    <a:pt x="4382430" y="1269892"/>
                  </a:lnTo>
                  <a:lnTo>
                    <a:pt x="4385992" y="1276032"/>
                  </a:lnTo>
                  <a:lnTo>
                    <a:pt x="4389530" y="1282172"/>
                  </a:lnTo>
                  <a:lnTo>
                    <a:pt x="4393057" y="1288288"/>
                  </a:lnTo>
                  <a:lnTo>
                    <a:pt x="4369038" y="1353613"/>
                  </a:lnTo>
                  <a:lnTo>
                    <a:pt x="4344162" y="1398270"/>
                  </a:lnTo>
                  <a:lnTo>
                    <a:pt x="4302531" y="1430291"/>
                  </a:lnTo>
                  <a:lnTo>
                    <a:pt x="4286885" y="1432433"/>
                  </a:lnTo>
                  <a:lnTo>
                    <a:pt x="4269051" y="1430047"/>
                  </a:lnTo>
                  <a:lnTo>
                    <a:pt x="4227957" y="1394079"/>
                  </a:lnTo>
                  <a:lnTo>
                    <a:pt x="4210812" y="1345914"/>
                  </a:lnTo>
                  <a:lnTo>
                    <a:pt x="4202049" y="1278127"/>
                  </a:lnTo>
                  <a:lnTo>
                    <a:pt x="4170409" y="1333677"/>
                  </a:lnTo>
                  <a:lnTo>
                    <a:pt x="4140105" y="1376883"/>
                  </a:lnTo>
                  <a:lnTo>
                    <a:pt x="4111130" y="1407744"/>
                  </a:lnTo>
                  <a:lnTo>
                    <a:pt x="4083477" y="1426260"/>
                  </a:lnTo>
                  <a:lnTo>
                    <a:pt x="4057141" y="1432433"/>
                  </a:lnTo>
                  <a:lnTo>
                    <a:pt x="4039088" y="1429077"/>
                  </a:lnTo>
                  <a:lnTo>
                    <a:pt x="4007742" y="1402268"/>
                  </a:lnTo>
                  <a:lnTo>
                    <a:pt x="3983476" y="1350287"/>
                  </a:lnTo>
                  <a:lnTo>
                    <a:pt x="3970954" y="1283041"/>
                  </a:lnTo>
                  <a:lnTo>
                    <a:pt x="3969385" y="1244345"/>
                  </a:lnTo>
                  <a:lnTo>
                    <a:pt x="3972099" y="1191031"/>
                  </a:lnTo>
                  <a:lnTo>
                    <a:pt x="3980243" y="1140444"/>
                  </a:lnTo>
                  <a:lnTo>
                    <a:pt x="3993816" y="1092594"/>
                  </a:lnTo>
                  <a:lnTo>
                    <a:pt x="4012819" y="1047495"/>
                  </a:lnTo>
                  <a:lnTo>
                    <a:pt x="4053129" y="982805"/>
                  </a:lnTo>
                  <a:lnTo>
                    <a:pt x="4081811" y="945657"/>
                  </a:lnTo>
                  <a:lnTo>
                    <a:pt x="4116187" y="905303"/>
                  </a:lnTo>
                  <a:lnTo>
                    <a:pt x="4156264" y="861737"/>
                  </a:lnTo>
                  <a:lnTo>
                    <a:pt x="4202049" y="814959"/>
                  </a:lnTo>
                  <a:lnTo>
                    <a:pt x="4202049" y="790882"/>
                  </a:lnTo>
                  <a:lnTo>
                    <a:pt x="4202049" y="766841"/>
                  </a:lnTo>
                  <a:lnTo>
                    <a:pt x="4202049" y="742824"/>
                  </a:lnTo>
                  <a:lnTo>
                    <a:pt x="4202049" y="718820"/>
                  </a:lnTo>
                  <a:lnTo>
                    <a:pt x="4201695" y="669645"/>
                  </a:lnTo>
                  <a:lnTo>
                    <a:pt x="4200652" y="630507"/>
                  </a:lnTo>
                  <a:lnTo>
                    <a:pt x="4196588" y="582295"/>
                  </a:lnTo>
                  <a:lnTo>
                    <a:pt x="4182997" y="544183"/>
                  </a:lnTo>
                  <a:lnTo>
                    <a:pt x="4151296" y="513502"/>
                  </a:lnTo>
                  <a:lnTo>
                    <a:pt x="4142104" y="512190"/>
                  </a:lnTo>
                  <a:lnTo>
                    <a:pt x="4127438" y="514048"/>
                  </a:lnTo>
                  <a:lnTo>
                    <a:pt x="4091559" y="541909"/>
                  </a:lnTo>
                  <a:lnTo>
                    <a:pt x="4079366" y="584835"/>
                  </a:lnTo>
                  <a:lnTo>
                    <a:pt x="4080198" y="596221"/>
                  </a:lnTo>
                  <a:lnTo>
                    <a:pt x="4082684" y="608869"/>
                  </a:lnTo>
                  <a:lnTo>
                    <a:pt x="4086814" y="622804"/>
                  </a:lnTo>
                  <a:lnTo>
                    <a:pt x="4092575" y="638048"/>
                  </a:lnTo>
                  <a:lnTo>
                    <a:pt x="4100409" y="659840"/>
                  </a:lnTo>
                  <a:lnTo>
                    <a:pt x="4109362" y="702234"/>
                  </a:lnTo>
                  <a:lnTo>
                    <a:pt x="4109408" y="747006"/>
                  </a:lnTo>
                  <a:lnTo>
                    <a:pt x="4100784" y="789678"/>
                  </a:lnTo>
                  <a:lnTo>
                    <a:pt x="4073398" y="834691"/>
                  </a:lnTo>
                  <a:lnTo>
                    <a:pt x="4048252" y="843534"/>
                  </a:lnTo>
                  <a:lnTo>
                    <a:pt x="4033990" y="841105"/>
                  </a:lnTo>
                  <a:lnTo>
                    <a:pt x="3998467" y="804672"/>
                  </a:lnTo>
                  <a:lnTo>
                    <a:pt x="3983434" y="762476"/>
                  </a:lnTo>
                  <a:lnTo>
                    <a:pt x="3978402" y="713613"/>
                  </a:lnTo>
                  <a:lnTo>
                    <a:pt x="3980090" y="677251"/>
                  </a:lnTo>
                  <a:lnTo>
                    <a:pt x="3993564" y="606956"/>
                  </a:lnTo>
                  <a:lnTo>
                    <a:pt x="4020087" y="541522"/>
                  </a:lnTo>
                  <a:lnTo>
                    <a:pt x="4057564" y="490138"/>
                  </a:lnTo>
                  <a:lnTo>
                    <a:pt x="4104572" y="454685"/>
                  </a:lnTo>
                  <a:lnTo>
                    <a:pt x="4154586" y="436830"/>
                  </a:lnTo>
                  <a:lnTo>
                    <a:pt x="4180332" y="434594"/>
                  </a:lnTo>
                  <a:close/>
                </a:path>
                <a:path w="5562600" h="1447800">
                  <a:moveTo>
                    <a:pt x="2704338" y="434594"/>
                  </a:moveTo>
                  <a:lnTo>
                    <a:pt x="2760519" y="448992"/>
                  </a:lnTo>
                  <a:lnTo>
                    <a:pt x="2803652" y="492251"/>
                  </a:lnTo>
                  <a:lnTo>
                    <a:pt x="2833766" y="552497"/>
                  </a:lnTo>
                  <a:lnTo>
                    <a:pt x="2851023" y="617601"/>
                  </a:lnTo>
                  <a:lnTo>
                    <a:pt x="2855991" y="688371"/>
                  </a:lnTo>
                  <a:lnTo>
                    <a:pt x="2857220" y="744688"/>
                  </a:lnTo>
                  <a:lnTo>
                    <a:pt x="2857627" y="814959"/>
                  </a:lnTo>
                  <a:lnTo>
                    <a:pt x="2857627" y="867972"/>
                  </a:lnTo>
                  <a:lnTo>
                    <a:pt x="2857627" y="920985"/>
                  </a:lnTo>
                  <a:lnTo>
                    <a:pt x="2857627" y="1186052"/>
                  </a:lnTo>
                  <a:lnTo>
                    <a:pt x="2857771" y="1215717"/>
                  </a:lnTo>
                  <a:lnTo>
                    <a:pt x="2858966" y="1256901"/>
                  </a:lnTo>
                  <a:lnTo>
                    <a:pt x="2870200" y="1298829"/>
                  </a:lnTo>
                  <a:lnTo>
                    <a:pt x="2873883" y="1301623"/>
                  </a:lnTo>
                  <a:lnTo>
                    <a:pt x="2877947" y="1301623"/>
                  </a:lnTo>
                  <a:lnTo>
                    <a:pt x="2884088" y="1299245"/>
                  </a:lnTo>
                  <a:lnTo>
                    <a:pt x="2890313" y="1292129"/>
                  </a:lnTo>
                  <a:lnTo>
                    <a:pt x="2896610" y="1280298"/>
                  </a:lnTo>
                  <a:lnTo>
                    <a:pt x="2902966" y="1263777"/>
                  </a:lnTo>
                  <a:lnTo>
                    <a:pt x="2906490" y="1269892"/>
                  </a:lnTo>
                  <a:lnTo>
                    <a:pt x="2910014" y="1276032"/>
                  </a:lnTo>
                  <a:lnTo>
                    <a:pt x="2913538" y="1282172"/>
                  </a:lnTo>
                  <a:lnTo>
                    <a:pt x="2917063" y="1288288"/>
                  </a:lnTo>
                  <a:lnTo>
                    <a:pt x="2893060" y="1353613"/>
                  </a:lnTo>
                  <a:lnTo>
                    <a:pt x="2868295" y="1398270"/>
                  </a:lnTo>
                  <a:lnTo>
                    <a:pt x="2826539" y="1430291"/>
                  </a:lnTo>
                  <a:lnTo>
                    <a:pt x="2810891" y="1432433"/>
                  </a:lnTo>
                  <a:lnTo>
                    <a:pt x="2793075" y="1430047"/>
                  </a:lnTo>
                  <a:lnTo>
                    <a:pt x="2751963" y="1394079"/>
                  </a:lnTo>
                  <a:lnTo>
                    <a:pt x="2734913" y="1345914"/>
                  </a:lnTo>
                  <a:lnTo>
                    <a:pt x="2726054" y="1278127"/>
                  </a:lnTo>
                  <a:lnTo>
                    <a:pt x="2694416" y="1333677"/>
                  </a:lnTo>
                  <a:lnTo>
                    <a:pt x="2664119" y="1376883"/>
                  </a:lnTo>
                  <a:lnTo>
                    <a:pt x="2635163" y="1407744"/>
                  </a:lnTo>
                  <a:lnTo>
                    <a:pt x="2607548" y="1426260"/>
                  </a:lnTo>
                  <a:lnTo>
                    <a:pt x="2581275" y="1432433"/>
                  </a:lnTo>
                  <a:lnTo>
                    <a:pt x="2563149" y="1429077"/>
                  </a:lnTo>
                  <a:lnTo>
                    <a:pt x="2531804" y="1402268"/>
                  </a:lnTo>
                  <a:lnTo>
                    <a:pt x="2507555" y="1350287"/>
                  </a:lnTo>
                  <a:lnTo>
                    <a:pt x="2495069" y="1283041"/>
                  </a:lnTo>
                  <a:lnTo>
                    <a:pt x="2493517" y="1244345"/>
                  </a:lnTo>
                  <a:lnTo>
                    <a:pt x="2496230" y="1191031"/>
                  </a:lnTo>
                  <a:lnTo>
                    <a:pt x="2504360" y="1140444"/>
                  </a:lnTo>
                  <a:lnTo>
                    <a:pt x="2517896" y="1092594"/>
                  </a:lnTo>
                  <a:lnTo>
                    <a:pt x="2536825" y="1047495"/>
                  </a:lnTo>
                  <a:lnTo>
                    <a:pt x="2577163" y="982805"/>
                  </a:lnTo>
                  <a:lnTo>
                    <a:pt x="2605865" y="945657"/>
                  </a:lnTo>
                  <a:lnTo>
                    <a:pt x="2640250" y="905303"/>
                  </a:lnTo>
                  <a:lnTo>
                    <a:pt x="2680314" y="861737"/>
                  </a:lnTo>
                  <a:lnTo>
                    <a:pt x="2726054" y="814959"/>
                  </a:lnTo>
                  <a:lnTo>
                    <a:pt x="2726054" y="790882"/>
                  </a:lnTo>
                  <a:lnTo>
                    <a:pt x="2726054" y="766841"/>
                  </a:lnTo>
                  <a:lnTo>
                    <a:pt x="2726054" y="742824"/>
                  </a:lnTo>
                  <a:lnTo>
                    <a:pt x="2726054" y="718820"/>
                  </a:lnTo>
                  <a:lnTo>
                    <a:pt x="2725719" y="669645"/>
                  </a:lnTo>
                  <a:lnTo>
                    <a:pt x="2724705" y="630507"/>
                  </a:lnTo>
                  <a:lnTo>
                    <a:pt x="2720594" y="582295"/>
                  </a:lnTo>
                  <a:lnTo>
                    <a:pt x="2707074" y="544183"/>
                  </a:lnTo>
                  <a:lnTo>
                    <a:pt x="2675304" y="513502"/>
                  </a:lnTo>
                  <a:lnTo>
                    <a:pt x="2666111" y="512190"/>
                  </a:lnTo>
                  <a:lnTo>
                    <a:pt x="2651464" y="514048"/>
                  </a:lnTo>
                  <a:lnTo>
                    <a:pt x="2615691" y="541909"/>
                  </a:lnTo>
                  <a:lnTo>
                    <a:pt x="2603373" y="584835"/>
                  </a:lnTo>
                  <a:lnTo>
                    <a:pt x="2604204" y="596221"/>
                  </a:lnTo>
                  <a:lnTo>
                    <a:pt x="2606690" y="608869"/>
                  </a:lnTo>
                  <a:lnTo>
                    <a:pt x="2610820" y="622804"/>
                  </a:lnTo>
                  <a:lnTo>
                    <a:pt x="2616580" y="638048"/>
                  </a:lnTo>
                  <a:lnTo>
                    <a:pt x="2624415" y="659840"/>
                  </a:lnTo>
                  <a:lnTo>
                    <a:pt x="2633368" y="702234"/>
                  </a:lnTo>
                  <a:lnTo>
                    <a:pt x="2633416" y="747006"/>
                  </a:lnTo>
                  <a:lnTo>
                    <a:pt x="2624843" y="789678"/>
                  </a:lnTo>
                  <a:lnTo>
                    <a:pt x="2597419" y="834691"/>
                  </a:lnTo>
                  <a:lnTo>
                    <a:pt x="2572258" y="843534"/>
                  </a:lnTo>
                  <a:lnTo>
                    <a:pt x="2557996" y="841105"/>
                  </a:lnTo>
                  <a:lnTo>
                    <a:pt x="2522474" y="804672"/>
                  </a:lnTo>
                  <a:lnTo>
                    <a:pt x="2507440" y="762476"/>
                  </a:lnTo>
                  <a:lnTo>
                    <a:pt x="2502408" y="713613"/>
                  </a:lnTo>
                  <a:lnTo>
                    <a:pt x="2504096" y="677251"/>
                  </a:lnTo>
                  <a:lnTo>
                    <a:pt x="2517570" y="606956"/>
                  </a:lnTo>
                  <a:lnTo>
                    <a:pt x="2544095" y="541522"/>
                  </a:lnTo>
                  <a:lnTo>
                    <a:pt x="2581624" y="490138"/>
                  </a:lnTo>
                  <a:lnTo>
                    <a:pt x="2628649" y="454685"/>
                  </a:lnTo>
                  <a:lnTo>
                    <a:pt x="2678648" y="436830"/>
                  </a:lnTo>
                  <a:lnTo>
                    <a:pt x="2704338" y="434594"/>
                  </a:lnTo>
                  <a:close/>
                </a:path>
                <a:path w="5562600" h="1447800">
                  <a:moveTo>
                    <a:pt x="1995551" y="434594"/>
                  </a:moveTo>
                  <a:lnTo>
                    <a:pt x="2034492" y="445293"/>
                  </a:lnTo>
                  <a:lnTo>
                    <a:pt x="2066670" y="477520"/>
                  </a:lnTo>
                  <a:lnTo>
                    <a:pt x="2092182" y="531685"/>
                  </a:lnTo>
                  <a:lnTo>
                    <a:pt x="2111121" y="608329"/>
                  </a:lnTo>
                  <a:lnTo>
                    <a:pt x="2129790" y="565517"/>
                  </a:lnTo>
                  <a:lnTo>
                    <a:pt x="2148078" y="529097"/>
                  </a:lnTo>
                  <a:lnTo>
                    <a:pt x="2183511" y="475488"/>
                  </a:lnTo>
                  <a:lnTo>
                    <a:pt x="2218943" y="444801"/>
                  </a:lnTo>
                  <a:lnTo>
                    <a:pt x="2255901" y="434594"/>
                  </a:lnTo>
                  <a:lnTo>
                    <a:pt x="2277596" y="437429"/>
                  </a:lnTo>
                  <a:lnTo>
                    <a:pt x="2314033" y="460150"/>
                  </a:lnTo>
                  <a:lnTo>
                    <a:pt x="2341300" y="504350"/>
                  </a:lnTo>
                  <a:lnTo>
                    <a:pt x="2360160" y="562123"/>
                  </a:lnTo>
                  <a:lnTo>
                    <a:pt x="2371165" y="635821"/>
                  </a:lnTo>
                  <a:lnTo>
                    <a:pt x="2374455" y="686466"/>
                  </a:lnTo>
                  <a:lnTo>
                    <a:pt x="2376412" y="747541"/>
                  </a:lnTo>
                  <a:lnTo>
                    <a:pt x="2377059" y="819023"/>
                  </a:lnTo>
                  <a:lnTo>
                    <a:pt x="2377059" y="867976"/>
                  </a:lnTo>
                  <a:lnTo>
                    <a:pt x="2377059" y="916920"/>
                  </a:lnTo>
                  <a:lnTo>
                    <a:pt x="2377059" y="1210564"/>
                  </a:lnTo>
                  <a:lnTo>
                    <a:pt x="2377650" y="1260550"/>
                  </a:lnTo>
                  <a:lnTo>
                    <a:pt x="2379408" y="1300035"/>
                  </a:lnTo>
                  <a:lnTo>
                    <a:pt x="2386329" y="1347597"/>
                  </a:lnTo>
                  <a:lnTo>
                    <a:pt x="2411404" y="1377154"/>
                  </a:lnTo>
                  <a:lnTo>
                    <a:pt x="2424811" y="1382395"/>
                  </a:lnTo>
                  <a:lnTo>
                    <a:pt x="2424811" y="1391560"/>
                  </a:lnTo>
                  <a:lnTo>
                    <a:pt x="2424811" y="1400762"/>
                  </a:lnTo>
                  <a:lnTo>
                    <a:pt x="2424811" y="1409987"/>
                  </a:lnTo>
                  <a:lnTo>
                    <a:pt x="2424811" y="1419225"/>
                  </a:lnTo>
                  <a:lnTo>
                    <a:pt x="2367851" y="1419225"/>
                  </a:lnTo>
                  <a:lnTo>
                    <a:pt x="2310891" y="1419225"/>
                  </a:lnTo>
                  <a:lnTo>
                    <a:pt x="2253932" y="1419225"/>
                  </a:lnTo>
                  <a:lnTo>
                    <a:pt x="2196973" y="1419225"/>
                  </a:lnTo>
                  <a:lnTo>
                    <a:pt x="2196973" y="1409987"/>
                  </a:lnTo>
                  <a:lnTo>
                    <a:pt x="2196973" y="1400762"/>
                  </a:lnTo>
                  <a:lnTo>
                    <a:pt x="2196973" y="1391560"/>
                  </a:lnTo>
                  <a:lnTo>
                    <a:pt x="2196973" y="1382395"/>
                  </a:lnTo>
                  <a:lnTo>
                    <a:pt x="2209522" y="1377656"/>
                  </a:lnTo>
                  <a:lnTo>
                    <a:pt x="2236597" y="1337437"/>
                  </a:lnTo>
                  <a:lnTo>
                    <a:pt x="2242883" y="1291907"/>
                  </a:lnTo>
                  <a:lnTo>
                    <a:pt x="2244979" y="1210564"/>
                  </a:lnTo>
                  <a:lnTo>
                    <a:pt x="2244979" y="1159182"/>
                  </a:lnTo>
                  <a:lnTo>
                    <a:pt x="2244979" y="1107809"/>
                  </a:lnTo>
                  <a:lnTo>
                    <a:pt x="2244979" y="799591"/>
                  </a:lnTo>
                  <a:lnTo>
                    <a:pt x="2244691" y="741491"/>
                  </a:lnTo>
                  <a:lnTo>
                    <a:pt x="2243820" y="695023"/>
                  </a:lnTo>
                  <a:lnTo>
                    <a:pt x="2240279" y="637032"/>
                  </a:lnTo>
                  <a:lnTo>
                    <a:pt x="2230207" y="594919"/>
                  </a:lnTo>
                  <a:lnTo>
                    <a:pt x="2201672" y="568451"/>
                  </a:lnTo>
                  <a:lnTo>
                    <a:pt x="2191476" y="570474"/>
                  </a:lnTo>
                  <a:lnTo>
                    <a:pt x="2160651" y="600710"/>
                  </a:lnTo>
                  <a:lnTo>
                    <a:pt x="2139727" y="640984"/>
                  </a:lnTo>
                  <a:lnTo>
                    <a:pt x="2118614" y="697357"/>
                  </a:lnTo>
                  <a:lnTo>
                    <a:pt x="2118614" y="748677"/>
                  </a:lnTo>
                  <a:lnTo>
                    <a:pt x="2118614" y="799998"/>
                  </a:lnTo>
                  <a:lnTo>
                    <a:pt x="2118614" y="1210564"/>
                  </a:lnTo>
                  <a:lnTo>
                    <a:pt x="2119114" y="1257403"/>
                  </a:lnTo>
                  <a:lnTo>
                    <a:pt x="2123114" y="1322363"/>
                  </a:lnTo>
                  <a:lnTo>
                    <a:pt x="2142426" y="1369822"/>
                  </a:lnTo>
                  <a:lnTo>
                    <a:pt x="2168144" y="1382395"/>
                  </a:lnTo>
                  <a:lnTo>
                    <a:pt x="2168144" y="1391560"/>
                  </a:lnTo>
                  <a:lnTo>
                    <a:pt x="2168144" y="1400762"/>
                  </a:lnTo>
                  <a:lnTo>
                    <a:pt x="2168144" y="1409987"/>
                  </a:lnTo>
                  <a:lnTo>
                    <a:pt x="2168144" y="1419225"/>
                  </a:lnTo>
                  <a:lnTo>
                    <a:pt x="2111087" y="1419225"/>
                  </a:lnTo>
                  <a:lnTo>
                    <a:pt x="2054018" y="1419225"/>
                  </a:lnTo>
                  <a:lnTo>
                    <a:pt x="1996926" y="1419225"/>
                  </a:lnTo>
                  <a:lnTo>
                    <a:pt x="1939798" y="1419225"/>
                  </a:lnTo>
                  <a:lnTo>
                    <a:pt x="1939798" y="1409987"/>
                  </a:lnTo>
                  <a:lnTo>
                    <a:pt x="1939798" y="1400762"/>
                  </a:lnTo>
                  <a:lnTo>
                    <a:pt x="1939798" y="1391560"/>
                  </a:lnTo>
                  <a:lnTo>
                    <a:pt x="1939798" y="1382395"/>
                  </a:lnTo>
                  <a:lnTo>
                    <a:pt x="1948539" y="1380368"/>
                  </a:lnTo>
                  <a:lnTo>
                    <a:pt x="1977691" y="1342755"/>
                  </a:lnTo>
                  <a:lnTo>
                    <a:pt x="1984551" y="1303289"/>
                  </a:lnTo>
                  <a:lnTo>
                    <a:pt x="1986317" y="1248806"/>
                  </a:lnTo>
                  <a:lnTo>
                    <a:pt x="1986533" y="1210564"/>
                  </a:lnTo>
                  <a:lnTo>
                    <a:pt x="1986533" y="1159182"/>
                  </a:lnTo>
                  <a:lnTo>
                    <a:pt x="1986533" y="1107809"/>
                  </a:lnTo>
                  <a:lnTo>
                    <a:pt x="1986533" y="799591"/>
                  </a:lnTo>
                  <a:lnTo>
                    <a:pt x="1986246" y="740705"/>
                  </a:lnTo>
                  <a:lnTo>
                    <a:pt x="1985375" y="693975"/>
                  </a:lnTo>
                  <a:lnTo>
                    <a:pt x="1981835" y="637032"/>
                  </a:lnTo>
                  <a:lnTo>
                    <a:pt x="1971155" y="595973"/>
                  </a:lnTo>
                  <a:lnTo>
                    <a:pt x="1942211" y="567436"/>
                  </a:lnTo>
                  <a:lnTo>
                    <a:pt x="1932975" y="568789"/>
                  </a:lnTo>
                  <a:lnTo>
                    <a:pt x="1896500" y="607595"/>
                  </a:lnTo>
                  <a:lnTo>
                    <a:pt x="1872914" y="661800"/>
                  </a:lnTo>
                  <a:lnTo>
                    <a:pt x="1860550" y="697357"/>
                  </a:lnTo>
                  <a:lnTo>
                    <a:pt x="1860550" y="748677"/>
                  </a:lnTo>
                  <a:lnTo>
                    <a:pt x="1860550" y="799998"/>
                  </a:lnTo>
                  <a:lnTo>
                    <a:pt x="1860550" y="1210564"/>
                  </a:lnTo>
                  <a:lnTo>
                    <a:pt x="1861123" y="1256905"/>
                  </a:lnTo>
                  <a:lnTo>
                    <a:pt x="1865747" y="1323631"/>
                  </a:lnTo>
                  <a:lnTo>
                    <a:pt x="1883997" y="1369742"/>
                  </a:lnTo>
                  <a:lnTo>
                    <a:pt x="1908175" y="1382395"/>
                  </a:lnTo>
                  <a:lnTo>
                    <a:pt x="1908175" y="1391560"/>
                  </a:lnTo>
                  <a:lnTo>
                    <a:pt x="1908175" y="1400762"/>
                  </a:lnTo>
                  <a:lnTo>
                    <a:pt x="1908175" y="1409987"/>
                  </a:lnTo>
                  <a:lnTo>
                    <a:pt x="1908175" y="1419225"/>
                  </a:lnTo>
                  <a:lnTo>
                    <a:pt x="1851384" y="1419225"/>
                  </a:lnTo>
                  <a:lnTo>
                    <a:pt x="1794557" y="1419225"/>
                  </a:lnTo>
                  <a:lnTo>
                    <a:pt x="1737707" y="1419225"/>
                  </a:lnTo>
                  <a:lnTo>
                    <a:pt x="1680845" y="1419225"/>
                  </a:lnTo>
                  <a:lnTo>
                    <a:pt x="1680845" y="1409987"/>
                  </a:lnTo>
                  <a:lnTo>
                    <a:pt x="1680845" y="1400762"/>
                  </a:lnTo>
                  <a:lnTo>
                    <a:pt x="1680845" y="1391560"/>
                  </a:lnTo>
                  <a:lnTo>
                    <a:pt x="1680845" y="1382395"/>
                  </a:lnTo>
                  <a:lnTo>
                    <a:pt x="1693751" y="1377680"/>
                  </a:lnTo>
                  <a:lnTo>
                    <a:pt x="1720469" y="1343533"/>
                  </a:lnTo>
                  <a:lnTo>
                    <a:pt x="1726469" y="1299051"/>
                  </a:lnTo>
                  <a:lnTo>
                    <a:pt x="1727969" y="1260308"/>
                  </a:lnTo>
                  <a:lnTo>
                    <a:pt x="1728470" y="1210564"/>
                  </a:lnTo>
                  <a:lnTo>
                    <a:pt x="1728470" y="1161484"/>
                  </a:lnTo>
                  <a:lnTo>
                    <a:pt x="1728470" y="1112404"/>
                  </a:lnTo>
                  <a:lnTo>
                    <a:pt x="1728470" y="670687"/>
                  </a:lnTo>
                  <a:lnTo>
                    <a:pt x="1727898" y="621609"/>
                  </a:lnTo>
                  <a:lnTo>
                    <a:pt x="1726184" y="582771"/>
                  </a:lnTo>
                  <a:lnTo>
                    <a:pt x="1719326" y="535813"/>
                  </a:lnTo>
                  <a:lnTo>
                    <a:pt x="1694251" y="506255"/>
                  </a:lnTo>
                  <a:lnTo>
                    <a:pt x="1680845" y="501014"/>
                  </a:lnTo>
                  <a:lnTo>
                    <a:pt x="1680845" y="491565"/>
                  </a:lnTo>
                  <a:lnTo>
                    <a:pt x="1680845" y="482091"/>
                  </a:lnTo>
                  <a:lnTo>
                    <a:pt x="1680845" y="472618"/>
                  </a:lnTo>
                  <a:lnTo>
                    <a:pt x="1680845" y="463169"/>
                  </a:lnTo>
                  <a:lnTo>
                    <a:pt x="1725801" y="463169"/>
                  </a:lnTo>
                  <a:lnTo>
                    <a:pt x="1770745" y="463169"/>
                  </a:lnTo>
                  <a:lnTo>
                    <a:pt x="1815665" y="463169"/>
                  </a:lnTo>
                  <a:lnTo>
                    <a:pt x="1860550" y="463169"/>
                  </a:lnTo>
                  <a:lnTo>
                    <a:pt x="1860550" y="494601"/>
                  </a:lnTo>
                  <a:lnTo>
                    <a:pt x="1860550" y="526033"/>
                  </a:lnTo>
                  <a:lnTo>
                    <a:pt x="1860550" y="557466"/>
                  </a:lnTo>
                  <a:lnTo>
                    <a:pt x="1860550" y="588899"/>
                  </a:lnTo>
                  <a:lnTo>
                    <a:pt x="1878389" y="549177"/>
                  </a:lnTo>
                  <a:lnTo>
                    <a:pt x="1912020" y="489118"/>
                  </a:lnTo>
                  <a:lnTo>
                    <a:pt x="1943651" y="453828"/>
                  </a:lnTo>
                  <a:lnTo>
                    <a:pt x="1977473" y="436735"/>
                  </a:lnTo>
                  <a:lnTo>
                    <a:pt x="1995551" y="434594"/>
                  </a:lnTo>
                  <a:close/>
                </a:path>
                <a:path w="5562600" h="1447800">
                  <a:moveTo>
                    <a:pt x="1303401" y="434594"/>
                  </a:moveTo>
                  <a:lnTo>
                    <a:pt x="1337119" y="454364"/>
                  </a:lnTo>
                  <a:lnTo>
                    <a:pt x="1352599" y="489279"/>
                  </a:lnTo>
                  <a:lnTo>
                    <a:pt x="1360461" y="539103"/>
                  </a:lnTo>
                  <a:lnTo>
                    <a:pt x="1361439" y="569467"/>
                  </a:lnTo>
                  <a:lnTo>
                    <a:pt x="1360485" y="601831"/>
                  </a:lnTo>
                  <a:lnTo>
                    <a:pt x="1352813" y="655032"/>
                  </a:lnTo>
                  <a:lnTo>
                    <a:pt x="1338048" y="692396"/>
                  </a:lnTo>
                  <a:lnTo>
                    <a:pt x="1309116" y="713613"/>
                  </a:lnTo>
                  <a:lnTo>
                    <a:pt x="1297043" y="711446"/>
                  </a:lnTo>
                  <a:lnTo>
                    <a:pt x="1285779" y="704945"/>
                  </a:lnTo>
                  <a:lnTo>
                    <a:pt x="1275326" y="694110"/>
                  </a:lnTo>
                  <a:lnTo>
                    <a:pt x="1265682" y="678941"/>
                  </a:lnTo>
                  <a:lnTo>
                    <a:pt x="1257413" y="663440"/>
                  </a:lnTo>
                  <a:lnTo>
                    <a:pt x="1251061" y="651795"/>
                  </a:lnTo>
                  <a:lnTo>
                    <a:pt x="1246590" y="644009"/>
                  </a:lnTo>
                  <a:lnTo>
                    <a:pt x="1243964" y="640079"/>
                  </a:lnTo>
                  <a:lnTo>
                    <a:pt x="1240789" y="636015"/>
                  </a:lnTo>
                  <a:lnTo>
                    <a:pt x="1237233" y="633984"/>
                  </a:lnTo>
                  <a:lnTo>
                    <a:pt x="1233170" y="633984"/>
                  </a:lnTo>
                  <a:lnTo>
                    <a:pt x="1198088" y="675657"/>
                  </a:lnTo>
                  <a:lnTo>
                    <a:pt x="1183471" y="725239"/>
                  </a:lnTo>
                  <a:lnTo>
                    <a:pt x="1171330" y="806465"/>
                  </a:lnTo>
                  <a:lnTo>
                    <a:pt x="1166606" y="859853"/>
                  </a:lnTo>
                  <a:lnTo>
                    <a:pt x="1163762" y="915812"/>
                  </a:lnTo>
                  <a:lnTo>
                    <a:pt x="1162812" y="974344"/>
                  </a:lnTo>
                  <a:lnTo>
                    <a:pt x="1162812" y="1029303"/>
                  </a:lnTo>
                  <a:lnTo>
                    <a:pt x="1162812" y="1084262"/>
                  </a:lnTo>
                  <a:lnTo>
                    <a:pt x="1162812" y="1139221"/>
                  </a:lnTo>
                  <a:lnTo>
                    <a:pt x="1162812" y="1194181"/>
                  </a:lnTo>
                  <a:lnTo>
                    <a:pt x="1162980" y="1208541"/>
                  </a:lnTo>
                  <a:lnTo>
                    <a:pt x="1163113" y="1222867"/>
                  </a:lnTo>
                  <a:lnTo>
                    <a:pt x="1163222" y="1237168"/>
                  </a:lnTo>
                  <a:lnTo>
                    <a:pt x="1163320" y="1251458"/>
                  </a:lnTo>
                  <a:lnTo>
                    <a:pt x="1163532" y="1277985"/>
                  </a:lnTo>
                  <a:lnTo>
                    <a:pt x="1166622" y="1326133"/>
                  </a:lnTo>
                  <a:lnTo>
                    <a:pt x="1183386" y="1366520"/>
                  </a:lnTo>
                  <a:lnTo>
                    <a:pt x="1220851" y="1382395"/>
                  </a:lnTo>
                  <a:lnTo>
                    <a:pt x="1220851" y="1391560"/>
                  </a:lnTo>
                  <a:lnTo>
                    <a:pt x="1220851" y="1400762"/>
                  </a:lnTo>
                  <a:lnTo>
                    <a:pt x="1220851" y="1409987"/>
                  </a:lnTo>
                  <a:lnTo>
                    <a:pt x="1220851" y="1419225"/>
                  </a:lnTo>
                  <a:lnTo>
                    <a:pt x="1173224" y="1419225"/>
                  </a:lnTo>
                  <a:lnTo>
                    <a:pt x="1125592" y="1419225"/>
                  </a:lnTo>
                  <a:lnTo>
                    <a:pt x="1077948" y="1419225"/>
                  </a:lnTo>
                  <a:lnTo>
                    <a:pt x="1030285" y="1419225"/>
                  </a:lnTo>
                  <a:lnTo>
                    <a:pt x="982599" y="1419225"/>
                  </a:lnTo>
                  <a:lnTo>
                    <a:pt x="982599" y="1409987"/>
                  </a:lnTo>
                  <a:lnTo>
                    <a:pt x="982599" y="1400762"/>
                  </a:lnTo>
                  <a:lnTo>
                    <a:pt x="982599" y="1391560"/>
                  </a:lnTo>
                  <a:lnTo>
                    <a:pt x="982599" y="1382395"/>
                  </a:lnTo>
                  <a:lnTo>
                    <a:pt x="995888" y="1378323"/>
                  </a:lnTo>
                  <a:lnTo>
                    <a:pt x="1021588" y="1348105"/>
                  </a:lnTo>
                  <a:lnTo>
                    <a:pt x="1029192" y="1295050"/>
                  </a:lnTo>
                  <a:lnTo>
                    <a:pt x="1031107" y="1250592"/>
                  </a:lnTo>
                  <a:lnTo>
                    <a:pt x="1031748" y="1194181"/>
                  </a:lnTo>
                  <a:lnTo>
                    <a:pt x="1031748" y="1141336"/>
                  </a:lnTo>
                  <a:lnTo>
                    <a:pt x="1031748" y="1088490"/>
                  </a:lnTo>
                  <a:lnTo>
                    <a:pt x="1031748" y="665607"/>
                  </a:lnTo>
                  <a:lnTo>
                    <a:pt x="1031509" y="628437"/>
                  </a:lnTo>
                  <a:lnTo>
                    <a:pt x="1029604" y="576292"/>
                  </a:lnTo>
                  <a:lnTo>
                    <a:pt x="1022127" y="536575"/>
                  </a:lnTo>
                  <a:lnTo>
                    <a:pt x="993076" y="504088"/>
                  </a:lnTo>
                  <a:lnTo>
                    <a:pt x="982599" y="501014"/>
                  </a:lnTo>
                  <a:lnTo>
                    <a:pt x="982599" y="491565"/>
                  </a:lnTo>
                  <a:lnTo>
                    <a:pt x="982599" y="482091"/>
                  </a:lnTo>
                  <a:lnTo>
                    <a:pt x="982599" y="472618"/>
                  </a:lnTo>
                  <a:lnTo>
                    <a:pt x="982599" y="463169"/>
                  </a:lnTo>
                  <a:lnTo>
                    <a:pt x="1027652" y="463169"/>
                  </a:lnTo>
                  <a:lnTo>
                    <a:pt x="1072705" y="463169"/>
                  </a:lnTo>
                  <a:lnTo>
                    <a:pt x="1117758" y="463169"/>
                  </a:lnTo>
                  <a:lnTo>
                    <a:pt x="1162812" y="463169"/>
                  </a:lnTo>
                  <a:lnTo>
                    <a:pt x="1162812" y="517366"/>
                  </a:lnTo>
                  <a:lnTo>
                    <a:pt x="1162812" y="571563"/>
                  </a:lnTo>
                  <a:lnTo>
                    <a:pt x="1162812" y="625760"/>
                  </a:lnTo>
                  <a:lnTo>
                    <a:pt x="1162812" y="679958"/>
                  </a:lnTo>
                  <a:lnTo>
                    <a:pt x="1184106" y="612070"/>
                  </a:lnTo>
                  <a:lnTo>
                    <a:pt x="1204007" y="556625"/>
                  </a:lnTo>
                  <a:lnTo>
                    <a:pt x="1222551" y="513633"/>
                  </a:lnTo>
                  <a:lnTo>
                    <a:pt x="1256109" y="461865"/>
                  </a:lnTo>
                  <a:lnTo>
                    <a:pt x="1287922" y="437620"/>
                  </a:lnTo>
                  <a:lnTo>
                    <a:pt x="1303401" y="434594"/>
                  </a:lnTo>
                  <a:close/>
                </a:path>
                <a:path w="5562600" h="1447800">
                  <a:moveTo>
                    <a:pt x="754761" y="434594"/>
                  </a:moveTo>
                  <a:lnTo>
                    <a:pt x="817244" y="464343"/>
                  </a:lnTo>
                  <a:lnTo>
                    <a:pt x="845200" y="501566"/>
                  </a:lnTo>
                  <a:lnTo>
                    <a:pt x="870966" y="553720"/>
                  </a:lnTo>
                  <a:lnTo>
                    <a:pt x="884130" y="590086"/>
                  </a:lnTo>
                  <a:lnTo>
                    <a:pt x="895430" y="631148"/>
                  </a:lnTo>
                  <a:lnTo>
                    <a:pt x="904869" y="676907"/>
                  </a:lnTo>
                  <a:lnTo>
                    <a:pt x="912448" y="727362"/>
                  </a:lnTo>
                  <a:lnTo>
                    <a:pt x="918170" y="782514"/>
                  </a:lnTo>
                  <a:lnTo>
                    <a:pt x="922037" y="842362"/>
                  </a:lnTo>
                  <a:lnTo>
                    <a:pt x="924051" y="906907"/>
                  </a:lnTo>
                  <a:lnTo>
                    <a:pt x="875664" y="906907"/>
                  </a:lnTo>
                  <a:lnTo>
                    <a:pt x="827277" y="906907"/>
                  </a:lnTo>
                  <a:lnTo>
                    <a:pt x="778890" y="906907"/>
                  </a:lnTo>
                  <a:lnTo>
                    <a:pt x="730503" y="906907"/>
                  </a:lnTo>
                  <a:lnTo>
                    <a:pt x="682117" y="906907"/>
                  </a:lnTo>
                  <a:lnTo>
                    <a:pt x="684572" y="968068"/>
                  </a:lnTo>
                  <a:lnTo>
                    <a:pt x="689149" y="1024805"/>
                  </a:lnTo>
                  <a:lnTo>
                    <a:pt x="695848" y="1077118"/>
                  </a:lnTo>
                  <a:lnTo>
                    <a:pt x="704675" y="1125008"/>
                  </a:lnTo>
                  <a:lnTo>
                    <a:pt x="715633" y="1168474"/>
                  </a:lnTo>
                  <a:lnTo>
                    <a:pt x="728726" y="1207516"/>
                  </a:lnTo>
                  <a:lnTo>
                    <a:pt x="745845" y="1244667"/>
                  </a:lnTo>
                  <a:lnTo>
                    <a:pt x="785036" y="1287061"/>
                  </a:lnTo>
                  <a:lnTo>
                    <a:pt x="807085" y="1292352"/>
                  </a:lnTo>
                  <a:lnTo>
                    <a:pt x="820872" y="1290210"/>
                  </a:lnTo>
                  <a:lnTo>
                    <a:pt x="858519" y="1258189"/>
                  </a:lnTo>
                  <a:lnTo>
                    <a:pt x="882427" y="1210198"/>
                  </a:lnTo>
                  <a:lnTo>
                    <a:pt x="908050" y="1134872"/>
                  </a:lnTo>
                  <a:lnTo>
                    <a:pt x="912050" y="1140511"/>
                  </a:lnTo>
                  <a:lnTo>
                    <a:pt x="916051" y="1146175"/>
                  </a:lnTo>
                  <a:lnTo>
                    <a:pt x="920051" y="1151838"/>
                  </a:lnTo>
                  <a:lnTo>
                    <a:pt x="924051" y="1157477"/>
                  </a:lnTo>
                  <a:lnTo>
                    <a:pt x="909421" y="1217124"/>
                  </a:lnTo>
                  <a:lnTo>
                    <a:pt x="894181" y="1269406"/>
                  </a:lnTo>
                  <a:lnTo>
                    <a:pt x="878332" y="1314306"/>
                  </a:lnTo>
                  <a:lnTo>
                    <a:pt x="861872" y="1351806"/>
                  </a:lnTo>
                  <a:lnTo>
                    <a:pt x="822249" y="1410723"/>
                  </a:lnTo>
                  <a:lnTo>
                    <a:pt x="772044" y="1443680"/>
                  </a:lnTo>
                  <a:lnTo>
                    <a:pt x="744347" y="1447800"/>
                  </a:lnTo>
                  <a:lnTo>
                    <a:pt x="707009" y="1441261"/>
                  </a:lnTo>
                  <a:lnTo>
                    <a:pt x="673481" y="1421640"/>
                  </a:lnTo>
                  <a:lnTo>
                    <a:pt x="643763" y="1388930"/>
                  </a:lnTo>
                  <a:lnTo>
                    <a:pt x="617855" y="1343127"/>
                  </a:lnTo>
                  <a:lnTo>
                    <a:pt x="595757" y="1284224"/>
                  </a:lnTo>
                  <a:lnTo>
                    <a:pt x="584988" y="1245221"/>
                  </a:lnTo>
                  <a:lnTo>
                    <a:pt x="575870" y="1203648"/>
                  </a:lnTo>
                  <a:lnTo>
                    <a:pt x="568404" y="1159500"/>
                  </a:lnTo>
                  <a:lnTo>
                    <a:pt x="562594" y="1112773"/>
                  </a:lnTo>
                  <a:lnTo>
                    <a:pt x="558441" y="1063462"/>
                  </a:lnTo>
                  <a:lnTo>
                    <a:pt x="555948" y="1011563"/>
                  </a:lnTo>
                  <a:lnTo>
                    <a:pt x="555117" y="957072"/>
                  </a:lnTo>
                  <a:lnTo>
                    <a:pt x="556051" y="898779"/>
                  </a:lnTo>
                  <a:lnTo>
                    <a:pt x="558853" y="843535"/>
                  </a:lnTo>
                  <a:lnTo>
                    <a:pt x="563522" y="791343"/>
                  </a:lnTo>
                  <a:lnTo>
                    <a:pt x="570055" y="742203"/>
                  </a:lnTo>
                  <a:lnTo>
                    <a:pt x="578452" y="696118"/>
                  </a:lnTo>
                  <a:lnTo>
                    <a:pt x="588710" y="653087"/>
                  </a:lnTo>
                  <a:lnTo>
                    <a:pt x="600829" y="613114"/>
                  </a:lnTo>
                  <a:lnTo>
                    <a:pt x="614807" y="576199"/>
                  </a:lnTo>
                  <a:lnTo>
                    <a:pt x="645979" y="514211"/>
                  </a:lnTo>
                  <a:lnTo>
                    <a:pt x="679688" y="469963"/>
                  </a:lnTo>
                  <a:lnTo>
                    <a:pt x="715944" y="443432"/>
                  </a:lnTo>
                  <a:lnTo>
                    <a:pt x="754761" y="434594"/>
                  </a:lnTo>
                  <a:close/>
                </a:path>
                <a:path w="5562600" h="1447800">
                  <a:moveTo>
                    <a:pt x="5086223" y="32765"/>
                  </a:moveTo>
                  <a:lnTo>
                    <a:pt x="5131107" y="32765"/>
                  </a:lnTo>
                  <a:lnTo>
                    <a:pt x="5176027" y="32765"/>
                  </a:lnTo>
                  <a:lnTo>
                    <a:pt x="5220971" y="32765"/>
                  </a:lnTo>
                  <a:lnTo>
                    <a:pt x="5265928" y="32765"/>
                  </a:lnTo>
                  <a:lnTo>
                    <a:pt x="5265928" y="83026"/>
                  </a:lnTo>
                  <a:lnTo>
                    <a:pt x="5265928" y="585851"/>
                  </a:lnTo>
                  <a:lnTo>
                    <a:pt x="5283664" y="547463"/>
                  </a:lnTo>
                  <a:lnTo>
                    <a:pt x="5316898" y="488928"/>
                  </a:lnTo>
                  <a:lnTo>
                    <a:pt x="5347634" y="453828"/>
                  </a:lnTo>
                  <a:lnTo>
                    <a:pt x="5395086" y="434594"/>
                  </a:lnTo>
                  <a:lnTo>
                    <a:pt x="5415109" y="437784"/>
                  </a:lnTo>
                  <a:lnTo>
                    <a:pt x="5450629" y="463311"/>
                  </a:lnTo>
                  <a:lnTo>
                    <a:pt x="5479605" y="512367"/>
                  </a:lnTo>
                  <a:lnTo>
                    <a:pt x="5499227" y="572426"/>
                  </a:lnTo>
                  <a:lnTo>
                    <a:pt x="5508765" y="637168"/>
                  </a:lnTo>
                  <a:lnTo>
                    <a:pt x="5511463" y="676129"/>
                  </a:lnTo>
                  <a:lnTo>
                    <a:pt x="5513406" y="722668"/>
                  </a:lnTo>
                  <a:lnTo>
                    <a:pt x="5514580" y="776778"/>
                  </a:lnTo>
                  <a:lnTo>
                    <a:pt x="5514975" y="838453"/>
                  </a:lnTo>
                  <a:lnTo>
                    <a:pt x="5514975" y="891746"/>
                  </a:lnTo>
                  <a:lnTo>
                    <a:pt x="5514975" y="945050"/>
                  </a:lnTo>
                  <a:lnTo>
                    <a:pt x="5514975" y="1211580"/>
                  </a:lnTo>
                  <a:lnTo>
                    <a:pt x="5515568" y="1261183"/>
                  </a:lnTo>
                  <a:lnTo>
                    <a:pt x="5517340" y="1300464"/>
                  </a:lnTo>
                  <a:lnTo>
                    <a:pt x="5524373" y="1348105"/>
                  </a:lnTo>
                  <a:lnTo>
                    <a:pt x="5549392" y="1377569"/>
                  </a:lnTo>
                  <a:lnTo>
                    <a:pt x="5553836" y="1379093"/>
                  </a:lnTo>
                  <a:lnTo>
                    <a:pt x="5558155" y="1380744"/>
                  </a:lnTo>
                  <a:lnTo>
                    <a:pt x="5562600" y="1382395"/>
                  </a:lnTo>
                  <a:lnTo>
                    <a:pt x="5562600" y="1391560"/>
                  </a:lnTo>
                  <a:lnTo>
                    <a:pt x="5562600" y="1400762"/>
                  </a:lnTo>
                  <a:lnTo>
                    <a:pt x="5562600" y="1409987"/>
                  </a:lnTo>
                  <a:lnTo>
                    <a:pt x="5562600" y="1419225"/>
                  </a:lnTo>
                  <a:lnTo>
                    <a:pt x="5506688" y="1419225"/>
                  </a:lnTo>
                  <a:lnTo>
                    <a:pt x="5450776" y="1419225"/>
                  </a:lnTo>
                  <a:lnTo>
                    <a:pt x="5394864" y="1419225"/>
                  </a:lnTo>
                  <a:lnTo>
                    <a:pt x="5338953" y="1419225"/>
                  </a:lnTo>
                  <a:lnTo>
                    <a:pt x="5338953" y="1409987"/>
                  </a:lnTo>
                  <a:lnTo>
                    <a:pt x="5338953" y="1400762"/>
                  </a:lnTo>
                  <a:lnTo>
                    <a:pt x="5338953" y="1391560"/>
                  </a:lnTo>
                  <a:lnTo>
                    <a:pt x="5338953" y="1382395"/>
                  </a:lnTo>
                  <a:lnTo>
                    <a:pt x="5350025" y="1377130"/>
                  </a:lnTo>
                  <a:lnTo>
                    <a:pt x="5374385" y="1341501"/>
                  </a:lnTo>
                  <a:lnTo>
                    <a:pt x="5380783" y="1295685"/>
                  </a:lnTo>
                  <a:lnTo>
                    <a:pt x="5382895" y="1211580"/>
                  </a:lnTo>
                  <a:lnTo>
                    <a:pt x="5382895" y="1158287"/>
                  </a:lnTo>
                  <a:lnTo>
                    <a:pt x="5382895" y="1104995"/>
                  </a:lnTo>
                  <a:lnTo>
                    <a:pt x="5382895" y="785240"/>
                  </a:lnTo>
                  <a:lnTo>
                    <a:pt x="5382631" y="731446"/>
                  </a:lnTo>
                  <a:lnTo>
                    <a:pt x="5381831" y="688736"/>
                  </a:lnTo>
                  <a:lnTo>
                    <a:pt x="5378577" y="636524"/>
                  </a:lnTo>
                  <a:lnTo>
                    <a:pt x="5368915" y="598697"/>
                  </a:lnTo>
                  <a:lnTo>
                    <a:pt x="5341366" y="572515"/>
                  </a:lnTo>
                  <a:lnTo>
                    <a:pt x="5331985" y="574278"/>
                  </a:lnTo>
                  <a:lnTo>
                    <a:pt x="5304536" y="600710"/>
                  </a:lnTo>
                  <a:lnTo>
                    <a:pt x="5285946" y="639381"/>
                  </a:lnTo>
                  <a:lnTo>
                    <a:pt x="5265928" y="699388"/>
                  </a:lnTo>
                  <a:lnTo>
                    <a:pt x="5265928" y="750598"/>
                  </a:lnTo>
                  <a:lnTo>
                    <a:pt x="5265928" y="801815"/>
                  </a:lnTo>
                  <a:lnTo>
                    <a:pt x="5265928" y="1211580"/>
                  </a:lnTo>
                  <a:lnTo>
                    <a:pt x="5266358" y="1257923"/>
                  </a:lnTo>
                  <a:lnTo>
                    <a:pt x="5269839" y="1321843"/>
                  </a:lnTo>
                  <a:lnTo>
                    <a:pt x="5286613" y="1367551"/>
                  </a:lnTo>
                  <a:lnTo>
                    <a:pt x="5309743" y="1382395"/>
                  </a:lnTo>
                  <a:lnTo>
                    <a:pt x="5309743" y="1391560"/>
                  </a:lnTo>
                  <a:lnTo>
                    <a:pt x="5309743" y="1400762"/>
                  </a:lnTo>
                  <a:lnTo>
                    <a:pt x="5309743" y="1409987"/>
                  </a:lnTo>
                  <a:lnTo>
                    <a:pt x="5309743" y="1419225"/>
                  </a:lnTo>
                  <a:lnTo>
                    <a:pt x="5253833" y="1419225"/>
                  </a:lnTo>
                  <a:lnTo>
                    <a:pt x="5197935" y="1419225"/>
                  </a:lnTo>
                  <a:lnTo>
                    <a:pt x="5142061" y="1419225"/>
                  </a:lnTo>
                  <a:lnTo>
                    <a:pt x="5086223" y="1419225"/>
                  </a:lnTo>
                  <a:lnTo>
                    <a:pt x="5086223" y="1409987"/>
                  </a:lnTo>
                  <a:lnTo>
                    <a:pt x="5086223" y="1400762"/>
                  </a:lnTo>
                  <a:lnTo>
                    <a:pt x="5086223" y="1391560"/>
                  </a:lnTo>
                  <a:lnTo>
                    <a:pt x="5086223" y="1382395"/>
                  </a:lnTo>
                  <a:lnTo>
                    <a:pt x="5099129" y="1377680"/>
                  </a:lnTo>
                  <a:lnTo>
                    <a:pt x="5125847" y="1343533"/>
                  </a:lnTo>
                  <a:lnTo>
                    <a:pt x="5131847" y="1299321"/>
                  </a:lnTo>
                  <a:lnTo>
                    <a:pt x="5133347" y="1260897"/>
                  </a:lnTo>
                  <a:lnTo>
                    <a:pt x="5133848" y="1211580"/>
                  </a:lnTo>
                  <a:lnTo>
                    <a:pt x="5133848" y="1160464"/>
                  </a:lnTo>
                  <a:lnTo>
                    <a:pt x="5133848" y="1109347"/>
                  </a:lnTo>
                  <a:lnTo>
                    <a:pt x="5133848" y="240284"/>
                  </a:lnTo>
                  <a:lnTo>
                    <a:pt x="5133274" y="191204"/>
                  </a:lnTo>
                  <a:lnTo>
                    <a:pt x="5131546" y="152352"/>
                  </a:lnTo>
                  <a:lnTo>
                    <a:pt x="5124577" y="105283"/>
                  </a:lnTo>
                  <a:lnTo>
                    <a:pt x="5099556" y="75797"/>
                  </a:lnTo>
                  <a:lnTo>
                    <a:pt x="5086223" y="70612"/>
                  </a:lnTo>
                  <a:lnTo>
                    <a:pt x="5086223" y="61108"/>
                  </a:lnTo>
                  <a:lnTo>
                    <a:pt x="5086223" y="51641"/>
                  </a:lnTo>
                  <a:lnTo>
                    <a:pt x="5086223" y="42197"/>
                  </a:lnTo>
                  <a:lnTo>
                    <a:pt x="5086223" y="32765"/>
                  </a:lnTo>
                  <a:close/>
                </a:path>
                <a:path w="5562600" h="1447800">
                  <a:moveTo>
                    <a:pt x="3196336" y="32765"/>
                  </a:moveTo>
                  <a:lnTo>
                    <a:pt x="3196336" y="32765"/>
                  </a:lnTo>
                  <a:lnTo>
                    <a:pt x="3514725" y="32765"/>
                  </a:lnTo>
                  <a:lnTo>
                    <a:pt x="3514725" y="42197"/>
                  </a:lnTo>
                  <a:lnTo>
                    <a:pt x="3514725" y="51641"/>
                  </a:lnTo>
                  <a:lnTo>
                    <a:pt x="3514725" y="61108"/>
                  </a:lnTo>
                  <a:lnTo>
                    <a:pt x="3514725" y="70612"/>
                  </a:lnTo>
                  <a:lnTo>
                    <a:pt x="3499413" y="71878"/>
                  </a:lnTo>
                  <a:lnTo>
                    <a:pt x="3465195" y="91059"/>
                  </a:lnTo>
                  <a:lnTo>
                    <a:pt x="3445891" y="139064"/>
                  </a:lnTo>
                  <a:lnTo>
                    <a:pt x="3441604" y="184562"/>
                  </a:lnTo>
                  <a:lnTo>
                    <a:pt x="3440176" y="269875"/>
                  </a:lnTo>
                  <a:lnTo>
                    <a:pt x="3440176" y="323828"/>
                  </a:lnTo>
                  <a:lnTo>
                    <a:pt x="3440176" y="377773"/>
                  </a:lnTo>
                  <a:lnTo>
                    <a:pt x="3440176" y="701421"/>
                  </a:lnTo>
                  <a:lnTo>
                    <a:pt x="3466549" y="655188"/>
                  </a:lnTo>
                  <a:lnTo>
                    <a:pt x="3492923" y="608948"/>
                  </a:lnTo>
                  <a:lnTo>
                    <a:pt x="3519296" y="562704"/>
                  </a:lnTo>
                  <a:lnTo>
                    <a:pt x="3545670" y="516456"/>
                  </a:lnTo>
                  <a:lnTo>
                    <a:pt x="3572044" y="470206"/>
                  </a:lnTo>
                  <a:lnTo>
                    <a:pt x="3598417" y="423958"/>
                  </a:lnTo>
                  <a:lnTo>
                    <a:pt x="3624791" y="377714"/>
                  </a:lnTo>
                  <a:lnTo>
                    <a:pt x="3651165" y="331474"/>
                  </a:lnTo>
                  <a:lnTo>
                    <a:pt x="3677539" y="285241"/>
                  </a:lnTo>
                  <a:lnTo>
                    <a:pt x="3699208" y="243974"/>
                  </a:lnTo>
                  <a:lnTo>
                    <a:pt x="3714686" y="207041"/>
                  </a:lnTo>
                  <a:lnTo>
                    <a:pt x="3723973" y="174442"/>
                  </a:lnTo>
                  <a:lnTo>
                    <a:pt x="3727069" y="146176"/>
                  </a:lnTo>
                  <a:lnTo>
                    <a:pt x="3725787" y="127769"/>
                  </a:lnTo>
                  <a:lnTo>
                    <a:pt x="3706749" y="84836"/>
                  </a:lnTo>
                  <a:lnTo>
                    <a:pt x="3655314" y="70612"/>
                  </a:lnTo>
                  <a:lnTo>
                    <a:pt x="3655314" y="61108"/>
                  </a:lnTo>
                  <a:lnTo>
                    <a:pt x="3655314" y="51641"/>
                  </a:lnTo>
                  <a:lnTo>
                    <a:pt x="3655314" y="42197"/>
                  </a:lnTo>
                  <a:lnTo>
                    <a:pt x="3655314" y="32765"/>
                  </a:lnTo>
                  <a:lnTo>
                    <a:pt x="3705225" y="32765"/>
                  </a:lnTo>
                  <a:lnTo>
                    <a:pt x="3755136" y="32765"/>
                  </a:lnTo>
                  <a:lnTo>
                    <a:pt x="3805047" y="32765"/>
                  </a:lnTo>
                  <a:lnTo>
                    <a:pt x="3854958" y="32765"/>
                  </a:lnTo>
                  <a:lnTo>
                    <a:pt x="3904869" y="32765"/>
                  </a:lnTo>
                  <a:lnTo>
                    <a:pt x="3904869" y="42197"/>
                  </a:lnTo>
                  <a:lnTo>
                    <a:pt x="3904869" y="51641"/>
                  </a:lnTo>
                  <a:lnTo>
                    <a:pt x="3904869" y="61108"/>
                  </a:lnTo>
                  <a:lnTo>
                    <a:pt x="3904869" y="70612"/>
                  </a:lnTo>
                  <a:lnTo>
                    <a:pt x="3889009" y="74108"/>
                  </a:lnTo>
                  <a:lnTo>
                    <a:pt x="3852291" y="96647"/>
                  </a:lnTo>
                  <a:lnTo>
                    <a:pt x="3820763" y="142541"/>
                  </a:lnTo>
                  <a:lnTo>
                    <a:pt x="3795641" y="184175"/>
                  </a:lnTo>
                  <a:lnTo>
                    <a:pt x="3764279" y="238251"/>
                  </a:lnTo>
                  <a:lnTo>
                    <a:pt x="3737548" y="284686"/>
                  </a:lnTo>
                  <a:lnTo>
                    <a:pt x="3710805" y="331132"/>
                  </a:lnTo>
                  <a:lnTo>
                    <a:pt x="3684056" y="377584"/>
                  </a:lnTo>
                  <a:lnTo>
                    <a:pt x="3657305" y="424039"/>
                  </a:lnTo>
                  <a:lnTo>
                    <a:pt x="3630556" y="470491"/>
                  </a:lnTo>
                  <a:lnTo>
                    <a:pt x="3603813" y="516937"/>
                  </a:lnTo>
                  <a:lnTo>
                    <a:pt x="3577082" y="563372"/>
                  </a:lnTo>
                  <a:lnTo>
                    <a:pt x="3594375" y="610322"/>
                  </a:lnTo>
                  <a:lnTo>
                    <a:pt x="3611673" y="657273"/>
                  </a:lnTo>
                  <a:lnTo>
                    <a:pt x="3628973" y="704224"/>
                  </a:lnTo>
                  <a:lnTo>
                    <a:pt x="3646276" y="751175"/>
                  </a:lnTo>
                  <a:lnTo>
                    <a:pt x="3663581" y="798126"/>
                  </a:lnTo>
                  <a:lnTo>
                    <a:pt x="3680887" y="845077"/>
                  </a:lnTo>
                  <a:lnTo>
                    <a:pt x="3698193" y="892028"/>
                  </a:lnTo>
                  <a:lnTo>
                    <a:pt x="3715499" y="938979"/>
                  </a:lnTo>
                  <a:lnTo>
                    <a:pt x="3732804" y="985930"/>
                  </a:lnTo>
                  <a:lnTo>
                    <a:pt x="3750107" y="1032881"/>
                  </a:lnTo>
                  <a:lnTo>
                    <a:pt x="3767407" y="1079832"/>
                  </a:lnTo>
                  <a:lnTo>
                    <a:pt x="3784705" y="1126783"/>
                  </a:lnTo>
                  <a:lnTo>
                    <a:pt x="3801999" y="1173733"/>
                  </a:lnTo>
                  <a:lnTo>
                    <a:pt x="3824999" y="1233027"/>
                  </a:lnTo>
                  <a:lnTo>
                    <a:pt x="3846369" y="1281938"/>
                  </a:lnTo>
                  <a:lnTo>
                    <a:pt x="3866096" y="1320466"/>
                  </a:lnTo>
                  <a:lnTo>
                    <a:pt x="3896816" y="1362948"/>
                  </a:lnTo>
                  <a:lnTo>
                    <a:pt x="3937000" y="1381379"/>
                  </a:lnTo>
                  <a:lnTo>
                    <a:pt x="3937000" y="1390810"/>
                  </a:lnTo>
                  <a:lnTo>
                    <a:pt x="3937000" y="1400254"/>
                  </a:lnTo>
                  <a:lnTo>
                    <a:pt x="3937000" y="1409721"/>
                  </a:lnTo>
                  <a:lnTo>
                    <a:pt x="3937000" y="1419225"/>
                  </a:lnTo>
                  <a:lnTo>
                    <a:pt x="3889382" y="1419225"/>
                  </a:lnTo>
                  <a:lnTo>
                    <a:pt x="3603879" y="1419225"/>
                  </a:lnTo>
                  <a:lnTo>
                    <a:pt x="3603879" y="1409721"/>
                  </a:lnTo>
                  <a:lnTo>
                    <a:pt x="3603879" y="1400254"/>
                  </a:lnTo>
                  <a:lnTo>
                    <a:pt x="3603879" y="1390810"/>
                  </a:lnTo>
                  <a:lnTo>
                    <a:pt x="3603879" y="1381379"/>
                  </a:lnTo>
                  <a:lnTo>
                    <a:pt x="3618287" y="1377686"/>
                  </a:lnTo>
                  <a:lnTo>
                    <a:pt x="3648773" y="1351770"/>
                  </a:lnTo>
                  <a:lnTo>
                    <a:pt x="3653916" y="1322070"/>
                  </a:lnTo>
                  <a:lnTo>
                    <a:pt x="3651202" y="1295828"/>
                  </a:lnTo>
                  <a:lnTo>
                    <a:pt x="3629485" y="1215056"/>
                  </a:lnTo>
                  <a:lnTo>
                    <a:pt x="3610483" y="1160526"/>
                  </a:lnTo>
                  <a:lnTo>
                    <a:pt x="3592147" y="1110525"/>
                  </a:lnTo>
                  <a:lnTo>
                    <a:pt x="3573811" y="1060535"/>
                  </a:lnTo>
                  <a:lnTo>
                    <a:pt x="3555476" y="1010554"/>
                  </a:lnTo>
                  <a:lnTo>
                    <a:pt x="3537140" y="960580"/>
                  </a:lnTo>
                  <a:lnTo>
                    <a:pt x="3518804" y="910612"/>
                  </a:lnTo>
                  <a:lnTo>
                    <a:pt x="3500469" y="860649"/>
                  </a:lnTo>
                  <a:lnTo>
                    <a:pt x="3482133" y="810688"/>
                  </a:lnTo>
                  <a:lnTo>
                    <a:pt x="3463798" y="760729"/>
                  </a:lnTo>
                  <a:lnTo>
                    <a:pt x="3457892" y="771473"/>
                  </a:lnTo>
                  <a:lnTo>
                    <a:pt x="3451986" y="782192"/>
                  </a:lnTo>
                  <a:lnTo>
                    <a:pt x="3446081" y="792912"/>
                  </a:lnTo>
                  <a:lnTo>
                    <a:pt x="3440176" y="803655"/>
                  </a:lnTo>
                  <a:lnTo>
                    <a:pt x="3440176" y="857703"/>
                  </a:lnTo>
                  <a:lnTo>
                    <a:pt x="3440176" y="911751"/>
                  </a:lnTo>
                  <a:lnTo>
                    <a:pt x="3440176" y="1181989"/>
                  </a:lnTo>
                  <a:lnTo>
                    <a:pt x="3440533" y="1231066"/>
                  </a:lnTo>
                  <a:lnTo>
                    <a:pt x="3441604" y="1269904"/>
                  </a:lnTo>
                  <a:lnTo>
                    <a:pt x="3445891" y="1316863"/>
                  </a:lnTo>
                  <a:lnTo>
                    <a:pt x="3460249" y="1352474"/>
                  </a:lnTo>
                  <a:lnTo>
                    <a:pt x="3502540" y="1380190"/>
                  </a:lnTo>
                  <a:lnTo>
                    <a:pt x="3519042" y="1381379"/>
                  </a:lnTo>
                  <a:lnTo>
                    <a:pt x="3519042" y="1390810"/>
                  </a:lnTo>
                  <a:lnTo>
                    <a:pt x="3519042" y="1400254"/>
                  </a:lnTo>
                  <a:lnTo>
                    <a:pt x="3519042" y="1409721"/>
                  </a:lnTo>
                  <a:lnTo>
                    <a:pt x="3519042" y="1419225"/>
                  </a:lnTo>
                  <a:lnTo>
                    <a:pt x="3465258" y="1419225"/>
                  </a:lnTo>
                  <a:lnTo>
                    <a:pt x="3196336" y="1419225"/>
                  </a:lnTo>
                  <a:lnTo>
                    <a:pt x="3196336" y="1409721"/>
                  </a:lnTo>
                  <a:lnTo>
                    <a:pt x="3196336" y="1400254"/>
                  </a:lnTo>
                  <a:lnTo>
                    <a:pt x="3196336" y="1390810"/>
                  </a:lnTo>
                  <a:lnTo>
                    <a:pt x="3196336" y="1381379"/>
                  </a:lnTo>
                  <a:lnTo>
                    <a:pt x="3203448" y="1381379"/>
                  </a:lnTo>
                  <a:lnTo>
                    <a:pt x="3210433" y="1381379"/>
                  </a:lnTo>
                  <a:lnTo>
                    <a:pt x="3217545" y="1381379"/>
                  </a:lnTo>
                  <a:lnTo>
                    <a:pt x="3230782" y="1380025"/>
                  </a:lnTo>
                  <a:lnTo>
                    <a:pt x="3268136" y="1351432"/>
                  </a:lnTo>
                  <a:lnTo>
                    <a:pt x="3281299" y="1310767"/>
                  </a:lnTo>
                  <a:lnTo>
                    <a:pt x="3285124" y="1266285"/>
                  </a:lnTo>
                  <a:lnTo>
                    <a:pt x="3286379" y="1181989"/>
                  </a:lnTo>
                  <a:lnTo>
                    <a:pt x="3286379" y="1131315"/>
                  </a:lnTo>
                  <a:lnTo>
                    <a:pt x="3286379" y="1080642"/>
                  </a:lnTo>
                  <a:lnTo>
                    <a:pt x="3286379" y="269875"/>
                  </a:lnTo>
                  <a:lnTo>
                    <a:pt x="3286067" y="221704"/>
                  </a:lnTo>
                  <a:lnTo>
                    <a:pt x="3285124" y="183499"/>
                  </a:lnTo>
                  <a:lnTo>
                    <a:pt x="3281299" y="137033"/>
                  </a:lnTo>
                  <a:lnTo>
                    <a:pt x="3267457" y="100832"/>
                  </a:lnTo>
                  <a:lnTo>
                    <a:pt x="3230284" y="71850"/>
                  </a:lnTo>
                  <a:lnTo>
                    <a:pt x="3217545" y="70612"/>
                  </a:lnTo>
                  <a:lnTo>
                    <a:pt x="3210433" y="70612"/>
                  </a:lnTo>
                  <a:lnTo>
                    <a:pt x="3203448" y="70612"/>
                  </a:lnTo>
                  <a:lnTo>
                    <a:pt x="3196336" y="70612"/>
                  </a:lnTo>
                  <a:lnTo>
                    <a:pt x="3196336" y="61108"/>
                  </a:lnTo>
                  <a:lnTo>
                    <a:pt x="3196336" y="51641"/>
                  </a:lnTo>
                  <a:lnTo>
                    <a:pt x="3196336" y="42197"/>
                  </a:lnTo>
                  <a:lnTo>
                    <a:pt x="3196336" y="32765"/>
                  </a:lnTo>
                  <a:close/>
                </a:path>
                <a:path w="5562600" h="1447800">
                  <a:moveTo>
                    <a:pt x="0" y="32765"/>
                  </a:moveTo>
                  <a:lnTo>
                    <a:pt x="0" y="32765"/>
                  </a:lnTo>
                  <a:lnTo>
                    <a:pt x="574548" y="32765"/>
                  </a:lnTo>
                  <a:lnTo>
                    <a:pt x="574548" y="86371"/>
                  </a:lnTo>
                  <a:lnTo>
                    <a:pt x="574548" y="407924"/>
                  </a:lnTo>
                  <a:lnTo>
                    <a:pt x="568832" y="407924"/>
                  </a:lnTo>
                  <a:lnTo>
                    <a:pt x="563244" y="407924"/>
                  </a:lnTo>
                  <a:lnTo>
                    <a:pt x="557530" y="407924"/>
                  </a:lnTo>
                  <a:lnTo>
                    <a:pt x="549792" y="347608"/>
                  </a:lnTo>
                  <a:lnTo>
                    <a:pt x="541639" y="296402"/>
                  </a:lnTo>
                  <a:lnTo>
                    <a:pt x="533080" y="254315"/>
                  </a:lnTo>
                  <a:lnTo>
                    <a:pt x="514052" y="194427"/>
                  </a:lnTo>
                  <a:lnTo>
                    <a:pt x="488803" y="149226"/>
                  </a:lnTo>
                  <a:lnTo>
                    <a:pt x="448929" y="117109"/>
                  </a:lnTo>
                  <a:lnTo>
                    <a:pt x="410844" y="112522"/>
                  </a:lnTo>
                  <a:lnTo>
                    <a:pt x="398938" y="112522"/>
                  </a:lnTo>
                  <a:lnTo>
                    <a:pt x="387032" y="112522"/>
                  </a:lnTo>
                  <a:lnTo>
                    <a:pt x="375126" y="112522"/>
                  </a:lnTo>
                  <a:lnTo>
                    <a:pt x="363219" y="112522"/>
                  </a:lnTo>
                  <a:lnTo>
                    <a:pt x="363219" y="163449"/>
                  </a:lnTo>
                  <a:lnTo>
                    <a:pt x="363219" y="1181989"/>
                  </a:lnTo>
                  <a:lnTo>
                    <a:pt x="363555" y="1230159"/>
                  </a:lnTo>
                  <a:lnTo>
                    <a:pt x="364569" y="1268364"/>
                  </a:lnTo>
                  <a:lnTo>
                    <a:pt x="368681" y="1314831"/>
                  </a:lnTo>
                  <a:lnTo>
                    <a:pt x="382629" y="1351031"/>
                  </a:lnTo>
                  <a:lnTo>
                    <a:pt x="420090" y="1380120"/>
                  </a:lnTo>
                  <a:lnTo>
                    <a:pt x="433069" y="1381379"/>
                  </a:lnTo>
                  <a:lnTo>
                    <a:pt x="440055" y="1381379"/>
                  </a:lnTo>
                  <a:lnTo>
                    <a:pt x="447166" y="1381379"/>
                  </a:lnTo>
                  <a:lnTo>
                    <a:pt x="454278" y="1381379"/>
                  </a:lnTo>
                  <a:lnTo>
                    <a:pt x="454278" y="1390810"/>
                  </a:lnTo>
                  <a:lnTo>
                    <a:pt x="454278" y="1400254"/>
                  </a:lnTo>
                  <a:lnTo>
                    <a:pt x="454278" y="1409721"/>
                  </a:lnTo>
                  <a:lnTo>
                    <a:pt x="454278" y="1419225"/>
                  </a:lnTo>
                  <a:lnTo>
                    <a:pt x="406436" y="1419225"/>
                  </a:lnTo>
                  <a:lnTo>
                    <a:pt x="119341" y="1419225"/>
                  </a:lnTo>
                  <a:lnTo>
                    <a:pt x="119341" y="1409721"/>
                  </a:lnTo>
                  <a:lnTo>
                    <a:pt x="119341" y="1400254"/>
                  </a:lnTo>
                  <a:lnTo>
                    <a:pt x="119341" y="1390810"/>
                  </a:lnTo>
                  <a:lnTo>
                    <a:pt x="119341" y="1381379"/>
                  </a:lnTo>
                  <a:lnTo>
                    <a:pt x="126415" y="1381379"/>
                  </a:lnTo>
                  <a:lnTo>
                    <a:pt x="133477" y="1381379"/>
                  </a:lnTo>
                  <a:lnTo>
                    <a:pt x="140588" y="1381379"/>
                  </a:lnTo>
                  <a:lnTo>
                    <a:pt x="153826" y="1380025"/>
                  </a:lnTo>
                  <a:lnTo>
                    <a:pt x="191204" y="1351432"/>
                  </a:lnTo>
                  <a:lnTo>
                    <a:pt x="204724" y="1310767"/>
                  </a:lnTo>
                  <a:lnTo>
                    <a:pt x="208613" y="1266285"/>
                  </a:lnTo>
                  <a:lnTo>
                    <a:pt x="209931" y="1181989"/>
                  </a:lnTo>
                  <a:lnTo>
                    <a:pt x="209931" y="1131062"/>
                  </a:lnTo>
                  <a:lnTo>
                    <a:pt x="209931" y="1080135"/>
                  </a:lnTo>
                  <a:lnTo>
                    <a:pt x="209931" y="112522"/>
                  </a:lnTo>
                  <a:lnTo>
                    <a:pt x="198385" y="112522"/>
                  </a:lnTo>
                  <a:lnTo>
                    <a:pt x="186816" y="112522"/>
                  </a:lnTo>
                  <a:lnTo>
                    <a:pt x="175248" y="112522"/>
                  </a:lnTo>
                  <a:lnTo>
                    <a:pt x="163703" y="112522"/>
                  </a:lnTo>
                  <a:lnTo>
                    <a:pt x="133589" y="116216"/>
                  </a:lnTo>
                  <a:lnTo>
                    <a:pt x="86645" y="145847"/>
                  </a:lnTo>
                  <a:lnTo>
                    <a:pt x="54605" y="207735"/>
                  </a:lnTo>
                  <a:lnTo>
                    <a:pt x="41812" y="249303"/>
                  </a:lnTo>
                  <a:lnTo>
                    <a:pt x="31434" y="296527"/>
                  </a:lnTo>
                  <a:lnTo>
                    <a:pt x="23470" y="349403"/>
                  </a:lnTo>
                  <a:lnTo>
                    <a:pt x="17919" y="407924"/>
                  </a:lnTo>
                  <a:lnTo>
                    <a:pt x="11950" y="407924"/>
                  </a:lnTo>
                  <a:lnTo>
                    <a:pt x="5968" y="407924"/>
                  </a:lnTo>
                  <a:lnTo>
                    <a:pt x="0" y="407924"/>
                  </a:lnTo>
                  <a:lnTo>
                    <a:pt x="0" y="354318"/>
                  </a:lnTo>
                  <a:lnTo>
                    <a:pt x="0" y="86371"/>
                  </a:lnTo>
                  <a:lnTo>
                    <a:pt x="0" y="32765"/>
                  </a:lnTo>
                  <a:close/>
                </a:path>
                <a:path w="5562600" h="1447800">
                  <a:moveTo>
                    <a:pt x="4923409" y="0"/>
                  </a:moveTo>
                  <a:lnTo>
                    <a:pt x="4964164" y="26146"/>
                  </a:lnTo>
                  <a:lnTo>
                    <a:pt x="4984613" y="70967"/>
                  </a:lnTo>
                  <a:lnTo>
                    <a:pt x="4995229" y="126938"/>
                  </a:lnTo>
                  <a:lnTo>
                    <a:pt x="4996561" y="158496"/>
                  </a:lnTo>
                  <a:lnTo>
                    <a:pt x="4995225" y="189972"/>
                  </a:lnTo>
                  <a:lnTo>
                    <a:pt x="4984505" y="245685"/>
                  </a:lnTo>
                  <a:lnTo>
                    <a:pt x="4963860" y="290044"/>
                  </a:lnTo>
                  <a:lnTo>
                    <a:pt x="4923409" y="315975"/>
                  </a:lnTo>
                  <a:lnTo>
                    <a:pt x="4908909" y="313094"/>
                  </a:lnTo>
                  <a:lnTo>
                    <a:pt x="4872101" y="269875"/>
                  </a:lnTo>
                  <a:lnTo>
                    <a:pt x="4856099" y="219043"/>
                  </a:lnTo>
                  <a:lnTo>
                    <a:pt x="4850765" y="158496"/>
                  </a:lnTo>
                  <a:lnTo>
                    <a:pt x="4852098" y="126938"/>
                  </a:lnTo>
                  <a:lnTo>
                    <a:pt x="4862766" y="70967"/>
                  </a:lnTo>
                  <a:lnTo>
                    <a:pt x="4883243" y="26146"/>
                  </a:lnTo>
                  <a:lnTo>
                    <a:pt x="4923409" y="0"/>
                  </a:lnTo>
                  <a:close/>
                </a:path>
                <a:path w="5562600" h="1447800">
                  <a:moveTo>
                    <a:pt x="1515364" y="0"/>
                  </a:moveTo>
                  <a:lnTo>
                    <a:pt x="1556011" y="26146"/>
                  </a:lnTo>
                  <a:lnTo>
                    <a:pt x="1576514" y="70967"/>
                  </a:lnTo>
                  <a:lnTo>
                    <a:pt x="1587182" y="126938"/>
                  </a:lnTo>
                  <a:lnTo>
                    <a:pt x="1588516" y="158496"/>
                  </a:lnTo>
                  <a:lnTo>
                    <a:pt x="1587162" y="189972"/>
                  </a:lnTo>
                  <a:lnTo>
                    <a:pt x="1576407" y="245685"/>
                  </a:lnTo>
                  <a:lnTo>
                    <a:pt x="1555744" y="290044"/>
                  </a:lnTo>
                  <a:lnTo>
                    <a:pt x="1515364" y="315975"/>
                  </a:lnTo>
                  <a:lnTo>
                    <a:pt x="1500790" y="313094"/>
                  </a:lnTo>
                  <a:lnTo>
                    <a:pt x="1463929" y="269875"/>
                  </a:lnTo>
                  <a:lnTo>
                    <a:pt x="1447990" y="219043"/>
                  </a:lnTo>
                  <a:lnTo>
                    <a:pt x="1442720" y="158496"/>
                  </a:lnTo>
                  <a:lnTo>
                    <a:pt x="1444033" y="126938"/>
                  </a:lnTo>
                  <a:lnTo>
                    <a:pt x="1454614" y="70967"/>
                  </a:lnTo>
                  <a:lnTo>
                    <a:pt x="1475073" y="26146"/>
                  </a:lnTo>
                  <a:lnTo>
                    <a:pt x="1515364" y="0"/>
                  </a:lnTo>
                  <a:close/>
                </a:path>
              </a:pathLst>
            </a:custGeom>
            <a:ln w="12700">
              <a:solidFill>
                <a:srgbClr val="EAEA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26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057" y="1676717"/>
            <a:ext cx="7014845" cy="3540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90195" indent="-342900">
              <a:lnSpc>
                <a:spcPct val="100000"/>
              </a:lnSpc>
              <a:spcBef>
                <a:spcPts val="100"/>
              </a:spcBef>
              <a:buClr>
                <a:srgbClr val="28BEED"/>
              </a:buClr>
              <a:buFont typeface="Wingdings"/>
              <a:buChar char=""/>
              <a:tabLst>
                <a:tab pos="477520" algn="l"/>
              </a:tabLst>
            </a:pPr>
            <a:r>
              <a:rPr sz="3200" spc="-229" dirty="0">
                <a:solidFill>
                  <a:srgbClr val="00000C"/>
                </a:solidFill>
                <a:latin typeface="Georgia"/>
                <a:cs typeface="Georgia"/>
              </a:rPr>
              <a:t>Ilmu </a:t>
            </a:r>
            <a:r>
              <a:rPr sz="3200" spc="-204" dirty="0">
                <a:solidFill>
                  <a:srgbClr val="00000C"/>
                </a:solidFill>
                <a:latin typeface="Georgia"/>
                <a:cs typeface="Georgia"/>
              </a:rPr>
              <a:t>ekonomi </a:t>
            </a:r>
            <a:r>
              <a:rPr sz="3200" spc="-270" dirty="0">
                <a:solidFill>
                  <a:srgbClr val="00000C"/>
                </a:solidFill>
                <a:latin typeface="Georgia"/>
                <a:cs typeface="Georgia"/>
              </a:rPr>
              <a:t>adalah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suatu </a:t>
            </a:r>
            <a:r>
              <a:rPr sz="3200" spc="-229" dirty="0">
                <a:solidFill>
                  <a:srgbClr val="00000C"/>
                </a:solidFill>
                <a:latin typeface="Georgia"/>
                <a:cs typeface="Georgia"/>
              </a:rPr>
              <a:t>bidang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ilmu  </a:t>
            </a:r>
            <a:r>
              <a:rPr sz="3200" spc="-245" dirty="0">
                <a:solidFill>
                  <a:srgbClr val="00000C"/>
                </a:solidFill>
                <a:latin typeface="Georgia"/>
                <a:cs typeface="Georgia"/>
              </a:rPr>
              <a:t>pengetahuan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yang </a:t>
            </a:r>
            <a:r>
              <a:rPr sz="3200" spc="-260" dirty="0">
                <a:solidFill>
                  <a:srgbClr val="00000C"/>
                </a:solidFill>
                <a:latin typeface="Georgia"/>
                <a:cs typeface="Georgia"/>
              </a:rPr>
              <a:t>sudah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berkembang  </a:t>
            </a:r>
            <a:r>
              <a:rPr sz="3200" spc="-235" dirty="0">
                <a:solidFill>
                  <a:srgbClr val="00000C"/>
                </a:solidFill>
                <a:latin typeface="Georgia"/>
                <a:cs typeface="Georgia"/>
              </a:rPr>
              <a:t>sejak </a:t>
            </a:r>
            <a:r>
              <a:rPr sz="3200" spc="-229" dirty="0">
                <a:solidFill>
                  <a:srgbClr val="00000C"/>
                </a:solidFill>
                <a:latin typeface="Georgia"/>
                <a:cs typeface="Georgia"/>
              </a:rPr>
              <a:t>beberapa </a:t>
            </a:r>
            <a:r>
              <a:rPr sz="3200" spc="-260" dirty="0">
                <a:solidFill>
                  <a:srgbClr val="00000C"/>
                </a:solidFill>
                <a:latin typeface="Georgia"/>
                <a:cs typeface="Georgia"/>
              </a:rPr>
              <a:t>abad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yang</a:t>
            </a:r>
            <a:r>
              <a:rPr sz="3200" spc="-204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lalu</a:t>
            </a:r>
            <a:endParaRPr sz="3200">
              <a:latin typeface="Georgia"/>
              <a:cs typeface="Georgia"/>
            </a:endParaRPr>
          </a:p>
          <a:p>
            <a:pPr marL="355600" marR="5080" indent="-342900">
              <a:lnSpc>
                <a:spcPct val="100000"/>
              </a:lnSpc>
              <a:spcBef>
                <a:spcPts val="785"/>
              </a:spcBef>
              <a:buClr>
                <a:srgbClr val="28BEED"/>
              </a:buClr>
              <a:buFont typeface="Wingdings"/>
              <a:buChar char=""/>
              <a:tabLst>
                <a:tab pos="477520" algn="l"/>
              </a:tabLst>
            </a:pP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Bermula </a:t>
            </a:r>
            <a:r>
              <a:rPr sz="3200" spc="-220" dirty="0">
                <a:solidFill>
                  <a:srgbClr val="00000C"/>
                </a:solidFill>
                <a:latin typeface="Georgia"/>
                <a:cs typeface="Georgia"/>
              </a:rPr>
              <a:t>ketika </a:t>
            </a: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Adam </a:t>
            </a:r>
            <a:r>
              <a:rPr sz="3200" spc="-245" dirty="0">
                <a:solidFill>
                  <a:srgbClr val="00000C"/>
                </a:solidFill>
                <a:latin typeface="Georgia"/>
                <a:cs typeface="Georgia"/>
              </a:rPr>
              <a:t>Smith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menerbitkan  </a:t>
            </a:r>
            <a:r>
              <a:rPr sz="3200" spc="-235" dirty="0">
                <a:solidFill>
                  <a:srgbClr val="00000C"/>
                </a:solidFill>
                <a:latin typeface="Georgia"/>
                <a:cs typeface="Georgia"/>
              </a:rPr>
              <a:t>buku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yang </a:t>
            </a:r>
            <a:r>
              <a:rPr sz="3200" spc="-229" dirty="0">
                <a:solidFill>
                  <a:srgbClr val="00000C"/>
                </a:solidFill>
                <a:latin typeface="Georgia"/>
                <a:cs typeface="Georgia"/>
              </a:rPr>
              <a:t>berjudul </a:t>
            </a:r>
            <a:r>
              <a:rPr sz="3200" spc="120" dirty="0">
                <a:solidFill>
                  <a:srgbClr val="00000C"/>
                </a:solidFill>
                <a:latin typeface="Georgia"/>
                <a:cs typeface="Georgia"/>
              </a:rPr>
              <a:t>“</a:t>
            </a:r>
            <a:r>
              <a:rPr sz="3200" i="1" spc="120" dirty="0">
                <a:solidFill>
                  <a:srgbClr val="00000C"/>
                </a:solidFill>
                <a:latin typeface="Times New Roman"/>
                <a:cs typeface="Times New Roman"/>
              </a:rPr>
              <a:t>An </a:t>
            </a:r>
            <a:r>
              <a:rPr sz="3200" i="1" spc="-220" dirty="0">
                <a:solidFill>
                  <a:srgbClr val="00000C"/>
                </a:solidFill>
                <a:latin typeface="Times New Roman"/>
                <a:cs typeface="Times New Roman"/>
              </a:rPr>
              <a:t>Inquiry</a:t>
            </a:r>
            <a:r>
              <a:rPr sz="3200" i="1" spc="-385" dirty="0">
                <a:solidFill>
                  <a:srgbClr val="00000C"/>
                </a:solidFill>
                <a:latin typeface="Times New Roman"/>
                <a:cs typeface="Times New Roman"/>
              </a:rPr>
              <a:t> </a:t>
            </a:r>
            <a:r>
              <a:rPr sz="3200" i="1" spc="-240" dirty="0">
                <a:solidFill>
                  <a:srgbClr val="00000C"/>
                </a:solidFill>
                <a:latin typeface="Times New Roman"/>
                <a:cs typeface="Times New Roman"/>
              </a:rPr>
              <a:t>into</a:t>
            </a:r>
            <a:endParaRPr sz="3200">
              <a:latin typeface="Times New Roman"/>
              <a:cs typeface="Times New Roman"/>
            </a:endParaRPr>
          </a:p>
          <a:p>
            <a:pPr marL="355600" marR="1575435">
              <a:lnSpc>
                <a:spcPct val="100000"/>
              </a:lnSpc>
              <a:spcBef>
                <a:spcPts val="5"/>
              </a:spcBef>
            </a:pPr>
            <a:r>
              <a:rPr sz="3200" i="1" spc="-285" dirty="0">
                <a:solidFill>
                  <a:srgbClr val="00000C"/>
                </a:solidFill>
                <a:latin typeface="Times New Roman"/>
                <a:cs typeface="Times New Roman"/>
              </a:rPr>
              <a:t>the </a:t>
            </a:r>
            <a:r>
              <a:rPr sz="3200" i="1" spc="-175" dirty="0">
                <a:solidFill>
                  <a:srgbClr val="00000C"/>
                </a:solidFill>
                <a:latin typeface="Times New Roman"/>
                <a:cs typeface="Times New Roman"/>
              </a:rPr>
              <a:t>Nature </a:t>
            </a:r>
            <a:r>
              <a:rPr sz="3200" i="1" spc="-285" dirty="0">
                <a:solidFill>
                  <a:srgbClr val="00000C"/>
                </a:solidFill>
                <a:latin typeface="Times New Roman"/>
                <a:cs typeface="Times New Roman"/>
              </a:rPr>
              <a:t>and </a:t>
            </a:r>
            <a:r>
              <a:rPr sz="3200" i="1" spc="-300" dirty="0">
                <a:solidFill>
                  <a:srgbClr val="00000C"/>
                </a:solidFill>
                <a:latin typeface="Times New Roman"/>
                <a:cs typeface="Times New Roman"/>
              </a:rPr>
              <a:t>Causes </a:t>
            </a:r>
            <a:r>
              <a:rPr sz="3200" i="1" spc="-325" dirty="0">
                <a:solidFill>
                  <a:srgbClr val="00000C"/>
                </a:solidFill>
                <a:latin typeface="Times New Roman"/>
                <a:cs typeface="Times New Roman"/>
              </a:rPr>
              <a:t>of </a:t>
            </a:r>
            <a:r>
              <a:rPr sz="3200" i="1" spc="-285" dirty="0">
                <a:solidFill>
                  <a:srgbClr val="00000C"/>
                </a:solidFill>
                <a:latin typeface="Times New Roman"/>
                <a:cs typeface="Times New Roman"/>
              </a:rPr>
              <a:t>the </a:t>
            </a:r>
            <a:r>
              <a:rPr sz="3200" i="1" spc="-200" dirty="0">
                <a:solidFill>
                  <a:srgbClr val="00000C"/>
                </a:solidFill>
                <a:latin typeface="Times New Roman"/>
                <a:cs typeface="Times New Roman"/>
              </a:rPr>
              <a:t>Wealth  </a:t>
            </a:r>
            <a:r>
              <a:rPr sz="3200" i="1" spc="-330" dirty="0">
                <a:solidFill>
                  <a:srgbClr val="00000C"/>
                </a:solidFill>
                <a:latin typeface="Times New Roman"/>
                <a:cs typeface="Times New Roman"/>
              </a:rPr>
              <a:t>of</a:t>
            </a:r>
            <a:r>
              <a:rPr sz="3200" i="1" spc="-5" dirty="0">
                <a:solidFill>
                  <a:srgbClr val="00000C"/>
                </a:solidFill>
                <a:latin typeface="Times New Roman"/>
                <a:cs typeface="Times New Roman"/>
              </a:rPr>
              <a:t> </a:t>
            </a:r>
            <a:r>
              <a:rPr sz="3200" i="1" spc="-135" dirty="0">
                <a:solidFill>
                  <a:srgbClr val="00000C"/>
                </a:solidFill>
                <a:latin typeface="Times New Roman"/>
                <a:cs typeface="Times New Roman"/>
              </a:rPr>
              <a:t>Nations</a:t>
            </a:r>
            <a:r>
              <a:rPr sz="3200" spc="-135" dirty="0">
                <a:solidFill>
                  <a:srgbClr val="00000C"/>
                </a:solidFill>
                <a:latin typeface="Georgia"/>
                <a:cs typeface="Georgia"/>
              </a:rPr>
              <a:t>”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93770" y="295021"/>
            <a:ext cx="559435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735" dirty="0"/>
              <a:t>PENDAHULUAN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057" y="1676717"/>
            <a:ext cx="6719570" cy="2564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28BEED"/>
              </a:buClr>
              <a:buFont typeface="Wingdings"/>
              <a:buChar char=""/>
              <a:tabLst>
                <a:tab pos="477520" algn="l"/>
              </a:tabLst>
            </a:pPr>
            <a:r>
              <a:rPr sz="3200" spc="-265" dirty="0">
                <a:solidFill>
                  <a:srgbClr val="00000C"/>
                </a:solidFill>
                <a:latin typeface="Georgia"/>
                <a:cs typeface="Georgia"/>
              </a:rPr>
              <a:t>Saat </a:t>
            </a:r>
            <a:r>
              <a:rPr sz="3200" spc="-220" dirty="0">
                <a:solidFill>
                  <a:srgbClr val="00000C"/>
                </a:solidFill>
                <a:latin typeface="Georgia"/>
                <a:cs typeface="Georgia"/>
              </a:rPr>
              <a:t>ini </a:t>
            </a:r>
            <a:r>
              <a:rPr sz="3200" spc="-229" dirty="0">
                <a:solidFill>
                  <a:srgbClr val="00000C"/>
                </a:solidFill>
                <a:latin typeface="Georgia"/>
                <a:cs typeface="Georgia"/>
              </a:rPr>
              <a:t>organisasi </a:t>
            </a:r>
            <a:r>
              <a:rPr sz="3200" spc="-260" dirty="0">
                <a:solidFill>
                  <a:srgbClr val="00000C"/>
                </a:solidFill>
                <a:latin typeface="Georgia"/>
                <a:cs typeface="Georgia"/>
              </a:rPr>
              <a:t>semakin </a:t>
            </a:r>
            <a:r>
              <a:rPr sz="3200" spc="-235" dirty="0">
                <a:solidFill>
                  <a:srgbClr val="00000C"/>
                </a:solidFill>
                <a:latin typeface="Georgia"/>
                <a:cs typeface="Georgia"/>
              </a:rPr>
              <a:t>berkembang 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dengan </a:t>
            </a:r>
            <a:r>
              <a:rPr sz="3200" spc="-180" dirty="0">
                <a:solidFill>
                  <a:srgbClr val="00000C"/>
                </a:solidFill>
                <a:latin typeface="Georgia"/>
                <a:cs typeface="Georgia"/>
              </a:rPr>
              <a:t>teknologi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yang </a:t>
            </a:r>
            <a:r>
              <a:rPr sz="3200" spc="-215" dirty="0">
                <a:solidFill>
                  <a:srgbClr val="00000C"/>
                </a:solidFill>
                <a:latin typeface="Georgia"/>
                <a:cs typeface="Georgia"/>
              </a:rPr>
              <a:t>canggih </a:t>
            </a:r>
            <a:r>
              <a:rPr sz="3200" spc="-270" dirty="0">
                <a:solidFill>
                  <a:srgbClr val="00000C"/>
                </a:solidFill>
                <a:latin typeface="Georgia"/>
                <a:cs typeface="Georgia"/>
              </a:rPr>
              <a:t>dan  permasalahan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yang </a:t>
            </a:r>
            <a:r>
              <a:rPr sz="3200" spc="-260" dirty="0">
                <a:solidFill>
                  <a:srgbClr val="00000C"/>
                </a:solidFill>
                <a:latin typeface="Georgia"/>
                <a:cs typeface="Georgia"/>
              </a:rPr>
              <a:t>semakin</a:t>
            </a:r>
            <a:r>
              <a:rPr sz="3200" spc="-40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10" dirty="0">
                <a:solidFill>
                  <a:srgbClr val="00000C"/>
                </a:solidFill>
                <a:latin typeface="Georgia"/>
                <a:cs typeface="Georgia"/>
              </a:rPr>
              <a:t>kompleks</a:t>
            </a:r>
            <a:endParaRPr sz="3200">
              <a:latin typeface="Georgia"/>
              <a:cs typeface="Georgia"/>
            </a:endParaRPr>
          </a:p>
          <a:p>
            <a:pPr marL="355600" marR="44450" indent="-342900">
              <a:lnSpc>
                <a:spcPts val="3820"/>
              </a:lnSpc>
              <a:spcBef>
                <a:spcPts val="950"/>
              </a:spcBef>
            </a:pPr>
            <a:r>
              <a:rPr sz="3200" spc="270" dirty="0">
                <a:solidFill>
                  <a:srgbClr val="00000C"/>
                </a:solidFill>
                <a:latin typeface="Wingdings"/>
                <a:cs typeface="Wingdings"/>
              </a:rPr>
              <a:t></a:t>
            </a:r>
            <a:r>
              <a:rPr sz="3200" spc="270" dirty="0">
                <a:solidFill>
                  <a:srgbClr val="00000C"/>
                </a:solidFill>
                <a:latin typeface="Georgia"/>
                <a:cs typeface="Georgia"/>
              </a:rPr>
              <a:t>Diperlukan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ilmu </a:t>
            </a:r>
            <a:r>
              <a:rPr sz="3200" spc="-204" dirty="0">
                <a:solidFill>
                  <a:srgbClr val="00000C"/>
                </a:solidFill>
                <a:latin typeface="Georgia"/>
                <a:cs typeface="Georgia"/>
              </a:rPr>
              <a:t>ekonomi </a:t>
            </a:r>
            <a:r>
              <a:rPr sz="3200" spc="-280" dirty="0">
                <a:solidFill>
                  <a:srgbClr val="00000C"/>
                </a:solidFill>
                <a:latin typeface="Georgia"/>
                <a:cs typeface="Georgia"/>
              </a:rPr>
              <a:t>dalam  </a:t>
            </a: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mengelola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sumber </a:t>
            </a:r>
            <a:r>
              <a:rPr sz="3200" spc="-280" dirty="0">
                <a:solidFill>
                  <a:srgbClr val="00000C"/>
                </a:solidFill>
                <a:latin typeface="Georgia"/>
                <a:cs typeface="Georgia"/>
              </a:rPr>
              <a:t>daya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yang</a:t>
            </a:r>
            <a:r>
              <a:rPr sz="3200" spc="-12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140" dirty="0">
                <a:solidFill>
                  <a:srgbClr val="00000C"/>
                </a:solidFill>
                <a:latin typeface="Georgia"/>
                <a:cs typeface="Georgia"/>
              </a:rPr>
              <a:t>tersedia….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93770" y="295021"/>
            <a:ext cx="559435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735" dirty="0"/>
              <a:t>PENDAHULUAN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057" y="1577262"/>
            <a:ext cx="6544309" cy="310070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3200" spc="-235" dirty="0">
                <a:solidFill>
                  <a:srgbClr val="00000C"/>
                </a:solidFill>
                <a:latin typeface="Georgia"/>
                <a:cs typeface="Georgia"/>
              </a:rPr>
              <a:t>Berasal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dari kata</a:t>
            </a:r>
            <a:r>
              <a:rPr sz="3200" spc="-49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00" dirty="0">
                <a:solidFill>
                  <a:srgbClr val="00000C"/>
                </a:solidFill>
                <a:latin typeface="Georgia"/>
                <a:cs typeface="Georgia"/>
              </a:rPr>
              <a:t>Yunani</a:t>
            </a:r>
            <a:endParaRPr sz="3200">
              <a:latin typeface="Georgia"/>
              <a:cs typeface="Georgia"/>
            </a:endParaRPr>
          </a:p>
          <a:p>
            <a:pPr marL="756285" indent="-287655">
              <a:lnSpc>
                <a:spcPct val="100000"/>
              </a:lnSpc>
              <a:spcBef>
                <a:spcPts val="780"/>
              </a:spcBef>
              <a:buClr>
                <a:srgbClr val="48C9CD"/>
              </a:buClr>
              <a:buFont typeface="Wingdings"/>
              <a:buChar char=""/>
              <a:tabLst>
                <a:tab pos="756920" algn="l"/>
              </a:tabLst>
            </a:pPr>
            <a:r>
              <a:rPr sz="3200" spc="-130" dirty="0">
                <a:solidFill>
                  <a:srgbClr val="00000C"/>
                </a:solidFill>
                <a:latin typeface="Georgia"/>
                <a:cs typeface="Georgia"/>
              </a:rPr>
              <a:t>“O</a:t>
            </a:r>
            <a:r>
              <a:rPr sz="3200" i="1" spc="-130" dirty="0">
                <a:solidFill>
                  <a:srgbClr val="00000C"/>
                </a:solidFill>
                <a:latin typeface="Times New Roman"/>
                <a:cs typeface="Times New Roman"/>
              </a:rPr>
              <a:t>ikos” </a:t>
            </a:r>
            <a:r>
              <a:rPr sz="3200" i="1" spc="-30" dirty="0">
                <a:solidFill>
                  <a:srgbClr val="00000C"/>
                </a:solidFill>
                <a:latin typeface="Times New Roman"/>
                <a:cs typeface="Times New Roman"/>
              </a:rPr>
              <a:t>=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keluarga, </a:t>
            </a:r>
            <a:r>
              <a:rPr sz="3200" spc="-290" dirty="0">
                <a:solidFill>
                  <a:srgbClr val="00000C"/>
                </a:solidFill>
                <a:latin typeface="Georgia"/>
                <a:cs typeface="Georgia"/>
              </a:rPr>
              <a:t>rumah</a:t>
            </a:r>
            <a:r>
              <a:rPr sz="3200" spc="-70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tangga</a:t>
            </a:r>
            <a:endParaRPr sz="3200">
              <a:latin typeface="Georgia"/>
              <a:cs typeface="Georgia"/>
            </a:endParaRPr>
          </a:p>
          <a:p>
            <a:pPr marL="756285" indent="-287655">
              <a:lnSpc>
                <a:spcPct val="100000"/>
              </a:lnSpc>
              <a:spcBef>
                <a:spcPts val="765"/>
              </a:spcBef>
              <a:buClr>
                <a:srgbClr val="48C9CD"/>
              </a:buClr>
              <a:buFont typeface="Wingdings"/>
              <a:buChar char=""/>
              <a:tabLst>
                <a:tab pos="756920" algn="l"/>
              </a:tabLst>
            </a:pPr>
            <a:r>
              <a:rPr sz="3200" i="1" spc="-300" dirty="0">
                <a:solidFill>
                  <a:srgbClr val="00000C"/>
                </a:solidFill>
                <a:latin typeface="Times New Roman"/>
                <a:cs typeface="Times New Roman"/>
              </a:rPr>
              <a:t>“Nomos” </a:t>
            </a:r>
            <a:r>
              <a:rPr sz="3200" i="1" spc="-30" dirty="0">
                <a:solidFill>
                  <a:srgbClr val="00000C"/>
                </a:solidFill>
                <a:latin typeface="Times New Roman"/>
                <a:cs typeface="Times New Roman"/>
              </a:rPr>
              <a:t>= </a:t>
            </a:r>
            <a:r>
              <a:rPr sz="3200" spc="-245" dirty="0">
                <a:solidFill>
                  <a:srgbClr val="00000C"/>
                </a:solidFill>
                <a:latin typeface="Georgia"/>
                <a:cs typeface="Georgia"/>
              </a:rPr>
              <a:t>peraturan, </a:t>
            </a:r>
            <a:r>
              <a:rPr sz="3200" spc="-254" dirty="0">
                <a:solidFill>
                  <a:srgbClr val="00000C"/>
                </a:solidFill>
                <a:latin typeface="Georgia"/>
                <a:cs typeface="Georgia"/>
              </a:rPr>
              <a:t>aturan,</a:t>
            </a:r>
            <a:r>
              <a:rPr sz="3200" spc="-40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75" dirty="0">
                <a:solidFill>
                  <a:srgbClr val="00000C"/>
                </a:solidFill>
                <a:latin typeface="Georgia"/>
                <a:cs typeface="Georgia"/>
              </a:rPr>
              <a:t>hukum</a:t>
            </a:r>
            <a:endParaRPr sz="3200">
              <a:latin typeface="Georgia"/>
              <a:cs typeface="Georgia"/>
            </a:endParaRPr>
          </a:p>
          <a:p>
            <a:pPr marL="927100" marR="1516380">
              <a:lnSpc>
                <a:spcPct val="100000"/>
              </a:lnSpc>
              <a:spcBef>
                <a:spcPts val="2680"/>
              </a:spcBef>
            </a:pPr>
            <a:r>
              <a:rPr sz="3200" spc="-215" dirty="0">
                <a:solidFill>
                  <a:srgbClr val="00000C"/>
                </a:solidFill>
                <a:latin typeface="Georgia"/>
                <a:cs typeface="Georgia"/>
              </a:rPr>
              <a:t>Aturan </a:t>
            </a:r>
            <a:r>
              <a:rPr sz="3200" spc="-290" dirty="0">
                <a:solidFill>
                  <a:srgbClr val="00000C"/>
                </a:solidFill>
                <a:latin typeface="Georgia"/>
                <a:cs typeface="Georgia"/>
              </a:rPr>
              <a:t>rumah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tangga </a:t>
            </a:r>
            <a:r>
              <a:rPr sz="3200" spc="-275" dirty="0">
                <a:solidFill>
                  <a:srgbClr val="00000C"/>
                </a:solidFill>
                <a:latin typeface="Georgia"/>
                <a:cs typeface="Georgia"/>
              </a:rPr>
              <a:t>atau  manajemen </a:t>
            </a:r>
            <a:r>
              <a:rPr sz="3200" spc="-290" dirty="0">
                <a:solidFill>
                  <a:srgbClr val="00000C"/>
                </a:solidFill>
                <a:latin typeface="Georgia"/>
                <a:cs typeface="Georgia"/>
              </a:rPr>
              <a:t>rumah</a:t>
            </a:r>
            <a:r>
              <a:rPr sz="3200" spc="-21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tangga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4275">
              <a:lnSpc>
                <a:spcPct val="100000"/>
              </a:lnSpc>
              <a:spcBef>
                <a:spcPts val="100"/>
              </a:spcBef>
              <a:tabLst>
                <a:tab pos="4763135" algn="l"/>
              </a:tabLst>
            </a:pPr>
            <a:r>
              <a:rPr spc="2195" dirty="0"/>
              <a:t>ILMU	</a:t>
            </a:r>
            <a:r>
              <a:rPr spc="1485" dirty="0"/>
              <a:t>EKONOMI...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985519" y="3957320"/>
            <a:ext cx="543560" cy="467359"/>
            <a:chOff x="985519" y="3957320"/>
            <a:chExt cx="543560" cy="467359"/>
          </a:xfrm>
        </p:grpSpPr>
        <p:sp>
          <p:nvSpPr>
            <p:cNvPr id="5" name="object 5"/>
            <p:cNvSpPr/>
            <p:nvPr/>
          </p:nvSpPr>
          <p:spPr>
            <a:xfrm>
              <a:off x="990599" y="3962400"/>
              <a:ext cx="533400" cy="457200"/>
            </a:xfrm>
            <a:custGeom>
              <a:avLst/>
              <a:gdLst/>
              <a:ahLst/>
              <a:cxnLst/>
              <a:rect l="l" t="t" r="r" b="b"/>
              <a:pathLst>
                <a:path w="533400" h="457200">
                  <a:moveTo>
                    <a:pt x="400050" y="0"/>
                  </a:moveTo>
                  <a:lnTo>
                    <a:pt x="400050" y="114300"/>
                  </a:lnTo>
                  <a:lnTo>
                    <a:pt x="0" y="114300"/>
                  </a:lnTo>
                  <a:lnTo>
                    <a:pt x="0" y="342900"/>
                  </a:lnTo>
                  <a:lnTo>
                    <a:pt x="400050" y="342900"/>
                  </a:lnTo>
                  <a:lnTo>
                    <a:pt x="400050" y="457200"/>
                  </a:lnTo>
                  <a:lnTo>
                    <a:pt x="533400" y="228600"/>
                  </a:lnTo>
                  <a:lnTo>
                    <a:pt x="400050" y="0"/>
                  </a:lnTo>
                  <a:close/>
                </a:path>
              </a:pathLst>
            </a:custGeom>
            <a:solidFill>
              <a:srgbClr val="48C9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90599" y="3962400"/>
              <a:ext cx="533400" cy="457200"/>
            </a:xfrm>
            <a:custGeom>
              <a:avLst/>
              <a:gdLst/>
              <a:ahLst/>
              <a:cxnLst/>
              <a:rect l="l" t="t" r="r" b="b"/>
              <a:pathLst>
                <a:path w="533400" h="457200">
                  <a:moveTo>
                    <a:pt x="0" y="114300"/>
                  </a:moveTo>
                  <a:lnTo>
                    <a:pt x="400050" y="114300"/>
                  </a:lnTo>
                  <a:lnTo>
                    <a:pt x="400050" y="0"/>
                  </a:lnTo>
                  <a:lnTo>
                    <a:pt x="533400" y="228600"/>
                  </a:lnTo>
                  <a:lnTo>
                    <a:pt x="400050" y="457200"/>
                  </a:lnTo>
                  <a:lnTo>
                    <a:pt x="400050" y="342900"/>
                  </a:lnTo>
                  <a:lnTo>
                    <a:pt x="0" y="342900"/>
                  </a:lnTo>
                  <a:lnTo>
                    <a:pt x="0" y="114300"/>
                  </a:lnTo>
                  <a:close/>
                </a:path>
              </a:pathLst>
            </a:custGeom>
            <a:ln w="10160">
              <a:solidFill>
                <a:srgbClr val="6666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3785" marR="628015" indent="-633095">
              <a:lnSpc>
                <a:spcPct val="100000"/>
              </a:lnSpc>
              <a:spcBef>
                <a:spcPts val="100"/>
              </a:spcBef>
            </a:pPr>
            <a:r>
              <a:rPr spc="-160" dirty="0"/>
              <a:t>“Ilmu </a:t>
            </a:r>
            <a:r>
              <a:rPr spc="-250" dirty="0"/>
              <a:t>yang </a:t>
            </a:r>
            <a:r>
              <a:rPr spc="-254" dirty="0"/>
              <a:t>mempelajari </a:t>
            </a:r>
            <a:r>
              <a:rPr spc="-225" dirty="0"/>
              <a:t>tingkah </a:t>
            </a:r>
            <a:r>
              <a:rPr spc="-250" dirty="0"/>
              <a:t>laku  </a:t>
            </a:r>
            <a:r>
              <a:rPr spc="-280" dirty="0"/>
              <a:t>manusia dalam </a:t>
            </a:r>
            <a:r>
              <a:rPr spc="-275" dirty="0"/>
              <a:t>usahanya</a:t>
            </a:r>
            <a:r>
              <a:rPr spc="-360" dirty="0"/>
              <a:t> </a:t>
            </a:r>
            <a:r>
              <a:rPr spc="-240" dirty="0"/>
              <a:t>untuk</a:t>
            </a:r>
          </a:p>
          <a:p>
            <a:pPr marL="50165" marR="5080" algn="ctr">
              <a:lnSpc>
                <a:spcPct val="100000"/>
              </a:lnSpc>
              <a:spcBef>
                <a:spcPts val="5"/>
              </a:spcBef>
            </a:pPr>
            <a:r>
              <a:rPr u="heavy" spc="-240" dirty="0">
                <a:uFill>
                  <a:solidFill>
                    <a:srgbClr val="00000C"/>
                  </a:solidFill>
                </a:uFill>
              </a:rPr>
              <a:t>mengalokasikan </a:t>
            </a:r>
            <a:r>
              <a:rPr u="heavy" spc="-245" dirty="0">
                <a:uFill>
                  <a:solidFill>
                    <a:srgbClr val="00000C"/>
                  </a:solidFill>
                </a:uFill>
              </a:rPr>
              <a:t>sumber-sumber </a:t>
            </a:r>
            <a:r>
              <a:rPr u="heavy" spc="-280" dirty="0">
                <a:uFill>
                  <a:solidFill>
                    <a:srgbClr val="00000C"/>
                  </a:solidFill>
                </a:uFill>
              </a:rPr>
              <a:t>daya </a:t>
            </a:r>
            <a:r>
              <a:rPr u="heavy" spc="-250" dirty="0">
                <a:uFill>
                  <a:solidFill>
                    <a:srgbClr val="00000C"/>
                  </a:solidFill>
                </a:uFill>
              </a:rPr>
              <a:t>yang </a:t>
            </a:r>
            <a:r>
              <a:rPr spc="-250" dirty="0"/>
              <a:t> </a:t>
            </a:r>
            <a:r>
              <a:rPr u="heavy" spc="-225" dirty="0">
                <a:uFill>
                  <a:solidFill>
                    <a:srgbClr val="00000C"/>
                  </a:solidFill>
                </a:uFill>
              </a:rPr>
              <a:t>terbatas</a:t>
            </a:r>
            <a:r>
              <a:rPr spc="-225" dirty="0"/>
              <a:t> </a:t>
            </a:r>
            <a:r>
              <a:rPr spc="-265" dirty="0"/>
              <a:t>guna </a:t>
            </a:r>
            <a:r>
              <a:rPr spc="-245" dirty="0"/>
              <a:t>mencapai </a:t>
            </a:r>
            <a:r>
              <a:rPr spc="-250" dirty="0"/>
              <a:t>tujuan </a:t>
            </a:r>
            <a:r>
              <a:rPr spc="-180" dirty="0"/>
              <a:t>tertentu”  </a:t>
            </a:r>
            <a:r>
              <a:rPr spc="-229" dirty="0"/>
              <a:t>(Adam</a:t>
            </a:r>
            <a:r>
              <a:rPr spc="10" dirty="0"/>
              <a:t> </a:t>
            </a:r>
            <a:r>
              <a:rPr spc="-250" dirty="0"/>
              <a:t>Smith)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4275">
              <a:lnSpc>
                <a:spcPct val="100000"/>
              </a:lnSpc>
              <a:spcBef>
                <a:spcPts val="100"/>
              </a:spcBef>
              <a:tabLst>
                <a:tab pos="4763135" algn="l"/>
              </a:tabLst>
            </a:pPr>
            <a:r>
              <a:rPr spc="2195" dirty="0"/>
              <a:t>ILMU	</a:t>
            </a:r>
            <a:r>
              <a:rPr spc="1485" dirty="0"/>
              <a:t>EKONOMI...</a:t>
            </a:r>
          </a:p>
        </p:txBody>
      </p:sp>
      <p:sp>
        <p:nvSpPr>
          <p:cNvPr id="4" name="object 4"/>
          <p:cNvSpPr/>
          <p:nvPr/>
        </p:nvSpPr>
        <p:spPr>
          <a:xfrm>
            <a:off x="1524000" y="3886200"/>
            <a:ext cx="1714500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0235" algn="ctr">
              <a:lnSpc>
                <a:spcPct val="100000"/>
              </a:lnSpc>
              <a:spcBef>
                <a:spcPts val="100"/>
              </a:spcBef>
            </a:pPr>
            <a:r>
              <a:rPr spc="-160" dirty="0"/>
              <a:t>“Ilmu </a:t>
            </a:r>
            <a:r>
              <a:rPr spc="-250" dirty="0"/>
              <a:t>yang </a:t>
            </a:r>
            <a:r>
              <a:rPr spc="-270" dirty="0"/>
              <a:t>membahas</a:t>
            </a:r>
            <a:r>
              <a:rPr spc="-65" dirty="0"/>
              <a:t> </a:t>
            </a:r>
            <a:r>
              <a:rPr spc="-270" dirty="0"/>
              <a:t>bagaimana</a:t>
            </a:r>
          </a:p>
          <a:p>
            <a:pPr marL="48260" marR="5080" algn="ctr">
              <a:lnSpc>
                <a:spcPct val="100000"/>
              </a:lnSpc>
              <a:spcBef>
                <a:spcPts val="5"/>
              </a:spcBef>
            </a:pPr>
            <a:r>
              <a:rPr u="heavy" spc="-250" dirty="0">
                <a:uFill>
                  <a:solidFill>
                    <a:srgbClr val="00000C"/>
                  </a:solidFill>
                </a:uFill>
              </a:rPr>
              <a:t>sumber </a:t>
            </a:r>
            <a:r>
              <a:rPr u="heavy" spc="-280" dirty="0">
                <a:uFill>
                  <a:solidFill>
                    <a:srgbClr val="00000C"/>
                  </a:solidFill>
                </a:uFill>
              </a:rPr>
              <a:t>daya </a:t>
            </a:r>
            <a:r>
              <a:rPr u="heavy" spc="-229" dirty="0">
                <a:uFill>
                  <a:solidFill>
                    <a:srgbClr val="00000C"/>
                  </a:solidFill>
                </a:uFill>
              </a:rPr>
              <a:t>dialokasikan</a:t>
            </a:r>
            <a:r>
              <a:rPr spc="-229" dirty="0"/>
              <a:t> </a:t>
            </a:r>
            <a:r>
              <a:rPr spc="-260" dirty="0"/>
              <a:t>diantara </a:t>
            </a:r>
            <a:r>
              <a:rPr spc="-229" dirty="0"/>
              <a:t>berbagai  </a:t>
            </a:r>
            <a:r>
              <a:rPr spc="-210" dirty="0"/>
              <a:t>alternatif </a:t>
            </a:r>
            <a:r>
              <a:rPr spc="-250" dirty="0"/>
              <a:t>penggunaan </a:t>
            </a:r>
            <a:r>
              <a:rPr spc="-240" dirty="0"/>
              <a:t>untuk</a:t>
            </a:r>
            <a:r>
              <a:rPr dirty="0"/>
              <a:t> </a:t>
            </a:r>
            <a:r>
              <a:rPr spc="-285" dirty="0"/>
              <a:t>memuaskan</a:t>
            </a:r>
          </a:p>
          <a:p>
            <a:pPr marL="35560" algn="ctr">
              <a:lnSpc>
                <a:spcPct val="100000"/>
              </a:lnSpc>
            </a:pPr>
            <a:r>
              <a:rPr spc="-235" dirty="0"/>
              <a:t>keinginan </a:t>
            </a:r>
            <a:r>
              <a:rPr spc="-229" dirty="0"/>
              <a:t>manusia” </a:t>
            </a:r>
            <a:r>
              <a:rPr spc="-135" dirty="0"/>
              <a:t>(Katz </a:t>
            </a:r>
            <a:r>
              <a:rPr spc="55" dirty="0"/>
              <a:t>&amp;</a:t>
            </a:r>
            <a:r>
              <a:rPr spc="-395" dirty="0"/>
              <a:t> </a:t>
            </a:r>
            <a:r>
              <a:rPr spc="-215" dirty="0"/>
              <a:t>Rosen)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4275">
              <a:lnSpc>
                <a:spcPct val="100000"/>
              </a:lnSpc>
              <a:spcBef>
                <a:spcPts val="100"/>
              </a:spcBef>
              <a:tabLst>
                <a:tab pos="4763135" algn="l"/>
              </a:tabLst>
            </a:pPr>
            <a:r>
              <a:rPr spc="2195" dirty="0"/>
              <a:t>ILMU	</a:t>
            </a:r>
            <a:r>
              <a:rPr spc="1485" dirty="0"/>
              <a:t>EKONOMI...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9832" y="1676717"/>
            <a:ext cx="6675755" cy="2465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825" marR="5080" indent="-111760">
              <a:lnSpc>
                <a:spcPct val="100000"/>
              </a:lnSpc>
              <a:spcBef>
                <a:spcPts val="100"/>
              </a:spcBef>
            </a:pPr>
            <a:r>
              <a:rPr sz="3200" spc="-195" dirty="0">
                <a:solidFill>
                  <a:srgbClr val="00000C"/>
                </a:solidFill>
                <a:latin typeface="Georgia"/>
                <a:cs typeface="Georgia"/>
              </a:rPr>
              <a:t>“Suatu </a:t>
            </a:r>
            <a:r>
              <a:rPr sz="3200" spc="-220" dirty="0">
                <a:solidFill>
                  <a:srgbClr val="00000C"/>
                </a:solidFill>
                <a:latin typeface="Georgia"/>
                <a:cs typeface="Georgia"/>
              </a:rPr>
              <a:t>studi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mengenai </a:t>
            </a:r>
            <a:r>
              <a:rPr sz="3200" u="heavy" spc="-229" dirty="0">
                <a:solidFill>
                  <a:srgbClr val="00000C"/>
                </a:solidFill>
                <a:uFill>
                  <a:solidFill>
                    <a:srgbClr val="00000C"/>
                  </a:solidFill>
                </a:uFill>
                <a:latin typeface="Georgia"/>
                <a:cs typeface="Georgia"/>
              </a:rPr>
              <a:t>pilihan</a:t>
            </a:r>
            <a:r>
              <a:rPr sz="3200" spc="-229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yang </a:t>
            </a:r>
            <a:r>
              <a:rPr sz="3200" spc="-215" dirty="0">
                <a:solidFill>
                  <a:srgbClr val="00000C"/>
                </a:solidFill>
                <a:latin typeface="Georgia"/>
                <a:cs typeface="Georgia"/>
              </a:rPr>
              <a:t>tepat 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untuk </a:t>
            </a:r>
            <a:r>
              <a:rPr sz="3200" spc="-260" dirty="0">
                <a:solidFill>
                  <a:srgbClr val="00000C"/>
                </a:solidFill>
                <a:latin typeface="Georgia"/>
                <a:cs typeface="Georgia"/>
              </a:rPr>
              <a:t>memanfaatkan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sumber </a:t>
            </a:r>
            <a:r>
              <a:rPr sz="3200" spc="-459" dirty="0">
                <a:solidFill>
                  <a:srgbClr val="00000C"/>
                </a:solidFill>
                <a:latin typeface="Georgia"/>
                <a:cs typeface="Georgia"/>
              </a:rPr>
              <a:t>–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sumber  </a:t>
            </a:r>
            <a:r>
              <a:rPr sz="3200" spc="-190" dirty="0">
                <a:solidFill>
                  <a:srgbClr val="00000C"/>
                </a:solidFill>
                <a:latin typeface="Georgia"/>
                <a:cs typeface="Georgia"/>
              </a:rPr>
              <a:t>produktif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yang </a:t>
            </a:r>
            <a:r>
              <a:rPr sz="3200" spc="-245" dirty="0">
                <a:solidFill>
                  <a:srgbClr val="00000C"/>
                </a:solidFill>
                <a:latin typeface="Georgia"/>
                <a:cs typeface="Georgia"/>
              </a:rPr>
              <a:t>langka </a:t>
            </a:r>
            <a:r>
              <a:rPr sz="3200" spc="-270" dirty="0">
                <a:solidFill>
                  <a:srgbClr val="00000C"/>
                </a:solidFill>
                <a:latin typeface="Georgia"/>
                <a:cs typeface="Georgia"/>
              </a:rPr>
              <a:t>dan </a:t>
            </a:r>
            <a:r>
              <a:rPr sz="3200" spc="-220" dirty="0">
                <a:solidFill>
                  <a:srgbClr val="00000C"/>
                </a:solidFill>
                <a:latin typeface="Georgia"/>
                <a:cs typeface="Georgia"/>
              </a:rPr>
              <a:t>terbatas,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untuk 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menghasilkan </a:t>
            </a:r>
            <a:r>
              <a:rPr sz="3200" spc="-229" dirty="0">
                <a:solidFill>
                  <a:srgbClr val="00000C"/>
                </a:solidFill>
                <a:latin typeface="Georgia"/>
                <a:cs typeface="Georgia"/>
              </a:rPr>
              <a:t>berbagai </a:t>
            </a:r>
            <a:r>
              <a:rPr sz="3200" spc="-240" dirty="0">
                <a:solidFill>
                  <a:srgbClr val="00000C"/>
                </a:solidFill>
                <a:latin typeface="Georgia"/>
                <a:cs typeface="Georgia"/>
              </a:rPr>
              <a:t>bagai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barang </a:t>
            </a:r>
            <a:r>
              <a:rPr sz="3200" spc="-235" dirty="0">
                <a:solidFill>
                  <a:srgbClr val="00000C"/>
                </a:solidFill>
                <a:latin typeface="Georgia"/>
                <a:cs typeface="Georgia"/>
              </a:rPr>
              <a:t>serta</a:t>
            </a:r>
            <a:endParaRPr sz="3200">
              <a:latin typeface="Georgia"/>
              <a:cs typeface="Georgia"/>
            </a:endParaRPr>
          </a:p>
          <a:p>
            <a:pPr marL="662940">
              <a:lnSpc>
                <a:spcPct val="100000"/>
              </a:lnSpc>
              <a:spcBef>
                <a:spcPts val="5"/>
              </a:spcBef>
            </a:pPr>
            <a:r>
              <a:rPr sz="3200" spc="-225" dirty="0">
                <a:solidFill>
                  <a:srgbClr val="00000C"/>
                </a:solidFill>
                <a:latin typeface="Georgia"/>
                <a:cs typeface="Georgia"/>
              </a:rPr>
              <a:t>mendistribusikannya”</a:t>
            </a:r>
            <a:r>
              <a:rPr sz="3200" spc="15" dirty="0">
                <a:solidFill>
                  <a:srgbClr val="00000C"/>
                </a:solidFill>
                <a:latin typeface="Georgia"/>
                <a:cs typeface="Georgia"/>
              </a:rPr>
              <a:t> </a:t>
            </a:r>
            <a:r>
              <a:rPr sz="3200" spc="-250" dirty="0">
                <a:solidFill>
                  <a:srgbClr val="00000C"/>
                </a:solidFill>
                <a:latin typeface="Georgia"/>
                <a:cs typeface="Georgia"/>
              </a:rPr>
              <a:t>(Samuelson)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4275">
              <a:lnSpc>
                <a:spcPct val="100000"/>
              </a:lnSpc>
              <a:spcBef>
                <a:spcPts val="100"/>
              </a:spcBef>
              <a:tabLst>
                <a:tab pos="4763135" algn="l"/>
              </a:tabLst>
            </a:pPr>
            <a:r>
              <a:rPr spc="2195" dirty="0"/>
              <a:t>ILMU	</a:t>
            </a:r>
            <a:r>
              <a:rPr spc="1485" dirty="0"/>
              <a:t>EKONOMI...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1640" marR="5080" indent="-409575" algn="just">
              <a:lnSpc>
                <a:spcPct val="100000"/>
              </a:lnSpc>
              <a:spcBef>
                <a:spcPts val="100"/>
              </a:spcBef>
            </a:pPr>
            <a:r>
              <a:rPr spc="-160" dirty="0"/>
              <a:t>“Ilmu </a:t>
            </a:r>
            <a:r>
              <a:rPr spc="-250" dirty="0"/>
              <a:t>yang </a:t>
            </a:r>
            <a:r>
              <a:rPr spc="-254" dirty="0"/>
              <a:t>mempelajari </a:t>
            </a:r>
            <a:r>
              <a:rPr spc="-270" dirty="0"/>
              <a:t>masyarakat </a:t>
            </a:r>
            <a:r>
              <a:rPr spc="-280" dirty="0"/>
              <a:t>dalam  </a:t>
            </a:r>
            <a:r>
              <a:rPr spc="-275" dirty="0"/>
              <a:t>usahanya </a:t>
            </a:r>
            <a:r>
              <a:rPr spc="-240" dirty="0"/>
              <a:t>untuk </a:t>
            </a:r>
            <a:r>
              <a:rPr spc="-250" dirty="0"/>
              <a:t>mencapai </a:t>
            </a:r>
            <a:r>
              <a:rPr u="heavy" spc="-280" dirty="0">
                <a:uFill>
                  <a:solidFill>
                    <a:srgbClr val="00000C"/>
                  </a:solidFill>
                </a:uFill>
              </a:rPr>
              <a:t>kemakmuran </a:t>
            </a:r>
            <a:r>
              <a:rPr spc="-280" dirty="0"/>
              <a:t> </a:t>
            </a:r>
            <a:r>
              <a:rPr spc="-250" dirty="0"/>
              <a:t>(dapat </a:t>
            </a:r>
            <a:r>
              <a:rPr spc="-260" dirty="0"/>
              <a:t>memenuhi </a:t>
            </a:r>
            <a:r>
              <a:rPr spc="-235" dirty="0"/>
              <a:t>kebutuhannya,</a:t>
            </a:r>
            <a:r>
              <a:rPr spc="-484" dirty="0"/>
              <a:t> </a:t>
            </a:r>
            <a:r>
              <a:rPr spc="-220" dirty="0"/>
              <a:t>baik</a:t>
            </a:r>
          </a:p>
          <a:p>
            <a:pPr marL="2613660" marR="853440" indent="-1412875" algn="just">
              <a:lnSpc>
                <a:spcPct val="100000"/>
              </a:lnSpc>
              <a:spcBef>
                <a:spcPts val="5"/>
              </a:spcBef>
            </a:pPr>
            <a:r>
              <a:rPr spc="-250" dirty="0"/>
              <a:t>barang-barang </a:t>
            </a:r>
            <a:r>
              <a:rPr spc="-280" dirty="0"/>
              <a:t>maupun </a:t>
            </a:r>
            <a:r>
              <a:rPr spc="-200" dirty="0"/>
              <a:t>jasa)”  </a:t>
            </a:r>
            <a:r>
              <a:rPr spc="-265" dirty="0"/>
              <a:t>(Manulang)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4275">
              <a:lnSpc>
                <a:spcPct val="100000"/>
              </a:lnSpc>
              <a:spcBef>
                <a:spcPts val="100"/>
              </a:spcBef>
              <a:tabLst>
                <a:tab pos="4763135" algn="l"/>
              </a:tabLst>
            </a:pPr>
            <a:r>
              <a:rPr spc="2195" dirty="0"/>
              <a:t>ILMU	</a:t>
            </a:r>
            <a:r>
              <a:rPr spc="1485" dirty="0"/>
              <a:t>EKONOMI...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670</Words>
  <Application>Microsoft Office PowerPoint</Application>
  <PresentationFormat>On-screen Show (4:3)</PresentationFormat>
  <Paragraphs>118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Arial Black</vt:lpstr>
      <vt:lpstr>Calibri</vt:lpstr>
      <vt:lpstr>Georgia</vt:lpstr>
      <vt:lpstr>Times New Roman</vt:lpstr>
      <vt:lpstr>Verdana</vt:lpstr>
      <vt:lpstr>Wingdings</vt:lpstr>
      <vt:lpstr>Office Theme</vt:lpstr>
      <vt:lpstr>PowerPoint Presentation</vt:lpstr>
      <vt:lpstr>POKOK BAHASAN</vt:lpstr>
      <vt:lpstr>PENDAHULUAN</vt:lpstr>
      <vt:lpstr>PENDAHULUAN</vt:lpstr>
      <vt:lpstr>ILMU EKONOMI...</vt:lpstr>
      <vt:lpstr>ILMU EKONOMI...</vt:lpstr>
      <vt:lpstr>ILMU EKONOMI...</vt:lpstr>
      <vt:lpstr>ILMU EKONOMI...</vt:lpstr>
      <vt:lpstr>ILMU EKONOMI...</vt:lpstr>
      <vt:lpstr>MASALAH POKOK  PEREKONOMIAN</vt:lpstr>
      <vt:lpstr>PowerPoint Presentation</vt:lpstr>
      <vt:lpstr>PowerPoint Presentation</vt:lpstr>
      <vt:lpstr>A.KEBUTUHAN MASYARAKAT</vt:lpstr>
      <vt:lpstr>A.KEBUTUHAN MASYARAKAT</vt:lpstr>
      <vt:lpstr>B.FAKTOR PRODUKSI</vt:lpstr>
      <vt:lpstr>A. SUMBER DAYA ALAM</vt:lpstr>
      <vt:lpstr>B. TENAGA KERJA</vt:lpstr>
      <vt:lpstr>C. MODAL</vt:lpstr>
      <vt:lpstr>D. KEAHLIAN KEUSAHAWANAN</vt:lpstr>
      <vt:lpstr>FOKUS  ILMU EKONOMI</vt:lpstr>
      <vt:lpstr>Ruang lingkup  ekonomi</vt:lpstr>
      <vt:lpstr>A. EKONOMI MIKRO</vt:lpstr>
      <vt:lpstr>A. EKONOMI MIKRO</vt:lpstr>
      <vt:lpstr>B. EKONOMI MAKRO</vt:lpstr>
      <vt:lpstr>B. EKONOMI MAKRO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INDONUSA</dc:creator>
  <cp:lastModifiedBy>Muhammad Tahir</cp:lastModifiedBy>
  <cp:revision>1</cp:revision>
  <dcterms:created xsi:type="dcterms:W3CDTF">2022-03-21T01:42:16Z</dcterms:created>
  <dcterms:modified xsi:type="dcterms:W3CDTF">2022-03-21T01:55:38Z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2022-03-21T00:00:00Z</vt:filetime>
  </property>
</Properties>
</file>