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4" r:id="rId13"/>
    <p:sldId id="266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E2DFA4-7B55-804D-8161-D10ADD08BDD0}" type="doc">
      <dgm:prSet loTypeId="urn:microsoft.com/office/officeart/2005/8/layout/radial3" loCatId="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C06BEA-BFB9-4345-BA26-D7FEF15008F0}">
      <dgm:prSet phldrT="[Text]"/>
      <dgm:spPr/>
      <dgm:t>
        <a:bodyPr/>
        <a:lstStyle/>
        <a:p>
          <a:r>
            <a:rPr lang="en-US" dirty="0"/>
            <a:t>Status </a:t>
          </a:r>
          <a:r>
            <a:rPr lang="en-US" dirty="0" err="1"/>
            <a:t>Kesehatan</a:t>
          </a:r>
          <a:r>
            <a:rPr lang="en-US" dirty="0"/>
            <a:t> </a:t>
          </a:r>
        </a:p>
      </dgm:t>
    </dgm:pt>
    <dgm:pt modelId="{21935C84-F50F-5947-80EC-2212534CF7FE}" type="parTrans" cxnId="{C8906791-DA42-9246-B62B-7BCA64E6A001}">
      <dgm:prSet/>
      <dgm:spPr/>
      <dgm:t>
        <a:bodyPr/>
        <a:lstStyle/>
        <a:p>
          <a:endParaRPr lang="en-US"/>
        </a:p>
      </dgm:t>
    </dgm:pt>
    <dgm:pt modelId="{2DA1F97D-F73F-6D4A-A8B9-5F2AE3966360}" type="sibTrans" cxnId="{C8906791-DA42-9246-B62B-7BCA64E6A001}">
      <dgm:prSet/>
      <dgm:spPr/>
      <dgm:t>
        <a:bodyPr/>
        <a:lstStyle/>
        <a:p>
          <a:endParaRPr lang="en-US"/>
        </a:p>
      </dgm:t>
    </dgm:pt>
    <dgm:pt modelId="{57667553-3B54-DB4F-A68C-AADCF99653DC}">
      <dgm:prSet phldrT="[Text]"/>
      <dgm:spPr/>
      <dgm:t>
        <a:bodyPr/>
        <a:lstStyle/>
        <a:p>
          <a:r>
            <a:rPr lang="en-US" dirty="0" err="1"/>
            <a:t>Genetik</a:t>
          </a:r>
          <a:endParaRPr lang="en-US" dirty="0"/>
        </a:p>
      </dgm:t>
    </dgm:pt>
    <dgm:pt modelId="{2AFB6F8E-81E7-E44B-86CD-37ACE7EA5EBB}" type="parTrans" cxnId="{0DB42AB6-58E3-804D-B02F-171269983A05}">
      <dgm:prSet/>
      <dgm:spPr/>
      <dgm:t>
        <a:bodyPr/>
        <a:lstStyle/>
        <a:p>
          <a:endParaRPr lang="en-US"/>
        </a:p>
      </dgm:t>
    </dgm:pt>
    <dgm:pt modelId="{5C2880E7-89FE-4546-B4BD-10734D118580}" type="sibTrans" cxnId="{0DB42AB6-58E3-804D-B02F-171269983A05}">
      <dgm:prSet/>
      <dgm:spPr/>
      <dgm:t>
        <a:bodyPr/>
        <a:lstStyle/>
        <a:p>
          <a:endParaRPr lang="en-US"/>
        </a:p>
      </dgm:t>
    </dgm:pt>
    <dgm:pt modelId="{58A994BD-DCC8-D44F-BC0B-470F9E61F252}">
      <dgm:prSet phldrT="[Text]"/>
      <dgm:spPr/>
      <dgm:t>
        <a:bodyPr/>
        <a:lstStyle/>
        <a:p>
          <a:r>
            <a:rPr lang="en-US" dirty="0" err="1"/>
            <a:t>Pelayanan</a:t>
          </a:r>
          <a:r>
            <a:rPr lang="en-US" dirty="0"/>
            <a:t> </a:t>
          </a:r>
          <a:r>
            <a:rPr lang="en-US" dirty="0" err="1"/>
            <a:t>Kesehatan</a:t>
          </a:r>
          <a:endParaRPr lang="en-US" dirty="0"/>
        </a:p>
      </dgm:t>
    </dgm:pt>
    <dgm:pt modelId="{AB95B16E-58F8-114C-BBEA-C8CA1F657692}" type="parTrans" cxnId="{3D29664A-377D-CD44-A1FD-09C01600795B}">
      <dgm:prSet/>
      <dgm:spPr/>
      <dgm:t>
        <a:bodyPr/>
        <a:lstStyle/>
        <a:p>
          <a:endParaRPr lang="en-US"/>
        </a:p>
      </dgm:t>
    </dgm:pt>
    <dgm:pt modelId="{679BAF49-C994-C84B-A036-F5E16960A776}" type="sibTrans" cxnId="{3D29664A-377D-CD44-A1FD-09C01600795B}">
      <dgm:prSet/>
      <dgm:spPr/>
      <dgm:t>
        <a:bodyPr/>
        <a:lstStyle/>
        <a:p>
          <a:endParaRPr lang="en-US"/>
        </a:p>
      </dgm:t>
    </dgm:pt>
    <dgm:pt modelId="{3892113E-ADEB-DE4B-BF90-5FDFDC582ADD}">
      <dgm:prSet phldrT="[Text]"/>
      <dgm:spPr/>
      <dgm:t>
        <a:bodyPr/>
        <a:lstStyle/>
        <a:p>
          <a:r>
            <a:rPr lang="en-US" dirty="0" err="1"/>
            <a:t>Perilaku</a:t>
          </a:r>
          <a:endParaRPr lang="en-US" dirty="0"/>
        </a:p>
      </dgm:t>
    </dgm:pt>
    <dgm:pt modelId="{9260407C-A7A2-F146-ACBF-74D7E5EC15FE}" type="parTrans" cxnId="{6840D5A4-3FE3-E944-8A01-6EDA34291BE7}">
      <dgm:prSet/>
      <dgm:spPr/>
      <dgm:t>
        <a:bodyPr/>
        <a:lstStyle/>
        <a:p>
          <a:endParaRPr lang="en-US"/>
        </a:p>
      </dgm:t>
    </dgm:pt>
    <dgm:pt modelId="{6BEF66F3-17BF-6C49-B4E2-FED3D6515E1F}" type="sibTrans" cxnId="{6840D5A4-3FE3-E944-8A01-6EDA34291BE7}">
      <dgm:prSet/>
      <dgm:spPr/>
      <dgm:t>
        <a:bodyPr/>
        <a:lstStyle/>
        <a:p>
          <a:endParaRPr lang="en-US"/>
        </a:p>
      </dgm:t>
    </dgm:pt>
    <dgm:pt modelId="{B556B66C-BFD1-224E-8BD4-D7436A4B2A16}">
      <dgm:prSet phldrT="[Text]"/>
      <dgm:spPr/>
      <dgm:t>
        <a:bodyPr/>
        <a:lstStyle/>
        <a:p>
          <a:r>
            <a:rPr lang="en-US" dirty="0" err="1"/>
            <a:t>Lingkungan</a:t>
          </a:r>
          <a:endParaRPr lang="en-US" dirty="0"/>
        </a:p>
      </dgm:t>
    </dgm:pt>
    <dgm:pt modelId="{AA077F62-AAFF-3F45-BB07-10D51C4ED2B4}" type="parTrans" cxnId="{78FE47DA-47DF-1D47-90CF-2EC56FC4EB9E}">
      <dgm:prSet/>
      <dgm:spPr/>
      <dgm:t>
        <a:bodyPr/>
        <a:lstStyle/>
        <a:p>
          <a:endParaRPr lang="en-US"/>
        </a:p>
      </dgm:t>
    </dgm:pt>
    <dgm:pt modelId="{5C851D15-E905-B44D-87FD-1086309C37C4}" type="sibTrans" cxnId="{78FE47DA-47DF-1D47-90CF-2EC56FC4EB9E}">
      <dgm:prSet/>
      <dgm:spPr/>
      <dgm:t>
        <a:bodyPr/>
        <a:lstStyle/>
        <a:p>
          <a:endParaRPr lang="en-US"/>
        </a:p>
      </dgm:t>
    </dgm:pt>
    <dgm:pt modelId="{6E73D966-D16C-8C45-B9DA-73E616A4E589}" type="pres">
      <dgm:prSet presAssocID="{20E2DFA4-7B55-804D-8161-D10ADD08BDD0}" presName="composite" presStyleCnt="0">
        <dgm:presLayoutVars>
          <dgm:chMax val="1"/>
          <dgm:dir/>
          <dgm:resizeHandles val="exact"/>
        </dgm:presLayoutVars>
      </dgm:prSet>
      <dgm:spPr/>
    </dgm:pt>
    <dgm:pt modelId="{E4BFAC10-B110-F545-8DC7-EA8D386BE26C}" type="pres">
      <dgm:prSet presAssocID="{20E2DFA4-7B55-804D-8161-D10ADD08BDD0}" presName="radial" presStyleCnt="0">
        <dgm:presLayoutVars>
          <dgm:animLvl val="ctr"/>
        </dgm:presLayoutVars>
      </dgm:prSet>
      <dgm:spPr/>
    </dgm:pt>
    <dgm:pt modelId="{A5F649E7-FE2D-BF4F-838D-D35A629935E9}" type="pres">
      <dgm:prSet presAssocID="{A1C06BEA-BFB9-4345-BA26-D7FEF15008F0}" presName="centerShape" presStyleLbl="vennNode1" presStyleIdx="0" presStyleCnt="5"/>
      <dgm:spPr/>
    </dgm:pt>
    <dgm:pt modelId="{15698D02-484F-644B-B354-8ECD1425ABA1}" type="pres">
      <dgm:prSet presAssocID="{57667553-3B54-DB4F-A68C-AADCF99653DC}" presName="node" presStyleLbl="vennNode1" presStyleIdx="1" presStyleCnt="5" custScaleX="173533" custScaleY="100071">
        <dgm:presLayoutVars>
          <dgm:bulletEnabled val="1"/>
        </dgm:presLayoutVars>
      </dgm:prSet>
      <dgm:spPr/>
    </dgm:pt>
    <dgm:pt modelId="{3AF08C75-F637-184C-B5FF-9C8B5E276ACC}" type="pres">
      <dgm:prSet presAssocID="{58A994BD-DCC8-D44F-BC0B-470F9E61F252}" presName="node" presStyleLbl="vennNode1" presStyleIdx="2" presStyleCnt="5" custScaleX="161270" custScaleY="113862">
        <dgm:presLayoutVars>
          <dgm:bulletEnabled val="1"/>
        </dgm:presLayoutVars>
      </dgm:prSet>
      <dgm:spPr/>
    </dgm:pt>
    <dgm:pt modelId="{AF418053-D1F5-D146-AAD1-1BE79D0946DF}" type="pres">
      <dgm:prSet presAssocID="{3892113E-ADEB-DE4B-BF90-5FDFDC582ADD}" presName="node" presStyleLbl="vennNode1" presStyleIdx="3" presStyleCnt="5" custScaleX="156927" custScaleY="125316">
        <dgm:presLayoutVars>
          <dgm:bulletEnabled val="1"/>
        </dgm:presLayoutVars>
      </dgm:prSet>
      <dgm:spPr/>
    </dgm:pt>
    <dgm:pt modelId="{5CE7D4FA-11BC-E544-B55F-C2F3B316AC40}" type="pres">
      <dgm:prSet presAssocID="{B556B66C-BFD1-224E-8BD4-D7436A4B2A16}" presName="node" presStyleLbl="vennNode1" presStyleIdx="4" presStyleCnt="5" custScaleX="165586" custScaleY="121014">
        <dgm:presLayoutVars>
          <dgm:bulletEnabled val="1"/>
        </dgm:presLayoutVars>
      </dgm:prSet>
      <dgm:spPr/>
    </dgm:pt>
  </dgm:ptLst>
  <dgm:cxnLst>
    <dgm:cxn modelId="{836CAC17-0409-A246-9BCC-AECA2EE93625}" type="presOf" srcId="{20E2DFA4-7B55-804D-8161-D10ADD08BDD0}" destId="{6E73D966-D16C-8C45-B9DA-73E616A4E589}" srcOrd="0" destOrd="0" presId="urn:microsoft.com/office/officeart/2005/8/layout/radial3"/>
    <dgm:cxn modelId="{3D29664A-377D-CD44-A1FD-09C01600795B}" srcId="{A1C06BEA-BFB9-4345-BA26-D7FEF15008F0}" destId="{58A994BD-DCC8-D44F-BC0B-470F9E61F252}" srcOrd="1" destOrd="0" parTransId="{AB95B16E-58F8-114C-BBEA-C8CA1F657692}" sibTransId="{679BAF49-C994-C84B-A036-F5E16960A776}"/>
    <dgm:cxn modelId="{DD58936C-D5CF-CF4E-B246-AE44AD900BA1}" type="presOf" srcId="{B556B66C-BFD1-224E-8BD4-D7436A4B2A16}" destId="{5CE7D4FA-11BC-E544-B55F-C2F3B316AC40}" srcOrd="0" destOrd="0" presId="urn:microsoft.com/office/officeart/2005/8/layout/radial3"/>
    <dgm:cxn modelId="{A5F19672-2466-FF49-A63B-C6FED70624BF}" type="presOf" srcId="{57667553-3B54-DB4F-A68C-AADCF99653DC}" destId="{15698D02-484F-644B-B354-8ECD1425ABA1}" srcOrd="0" destOrd="0" presId="urn:microsoft.com/office/officeart/2005/8/layout/radial3"/>
    <dgm:cxn modelId="{32F8C776-5FAD-9B4D-B4D8-DD6C8E1D550B}" type="presOf" srcId="{58A994BD-DCC8-D44F-BC0B-470F9E61F252}" destId="{3AF08C75-F637-184C-B5FF-9C8B5E276ACC}" srcOrd="0" destOrd="0" presId="urn:microsoft.com/office/officeart/2005/8/layout/radial3"/>
    <dgm:cxn modelId="{195E5557-4E59-9F44-9141-4B8F99433671}" type="presOf" srcId="{A1C06BEA-BFB9-4345-BA26-D7FEF15008F0}" destId="{A5F649E7-FE2D-BF4F-838D-D35A629935E9}" srcOrd="0" destOrd="0" presId="urn:microsoft.com/office/officeart/2005/8/layout/radial3"/>
    <dgm:cxn modelId="{C8906791-DA42-9246-B62B-7BCA64E6A001}" srcId="{20E2DFA4-7B55-804D-8161-D10ADD08BDD0}" destId="{A1C06BEA-BFB9-4345-BA26-D7FEF15008F0}" srcOrd="0" destOrd="0" parTransId="{21935C84-F50F-5947-80EC-2212534CF7FE}" sibTransId="{2DA1F97D-F73F-6D4A-A8B9-5F2AE3966360}"/>
    <dgm:cxn modelId="{6840D5A4-3FE3-E944-8A01-6EDA34291BE7}" srcId="{A1C06BEA-BFB9-4345-BA26-D7FEF15008F0}" destId="{3892113E-ADEB-DE4B-BF90-5FDFDC582ADD}" srcOrd="2" destOrd="0" parTransId="{9260407C-A7A2-F146-ACBF-74D7E5EC15FE}" sibTransId="{6BEF66F3-17BF-6C49-B4E2-FED3D6515E1F}"/>
    <dgm:cxn modelId="{0DB42AB6-58E3-804D-B02F-171269983A05}" srcId="{A1C06BEA-BFB9-4345-BA26-D7FEF15008F0}" destId="{57667553-3B54-DB4F-A68C-AADCF99653DC}" srcOrd="0" destOrd="0" parTransId="{2AFB6F8E-81E7-E44B-86CD-37ACE7EA5EBB}" sibTransId="{5C2880E7-89FE-4546-B4BD-10734D118580}"/>
    <dgm:cxn modelId="{78FE47DA-47DF-1D47-90CF-2EC56FC4EB9E}" srcId="{A1C06BEA-BFB9-4345-BA26-D7FEF15008F0}" destId="{B556B66C-BFD1-224E-8BD4-D7436A4B2A16}" srcOrd="3" destOrd="0" parTransId="{AA077F62-AAFF-3F45-BB07-10D51C4ED2B4}" sibTransId="{5C851D15-E905-B44D-87FD-1086309C37C4}"/>
    <dgm:cxn modelId="{045B1CF3-D31E-D24B-9064-1AC47FD678FC}" type="presOf" srcId="{3892113E-ADEB-DE4B-BF90-5FDFDC582ADD}" destId="{AF418053-D1F5-D146-AAD1-1BE79D0946DF}" srcOrd="0" destOrd="0" presId="urn:microsoft.com/office/officeart/2005/8/layout/radial3"/>
    <dgm:cxn modelId="{A57A5AA1-0305-6241-A86B-E866C301265B}" type="presParOf" srcId="{6E73D966-D16C-8C45-B9DA-73E616A4E589}" destId="{E4BFAC10-B110-F545-8DC7-EA8D386BE26C}" srcOrd="0" destOrd="0" presId="urn:microsoft.com/office/officeart/2005/8/layout/radial3"/>
    <dgm:cxn modelId="{8158076D-D594-3B40-8170-F1F9733A2FBE}" type="presParOf" srcId="{E4BFAC10-B110-F545-8DC7-EA8D386BE26C}" destId="{A5F649E7-FE2D-BF4F-838D-D35A629935E9}" srcOrd="0" destOrd="0" presId="urn:microsoft.com/office/officeart/2005/8/layout/radial3"/>
    <dgm:cxn modelId="{F673780A-7D84-884F-BC09-303CB716C689}" type="presParOf" srcId="{E4BFAC10-B110-F545-8DC7-EA8D386BE26C}" destId="{15698D02-484F-644B-B354-8ECD1425ABA1}" srcOrd="1" destOrd="0" presId="urn:microsoft.com/office/officeart/2005/8/layout/radial3"/>
    <dgm:cxn modelId="{54EF6777-4DF6-C646-884E-75551F2A05AA}" type="presParOf" srcId="{E4BFAC10-B110-F545-8DC7-EA8D386BE26C}" destId="{3AF08C75-F637-184C-B5FF-9C8B5E276ACC}" srcOrd="2" destOrd="0" presId="urn:microsoft.com/office/officeart/2005/8/layout/radial3"/>
    <dgm:cxn modelId="{D1DCA175-0D4B-0D4F-9DCB-7985F2CCC9E7}" type="presParOf" srcId="{E4BFAC10-B110-F545-8DC7-EA8D386BE26C}" destId="{AF418053-D1F5-D146-AAD1-1BE79D0946DF}" srcOrd="3" destOrd="0" presId="urn:microsoft.com/office/officeart/2005/8/layout/radial3"/>
    <dgm:cxn modelId="{A99424B4-659B-B443-868B-D084EDE2466D}" type="presParOf" srcId="{E4BFAC10-B110-F545-8DC7-EA8D386BE26C}" destId="{5CE7D4FA-11BC-E544-B55F-C2F3B316AC4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649E7-FE2D-BF4F-838D-D35A629935E9}">
      <dsp:nvSpPr>
        <dsp:cNvPr id="0" name=""/>
        <dsp:cNvSpPr/>
      </dsp:nvSpPr>
      <dsp:spPr>
        <a:xfrm>
          <a:off x="2978444" y="954173"/>
          <a:ext cx="2579877" cy="25798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Status </a:t>
          </a:r>
          <a:r>
            <a:rPr lang="en-US" sz="3000" kern="1200" dirty="0" err="1"/>
            <a:t>Kesehatan</a:t>
          </a:r>
          <a:r>
            <a:rPr lang="en-US" sz="3000" kern="1200" dirty="0"/>
            <a:t> </a:t>
          </a:r>
        </a:p>
      </dsp:txBody>
      <dsp:txXfrm>
        <a:off x="3356258" y="1331987"/>
        <a:ext cx="1824249" cy="1824249"/>
      </dsp:txXfrm>
    </dsp:sp>
    <dsp:sp modelId="{15698D02-484F-644B-B354-8ECD1425ABA1}">
      <dsp:nvSpPr>
        <dsp:cNvPr id="0" name=""/>
        <dsp:cNvSpPr/>
      </dsp:nvSpPr>
      <dsp:spPr>
        <a:xfrm>
          <a:off x="3149148" y="-81408"/>
          <a:ext cx="2238469" cy="129085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Genetik</a:t>
          </a:r>
          <a:endParaRPr lang="en-US" sz="2300" kern="1200" dirty="0"/>
        </a:p>
      </dsp:txBody>
      <dsp:txXfrm>
        <a:off x="3476964" y="107633"/>
        <a:ext cx="1582837" cy="912772"/>
      </dsp:txXfrm>
    </dsp:sp>
    <dsp:sp modelId="{3AF08C75-F637-184C-B5FF-9C8B5E276ACC}">
      <dsp:nvSpPr>
        <dsp:cNvPr id="0" name=""/>
        <dsp:cNvSpPr/>
      </dsp:nvSpPr>
      <dsp:spPr>
        <a:xfrm>
          <a:off x="4908334" y="1509736"/>
          <a:ext cx="2080283" cy="14687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Pelayanan</a:t>
          </a:r>
          <a:r>
            <a:rPr lang="en-US" sz="2300" kern="1200" dirty="0"/>
            <a:t> </a:t>
          </a:r>
          <a:r>
            <a:rPr lang="en-US" sz="2300" kern="1200" dirty="0" err="1"/>
            <a:t>Kesehatan</a:t>
          </a:r>
          <a:endParaRPr lang="en-US" sz="2300" kern="1200" dirty="0"/>
        </a:p>
      </dsp:txBody>
      <dsp:txXfrm>
        <a:off x="5212984" y="1724829"/>
        <a:ext cx="1470983" cy="1038563"/>
      </dsp:txXfrm>
    </dsp:sp>
    <dsp:sp modelId="{AF418053-D1F5-D146-AAD1-1BE79D0946DF}">
      <dsp:nvSpPr>
        <dsp:cNvPr id="0" name=""/>
        <dsp:cNvSpPr/>
      </dsp:nvSpPr>
      <dsp:spPr>
        <a:xfrm>
          <a:off x="3256252" y="3115955"/>
          <a:ext cx="2024261" cy="161649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Perilaku</a:t>
          </a:r>
          <a:endParaRPr lang="en-US" sz="2300" kern="1200" dirty="0"/>
        </a:p>
      </dsp:txBody>
      <dsp:txXfrm>
        <a:off x="3552698" y="3352686"/>
        <a:ext cx="1431369" cy="1143037"/>
      </dsp:txXfrm>
    </dsp:sp>
    <dsp:sp modelId="{5CE7D4FA-11BC-E544-B55F-C2F3B316AC40}">
      <dsp:nvSpPr>
        <dsp:cNvPr id="0" name=""/>
        <dsp:cNvSpPr/>
      </dsp:nvSpPr>
      <dsp:spPr>
        <a:xfrm>
          <a:off x="1520311" y="1463608"/>
          <a:ext cx="2135957" cy="15610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Lingkungan</a:t>
          </a:r>
          <a:endParaRPr lang="en-US" sz="2300" kern="1200" dirty="0"/>
        </a:p>
      </dsp:txBody>
      <dsp:txXfrm>
        <a:off x="1833115" y="1692212"/>
        <a:ext cx="1510349" cy="1103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KONSEP DASAR EKONOMI KESEHATAN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96366"/>
            <a:ext cx="6400800" cy="1473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MUHAMMAD TAHIR, SKM., M. </a:t>
            </a:r>
            <a:r>
              <a:rPr lang="en-US" sz="2800" dirty="0" err="1">
                <a:solidFill>
                  <a:srgbClr val="FF0000"/>
                </a:solidFill>
              </a:rPr>
              <a:t>Kes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48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ujuan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" t="5820" r="2385" b="17920"/>
          <a:stretch/>
        </p:blipFill>
        <p:spPr>
          <a:xfrm>
            <a:off x="321312" y="1988934"/>
            <a:ext cx="8331159" cy="440625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Syariah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18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Syariah</a:t>
            </a:r>
            <a:endParaRPr lang="en-US" dirty="0"/>
          </a:p>
        </p:txBody>
      </p:sp>
      <p:pic>
        <p:nvPicPr>
          <p:cNvPr id="4" name="Picture 3" descr="prinsip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2" t="41346" r="17674" b="6476"/>
          <a:stretch/>
        </p:blipFill>
        <p:spPr>
          <a:xfrm>
            <a:off x="581418" y="2574781"/>
            <a:ext cx="8098835" cy="392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94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18426"/>
            <a:ext cx="7408333" cy="4253261"/>
          </a:xfrm>
        </p:spPr>
        <p:txBody>
          <a:bodyPr>
            <a:noAutofit/>
          </a:bodyPr>
          <a:lstStyle/>
          <a:p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penerapan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,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>
                <a:latin typeface="Wingdings"/>
              </a:rPr>
              <a:t> </a:t>
            </a:r>
            <a:r>
              <a:rPr lang="en-US" sz="2800" dirty="0" err="1"/>
              <a:t>integrasi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2 </a:t>
            </a:r>
            <a:r>
              <a:rPr lang="en-US" sz="2800" dirty="0" err="1"/>
              <a:t>cabang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: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penerapan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faktor-faktor</a:t>
            </a:r>
            <a:r>
              <a:rPr lang="en-US" sz="2800" dirty="0"/>
              <a:t> yang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derajat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optimal. 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Pendekatan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Ilmu</a:t>
            </a:r>
            <a:r>
              <a:rPr lang="en-US" sz="2800" dirty="0">
                <a:solidFill>
                  <a:srgbClr val="FF0000"/>
                </a:solidFill>
              </a:rPr>
              <a:t> Agama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05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Ekonomi</a:t>
            </a:r>
            <a:r>
              <a:rPr lang="en-US" sz="3200" dirty="0"/>
              <a:t> </a:t>
            </a:r>
            <a:r>
              <a:rPr lang="en-US" sz="3200" dirty="0" err="1"/>
              <a:t>Syariah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Penerapan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ekonomi</a:t>
            </a:r>
            <a:r>
              <a:rPr lang="en-US" sz="3200" dirty="0"/>
              <a:t> Islam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upaya</a:t>
            </a:r>
            <a:r>
              <a:rPr lang="en-US" sz="3200" dirty="0"/>
              <a:t> </a:t>
            </a:r>
            <a:r>
              <a:rPr lang="en-US" sz="3200" dirty="0" err="1"/>
              <a:t>peningkatan</a:t>
            </a:r>
            <a:r>
              <a:rPr lang="en-US" sz="3200" dirty="0"/>
              <a:t> </a:t>
            </a:r>
            <a:r>
              <a:rPr lang="en-US" sz="3200" dirty="0" err="1"/>
              <a:t>derajat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97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3608" y="2126630"/>
            <a:ext cx="8767222" cy="4543951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err="1"/>
              <a:t>Alokasi</a:t>
            </a:r>
            <a:r>
              <a:rPr lang="en-US" sz="3000" dirty="0"/>
              <a:t> </a:t>
            </a:r>
            <a:r>
              <a:rPr lang="en-US" sz="3000" dirty="0" err="1"/>
              <a:t>sumber</a:t>
            </a:r>
            <a:r>
              <a:rPr lang="en-US" sz="3000" dirty="0"/>
              <a:t> </a:t>
            </a:r>
            <a:r>
              <a:rPr lang="en-US" sz="3000" dirty="0" err="1"/>
              <a:t>daya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berbagai</a:t>
            </a:r>
            <a:r>
              <a:rPr lang="en-US" sz="3000" dirty="0"/>
              <a:t> </a:t>
            </a:r>
            <a:r>
              <a:rPr lang="en-US" sz="3000" dirty="0" err="1"/>
              <a:t>kegiatan</a:t>
            </a:r>
            <a:r>
              <a:rPr lang="en-US" sz="3000" dirty="0"/>
              <a:t> </a:t>
            </a:r>
            <a:r>
              <a:rPr lang="en-US" sz="3000" dirty="0" err="1"/>
              <a:t>peningkatan</a:t>
            </a:r>
            <a:r>
              <a:rPr lang="en-US" sz="3000" dirty="0"/>
              <a:t> </a:t>
            </a:r>
            <a:r>
              <a:rPr lang="en-US" sz="3000" dirty="0" err="1"/>
              <a:t>kesehatan</a:t>
            </a:r>
            <a:r>
              <a:rPr lang="en-US" sz="3000" dirty="0"/>
              <a:t> </a:t>
            </a:r>
          </a:p>
          <a:p>
            <a:r>
              <a:rPr lang="en-US" sz="3000" dirty="0" err="1"/>
              <a:t>Jumlah</a:t>
            </a:r>
            <a:r>
              <a:rPr lang="en-US" sz="3000" dirty="0"/>
              <a:t> </a:t>
            </a:r>
            <a:r>
              <a:rPr lang="en-US" sz="3000" dirty="0" err="1"/>
              <a:t>penggunaan</a:t>
            </a:r>
            <a:r>
              <a:rPr lang="en-US" sz="3000" dirty="0"/>
              <a:t> </a:t>
            </a:r>
            <a:r>
              <a:rPr lang="en-US" sz="3000" dirty="0" err="1"/>
              <a:t>sumber</a:t>
            </a:r>
            <a:r>
              <a:rPr lang="en-US" sz="3000" dirty="0"/>
              <a:t> </a:t>
            </a:r>
            <a:r>
              <a:rPr lang="en-US" sz="3000" dirty="0" err="1"/>
              <a:t>daya</a:t>
            </a:r>
            <a:r>
              <a:rPr lang="en-US" sz="3000" dirty="0"/>
              <a:t> di </a:t>
            </a:r>
            <a:r>
              <a:rPr lang="en-US" sz="3000" dirty="0" err="1"/>
              <a:t>bidang</a:t>
            </a:r>
            <a:r>
              <a:rPr lang="en-US" sz="3000" dirty="0"/>
              <a:t> </a:t>
            </a:r>
            <a:r>
              <a:rPr lang="en-US" sz="3000" dirty="0" err="1"/>
              <a:t>kesehatan</a:t>
            </a:r>
            <a:r>
              <a:rPr lang="en-US" sz="3000" dirty="0"/>
              <a:t> </a:t>
            </a:r>
          </a:p>
          <a:p>
            <a:r>
              <a:rPr lang="en-US" sz="3000" dirty="0" err="1"/>
              <a:t>Pengorganisasian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pendanaan</a:t>
            </a:r>
            <a:r>
              <a:rPr lang="en-US" sz="3000" dirty="0"/>
              <a:t> </a:t>
            </a:r>
            <a:r>
              <a:rPr lang="en-US" sz="3000" dirty="0" err="1"/>
              <a:t>institusi-institusi</a:t>
            </a:r>
            <a:r>
              <a:rPr lang="en-US" sz="3000" dirty="0"/>
              <a:t> </a:t>
            </a:r>
            <a:r>
              <a:rPr lang="en-US" sz="3000" dirty="0" err="1"/>
              <a:t>kesehatan</a:t>
            </a:r>
            <a:r>
              <a:rPr lang="en-US" sz="3000" dirty="0"/>
              <a:t> </a:t>
            </a:r>
          </a:p>
          <a:p>
            <a:r>
              <a:rPr lang="en-US" sz="3000" dirty="0" err="1"/>
              <a:t>Efisiensi</a:t>
            </a:r>
            <a:r>
              <a:rPr lang="en-US" sz="3000" dirty="0"/>
              <a:t> </a:t>
            </a:r>
            <a:r>
              <a:rPr lang="en-US" sz="3000" dirty="0" err="1"/>
              <a:t>alokasi</a:t>
            </a:r>
            <a:r>
              <a:rPr lang="en-US" sz="3000" dirty="0"/>
              <a:t> </a:t>
            </a:r>
            <a:r>
              <a:rPr lang="en-US" sz="3000" dirty="0" err="1"/>
              <a:t>sumber</a:t>
            </a:r>
            <a:r>
              <a:rPr lang="en-US" sz="3000" dirty="0"/>
              <a:t> </a:t>
            </a:r>
            <a:r>
              <a:rPr lang="en-US" sz="3000" dirty="0" err="1"/>
              <a:t>daya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penggunaannya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tujuan-tujuan</a:t>
            </a:r>
            <a:r>
              <a:rPr lang="en-US" sz="3000" dirty="0"/>
              <a:t> </a:t>
            </a:r>
            <a:r>
              <a:rPr lang="en-US" sz="3000" dirty="0" err="1"/>
              <a:t>kesehatan</a:t>
            </a:r>
            <a:r>
              <a:rPr lang="en-US" sz="3000" dirty="0"/>
              <a:t> </a:t>
            </a:r>
          </a:p>
          <a:p>
            <a:r>
              <a:rPr lang="en-US" sz="3000" dirty="0" err="1"/>
              <a:t>Dampak</a:t>
            </a:r>
            <a:r>
              <a:rPr lang="en-US" sz="3000" dirty="0"/>
              <a:t> </a:t>
            </a:r>
            <a:r>
              <a:rPr lang="en-US" sz="3000" dirty="0" err="1"/>
              <a:t>terhadap</a:t>
            </a:r>
            <a:r>
              <a:rPr lang="en-US" sz="3000" dirty="0"/>
              <a:t> </a:t>
            </a:r>
            <a:r>
              <a:rPr lang="en-US" sz="3000" dirty="0" err="1"/>
              <a:t>pelayanan</a:t>
            </a:r>
            <a:r>
              <a:rPr lang="en-US" sz="3000" dirty="0"/>
              <a:t> </a:t>
            </a:r>
            <a:r>
              <a:rPr lang="en-US" sz="3000" dirty="0" err="1"/>
              <a:t>kesehatan</a:t>
            </a:r>
            <a:r>
              <a:rPr lang="en-US" sz="3000" dirty="0"/>
              <a:t> </a:t>
            </a:r>
            <a:r>
              <a:rPr lang="en-US" sz="3000" dirty="0" err="1"/>
              <a:t>preventif</a:t>
            </a:r>
            <a:r>
              <a:rPr lang="en-US" sz="3000" dirty="0"/>
              <a:t>, </a:t>
            </a:r>
            <a:r>
              <a:rPr lang="en-US" sz="3000" dirty="0" err="1"/>
              <a:t>kuratif</a:t>
            </a:r>
            <a:r>
              <a:rPr lang="en-US" sz="3000" dirty="0"/>
              <a:t>,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rehabilitatif</a:t>
            </a:r>
            <a:r>
              <a:rPr lang="en-US" sz="3000" dirty="0"/>
              <a:t> </a:t>
            </a:r>
            <a:r>
              <a:rPr lang="en-US" sz="3000" dirty="0" err="1"/>
              <a:t>baik</a:t>
            </a:r>
            <a:r>
              <a:rPr lang="en-US" sz="3000" dirty="0"/>
              <a:t> </a:t>
            </a:r>
            <a:r>
              <a:rPr lang="en-US" sz="3000" dirty="0" err="1"/>
              <a:t>individu</a:t>
            </a:r>
            <a:r>
              <a:rPr lang="en-US" sz="3000" dirty="0"/>
              <a:t> </a:t>
            </a:r>
            <a:r>
              <a:rPr lang="en-US" sz="3000" dirty="0" err="1"/>
              <a:t>maupun</a:t>
            </a:r>
            <a:r>
              <a:rPr lang="en-US" sz="3000" dirty="0"/>
              <a:t> </a:t>
            </a:r>
            <a:r>
              <a:rPr lang="en-US" sz="3000" dirty="0" err="1"/>
              <a:t>masyarakat</a:t>
            </a:r>
            <a:r>
              <a:rPr lang="en-US" sz="30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431603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861005"/>
            <a:ext cx="7408333" cy="3265157"/>
          </a:xfrm>
        </p:spPr>
        <p:txBody>
          <a:bodyPr/>
          <a:lstStyle/>
          <a:p>
            <a:r>
              <a:rPr lang="en-US" sz="3200" dirty="0" err="1"/>
              <a:t>Konsumen</a:t>
            </a:r>
            <a:endParaRPr lang="en-US" sz="3200" dirty="0"/>
          </a:p>
          <a:p>
            <a:r>
              <a:rPr lang="en-US" sz="3200" dirty="0" err="1"/>
              <a:t>Pemerintah</a:t>
            </a:r>
            <a:endParaRPr lang="en-US" sz="3200" dirty="0"/>
          </a:p>
          <a:p>
            <a:r>
              <a:rPr lang="en-US" sz="3200" dirty="0"/>
              <a:t>Provider (public-private), </a:t>
            </a:r>
            <a:r>
              <a:rPr lang="en-US" sz="3200" dirty="0" err="1"/>
              <a:t>termasuk</a:t>
            </a:r>
            <a:r>
              <a:rPr lang="en-US" sz="3200" dirty="0"/>
              <a:t> </a:t>
            </a:r>
            <a:r>
              <a:rPr lang="en-US" sz="3200" dirty="0" err="1"/>
              <a:t>profesional</a:t>
            </a:r>
            <a:r>
              <a:rPr lang="en-US" sz="3200" dirty="0"/>
              <a:t> investor.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634745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5410" y="1698244"/>
            <a:ext cx="8751923" cy="5033535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err="1"/>
              <a:t>Kejadian</a:t>
            </a:r>
            <a:r>
              <a:rPr lang="en-US" sz="3000" dirty="0"/>
              <a:t> </a:t>
            </a:r>
            <a:r>
              <a:rPr lang="en-US" sz="3000" dirty="0" err="1"/>
              <a:t>penyakit</a:t>
            </a:r>
            <a:r>
              <a:rPr lang="en-US" sz="3000" dirty="0"/>
              <a:t> </a:t>
            </a:r>
            <a:r>
              <a:rPr lang="en-US" sz="3000" dirty="0" err="1"/>
              <a:t>tidak</a:t>
            </a:r>
            <a:r>
              <a:rPr lang="en-US" sz="3000" dirty="0"/>
              <a:t> </a:t>
            </a:r>
            <a:r>
              <a:rPr lang="en-US" sz="3000" dirty="0" err="1"/>
              <a:t>terduga</a:t>
            </a:r>
            <a:endParaRPr lang="en-US" sz="3000" dirty="0"/>
          </a:p>
          <a:p>
            <a:r>
              <a:rPr lang="en-US" sz="3000" dirty="0"/>
              <a:t>Consumer Ignorance (</a:t>
            </a:r>
            <a:r>
              <a:rPr lang="en-US" sz="3000" dirty="0" err="1"/>
              <a:t>ketidaktahuan</a:t>
            </a:r>
            <a:r>
              <a:rPr lang="en-US" sz="3000" dirty="0"/>
              <a:t> </a:t>
            </a:r>
            <a:r>
              <a:rPr lang="en-US" sz="3000" dirty="0" err="1"/>
              <a:t>konsumen</a:t>
            </a:r>
            <a:r>
              <a:rPr lang="en-US" sz="3000" dirty="0"/>
              <a:t>)</a:t>
            </a:r>
          </a:p>
          <a:p>
            <a:r>
              <a:rPr lang="en-US" sz="3000" dirty="0" err="1"/>
              <a:t>Sehat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Pelayanan</a:t>
            </a:r>
            <a:r>
              <a:rPr lang="en-US" sz="3000" dirty="0"/>
              <a:t> </a:t>
            </a:r>
            <a:r>
              <a:rPr lang="en-US" sz="3000" dirty="0" err="1"/>
              <a:t>Kesehatan</a:t>
            </a:r>
            <a:r>
              <a:rPr lang="en-US" sz="3000" dirty="0"/>
              <a:t> </a:t>
            </a:r>
            <a:r>
              <a:rPr lang="en-US" sz="3000" dirty="0" err="1"/>
              <a:t>sebagai</a:t>
            </a:r>
            <a:r>
              <a:rPr lang="en-US" sz="3000" dirty="0"/>
              <a:t> </a:t>
            </a:r>
            <a:r>
              <a:rPr lang="en-US" sz="3000" dirty="0" err="1"/>
              <a:t>Hak</a:t>
            </a:r>
            <a:r>
              <a:rPr lang="en-US" sz="3000" dirty="0"/>
              <a:t> (</a:t>
            </a:r>
            <a:r>
              <a:rPr lang="en-US" sz="3000" dirty="0" err="1"/>
              <a:t>kebutuhan</a:t>
            </a:r>
            <a:r>
              <a:rPr lang="en-US" sz="3000" dirty="0"/>
              <a:t> </a:t>
            </a:r>
            <a:r>
              <a:rPr lang="en-US" sz="3000" dirty="0" err="1"/>
              <a:t>bukan</a:t>
            </a:r>
            <a:r>
              <a:rPr lang="en-US" sz="3000" dirty="0"/>
              <a:t> </a:t>
            </a:r>
            <a:r>
              <a:rPr lang="en-US" sz="3000" dirty="0" err="1"/>
              <a:t>kemampuan</a:t>
            </a:r>
            <a:r>
              <a:rPr lang="en-US" sz="3000" dirty="0"/>
              <a:t>)</a:t>
            </a:r>
          </a:p>
          <a:p>
            <a:r>
              <a:rPr lang="en-US" sz="3000" dirty="0" err="1"/>
              <a:t>Eksternalitas</a:t>
            </a:r>
            <a:br>
              <a:rPr lang="en-US" sz="3000" dirty="0"/>
            </a:br>
            <a:r>
              <a:rPr lang="en-US" dirty="0">
                <a:latin typeface="Wingdings"/>
              </a:rPr>
              <a:t> </a:t>
            </a:r>
            <a:r>
              <a:rPr lang="en-US" dirty="0"/>
              <a:t>Public good </a:t>
            </a:r>
          </a:p>
          <a:p>
            <a:pPr marL="0" indent="0">
              <a:buNone/>
            </a:pPr>
            <a:r>
              <a:rPr lang="en-US" dirty="0"/>
              <a:t>	a.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komoditi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br>
              <a:rPr lang="en-US" dirty="0"/>
            </a:br>
            <a:r>
              <a:rPr lang="en-US" dirty="0"/>
              <a:t>	b. Social Marginal Benefit :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	      </a:t>
            </a:r>
            <a:r>
              <a:rPr lang="en-US" dirty="0" err="1"/>
              <a:t>masyarakat</a:t>
            </a:r>
            <a:br>
              <a:rPr lang="en-US" dirty="0"/>
            </a:br>
            <a:r>
              <a:rPr lang="en-US" dirty="0"/>
              <a:t>	c.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Misal</a:t>
            </a:r>
            <a:r>
              <a:rPr lang="en-US" dirty="0"/>
              <a:t> : </a:t>
            </a:r>
            <a:r>
              <a:rPr lang="en-US" dirty="0" err="1"/>
              <a:t>Imunisasi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latin typeface="Wingdings"/>
              </a:rPr>
              <a:t>  </a:t>
            </a:r>
            <a:r>
              <a:rPr lang="en-US" dirty="0"/>
              <a:t>Private good</a:t>
            </a:r>
            <a:br>
              <a:rPr lang="en-US" dirty="0"/>
            </a:br>
            <a:r>
              <a:rPr lang="en-US" dirty="0"/>
              <a:t>	a.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kuratif</a:t>
            </a:r>
            <a:br>
              <a:rPr lang="en-US" dirty="0"/>
            </a:br>
            <a:r>
              <a:rPr lang="en-US" dirty="0"/>
              <a:t>	b. Private Marginal Benefit :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410064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90041"/>
            <a:ext cx="8371225" cy="4336122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Motif Non Profit</a:t>
            </a:r>
          </a:p>
          <a:p>
            <a:r>
              <a:rPr lang="en-US" sz="3200" dirty="0" err="1"/>
              <a:t>Padat</a:t>
            </a:r>
            <a:r>
              <a:rPr lang="en-US" sz="3200" dirty="0"/>
              <a:t> </a:t>
            </a:r>
            <a:r>
              <a:rPr lang="en-US" sz="3200" dirty="0" err="1"/>
              <a:t>Karya</a:t>
            </a:r>
            <a:endParaRPr lang="en-US" sz="3200" dirty="0"/>
          </a:p>
          <a:p>
            <a:r>
              <a:rPr lang="en-US" sz="3200" dirty="0"/>
              <a:t>Mix Outputs</a:t>
            </a:r>
            <a:r>
              <a:rPr lang="is-IS" sz="3200" dirty="0"/>
              <a:t>…...</a:t>
            </a:r>
            <a:r>
              <a:rPr lang="en-US" sz="3200" dirty="0"/>
              <a:t> </a:t>
            </a:r>
            <a:r>
              <a:rPr lang="en-US" sz="3200" dirty="0" err="1"/>
              <a:t>tergantung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jenis</a:t>
            </a:r>
            <a:r>
              <a:rPr lang="en-US" sz="3200" dirty="0"/>
              <a:t> </a:t>
            </a:r>
            <a:r>
              <a:rPr lang="en-US" sz="3200" dirty="0" err="1"/>
              <a:t>penyakitnya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Upaya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Konsumsi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Investasi</a:t>
            </a:r>
            <a:endParaRPr lang="en-US" sz="3200" dirty="0"/>
          </a:p>
          <a:p>
            <a:r>
              <a:rPr lang="en-US" sz="3200" dirty="0" err="1"/>
              <a:t>Restriksi</a:t>
            </a:r>
            <a:r>
              <a:rPr lang="en-US" sz="3200" dirty="0"/>
              <a:t> </a:t>
            </a:r>
            <a:r>
              <a:rPr lang="en-US" sz="3200" dirty="0" err="1"/>
              <a:t>Berkompetisi</a:t>
            </a:r>
            <a:r>
              <a:rPr lang="en-US" sz="3200" dirty="0"/>
              <a:t> (</a:t>
            </a:r>
            <a:r>
              <a:rPr lang="en-US" sz="3200" dirty="0" err="1"/>
              <a:t>promosi</a:t>
            </a:r>
            <a:r>
              <a:rPr lang="en-US" sz="3200" dirty="0"/>
              <a:t>, discount, bonus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banting</a:t>
            </a:r>
            <a:r>
              <a:rPr lang="en-US" sz="3200" dirty="0"/>
              <a:t> </a:t>
            </a:r>
            <a:r>
              <a:rPr lang="en-US" sz="3200" dirty="0" err="1"/>
              <a:t>harga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)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4793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is-I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59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12157"/>
            <a:ext cx="8229600" cy="125272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389108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93835"/>
          </a:xfrm>
        </p:spPr>
        <p:txBody>
          <a:bodyPr/>
          <a:lstStyle/>
          <a:p>
            <a:r>
              <a:rPr lang="en-US" dirty="0" err="1"/>
              <a:t>Definisi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529" y="4000978"/>
            <a:ext cx="85314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Menurut</a:t>
            </a:r>
            <a:r>
              <a:rPr lang="en-US" sz="2400" b="1" dirty="0"/>
              <a:t> Abraham Maslow</a:t>
            </a:r>
            <a:endParaRPr lang="en-US" sz="2400" dirty="0"/>
          </a:p>
          <a:p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pengkajian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keperluan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</a:t>
            </a:r>
            <a:r>
              <a:rPr lang="en-US" sz="24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529" y="1753560"/>
            <a:ext cx="85314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Menurut</a:t>
            </a:r>
            <a:r>
              <a:rPr lang="en-US" sz="2400" b="1" dirty="0"/>
              <a:t> </a:t>
            </a:r>
            <a:r>
              <a:rPr lang="en-US" sz="2400" b="1" dirty="0" err="1"/>
              <a:t>Kamus</a:t>
            </a:r>
            <a:r>
              <a:rPr lang="en-US" sz="2400" b="1" dirty="0"/>
              <a:t> </a:t>
            </a:r>
            <a:r>
              <a:rPr lang="en-US" sz="2400" b="1" dirty="0" err="1"/>
              <a:t>Besar</a:t>
            </a:r>
            <a:r>
              <a:rPr lang="en-US" sz="2400" b="1" dirty="0"/>
              <a:t> </a:t>
            </a:r>
            <a:r>
              <a:rPr lang="en-US" sz="2400" b="1" dirty="0" err="1"/>
              <a:t>Bahasa</a:t>
            </a:r>
            <a:r>
              <a:rPr lang="en-US" sz="2400" b="1" dirty="0"/>
              <a:t> Indonesia (KBBI)</a:t>
            </a:r>
            <a:endParaRPr lang="en-US" sz="2400" dirty="0"/>
          </a:p>
          <a:p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asas-asas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, </a:t>
            </a:r>
            <a:r>
              <a:rPr lang="en-US" sz="2400" dirty="0" err="1"/>
              <a:t>distribusi</a:t>
            </a:r>
            <a:r>
              <a:rPr lang="en-US" sz="2400" dirty="0"/>
              <a:t>, </a:t>
            </a:r>
            <a:r>
              <a:rPr lang="en-US" sz="2400" dirty="0" err="1"/>
              <a:t>pemakaian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kekayaan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pemanfaatan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, </a:t>
            </a:r>
            <a:r>
              <a:rPr lang="en-US" sz="2400" dirty="0" err="1"/>
              <a:t>tenaga</a:t>
            </a:r>
            <a:r>
              <a:rPr lang="en-US" sz="2400" dirty="0"/>
              <a:t>, </a:t>
            </a:r>
            <a:r>
              <a:rPr lang="en-US" sz="2400" dirty="0" err="1"/>
              <a:t>waktu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/>
              <a:t> yang </a:t>
            </a:r>
            <a:r>
              <a:rPr lang="en-US" sz="2400" dirty="0" err="1"/>
              <a:t>berharga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570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err="1"/>
              <a:t>Berbeda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orang yang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yang lain </a:t>
            </a:r>
          </a:p>
          <a:p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sepanjang</a:t>
            </a:r>
            <a:r>
              <a:rPr lang="en-US" sz="3200" dirty="0"/>
              <a:t> </a:t>
            </a:r>
            <a:r>
              <a:rPr lang="en-US" sz="3200" dirty="0" err="1"/>
              <a:t>waktu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Berkembang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jumlah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kualitas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bersifat</a:t>
            </a:r>
            <a:r>
              <a:rPr lang="en-US" sz="3200" dirty="0"/>
              <a:t> </a:t>
            </a:r>
            <a:r>
              <a:rPr lang="en-US" sz="3200" dirty="0" err="1"/>
              <a:t>saling</a:t>
            </a:r>
            <a:r>
              <a:rPr lang="en-US" sz="3200" dirty="0"/>
              <a:t> </a:t>
            </a:r>
            <a:r>
              <a:rPr lang="en-US" sz="3200" dirty="0" err="1"/>
              <a:t>melengkapi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saling</a:t>
            </a:r>
            <a:r>
              <a:rPr lang="en-US" sz="3200" dirty="0"/>
              <a:t> </a:t>
            </a:r>
            <a:r>
              <a:rPr lang="en-US" sz="3200" dirty="0" err="1"/>
              <a:t>bertentangan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263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Kebutuhan</a:t>
            </a:r>
            <a:r>
              <a:rPr lang="en-US" sz="3200" dirty="0"/>
              <a:t> primer – </a:t>
            </a:r>
            <a:r>
              <a:rPr lang="en-US" sz="3200" dirty="0" err="1"/>
              <a:t>sekunder</a:t>
            </a:r>
            <a:r>
              <a:rPr lang="en-US" sz="3200" dirty="0"/>
              <a:t> – </a:t>
            </a:r>
            <a:r>
              <a:rPr lang="en-US" sz="3200" dirty="0" err="1"/>
              <a:t>tertier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Kebutuhan</a:t>
            </a:r>
            <a:r>
              <a:rPr lang="en-US" sz="3200" dirty="0"/>
              <a:t> </a:t>
            </a:r>
            <a:r>
              <a:rPr lang="en-US" sz="3200" dirty="0" err="1"/>
              <a:t>jasmani</a:t>
            </a:r>
            <a:r>
              <a:rPr lang="en-US" sz="3200" dirty="0"/>
              <a:t> – </a:t>
            </a:r>
            <a:r>
              <a:rPr lang="en-US" sz="3200" dirty="0" err="1"/>
              <a:t>rohani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Kebutuhan</a:t>
            </a:r>
            <a:r>
              <a:rPr lang="en-US" sz="3200" dirty="0"/>
              <a:t> </a:t>
            </a:r>
            <a:r>
              <a:rPr lang="en-US" sz="3200" dirty="0" err="1"/>
              <a:t>masa</a:t>
            </a:r>
            <a:r>
              <a:rPr lang="en-US" sz="3200" dirty="0"/>
              <a:t> </a:t>
            </a:r>
            <a:r>
              <a:rPr lang="en-US" sz="3200" dirty="0" err="1"/>
              <a:t>kini</a:t>
            </a:r>
            <a:r>
              <a:rPr lang="en-US" sz="3200" dirty="0"/>
              <a:t> – yang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datang</a:t>
            </a:r>
            <a:r>
              <a:rPr lang="en-US" sz="3200" dirty="0"/>
              <a:t> 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54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2612"/>
            <a:ext cx="7956359" cy="3938335"/>
          </a:xfrm>
        </p:spPr>
        <p:txBody>
          <a:bodyPr>
            <a:noAutofit/>
          </a:bodyPr>
          <a:lstStyle/>
          <a:p>
            <a:r>
              <a:rPr lang="en-US" sz="3200" dirty="0" err="1"/>
              <a:t>Sumber</a:t>
            </a:r>
            <a:r>
              <a:rPr lang="en-US" sz="3200" dirty="0"/>
              <a:t> </a:t>
            </a:r>
            <a:r>
              <a:rPr lang="en-US" sz="3200" dirty="0" err="1"/>
              <a:t>daya</a:t>
            </a:r>
            <a:r>
              <a:rPr lang="en-US" sz="3200" dirty="0"/>
              <a:t> </a:t>
            </a:r>
            <a:r>
              <a:rPr lang="en-US" sz="3200" dirty="0" err="1"/>
              <a:t>alam</a:t>
            </a:r>
            <a:r>
              <a:rPr lang="en-US" sz="3200" dirty="0"/>
              <a:t> (</a:t>
            </a:r>
            <a:r>
              <a:rPr lang="en-US" sz="3200" i="1" dirty="0"/>
              <a:t>natural resources</a:t>
            </a:r>
            <a:r>
              <a:rPr lang="en-US" sz="3200" dirty="0"/>
              <a:t>) </a:t>
            </a:r>
          </a:p>
          <a:p>
            <a:r>
              <a:rPr lang="en-US" sz="3200" dirty="0" err="1"/>
              <a:t>Sumber</a:t>
            </a:r>
            <a:r>
              <a:rPr lang="en-US" sz="3200" dirty="0"/>
              <a:t> </a:t>
            </a:r>
            <a:r>
              <a:rPr lang="en-US" sz="3200" dirty="0" err="1"/>
              <a:t>daya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(</a:t>
            </a:r>
            <a:r>
              <a:rPr lang="en-US" sz="3200" i="1" dirty="0"/>
              <a:t>human resources</a:t>
            </a:r>
            <a:r>
              <a:rPr lang="en-US" sz="3200" dirty="0"/>
              <a:t>) </a:t>
            </a:r>
          </a:p>
          <a:p>
            <a:r>
              <a:rPr lang="en-US" sz="3200" dirty="0" err="1"/>
              <a:t>Sumber</a:t>
            </a:r>
            <a:r>
              <a:rPr lang="en-US" sz="3200" dirty="0"/>
              <a:t> </a:t>
            </a:r>
            <a:r>
              <a:rPr lang="en-US" sz="3200" dirty="0" err="1"/>
              <a:t>daya</a:t>
            </a:r>
            <a:r>
              <a:rPr lang="en-US" sz="3200" dirty="0"/>
              <a:t> modal (</a:t>
            </a:r>
            <a:r>
              <a:rPr lang="en-US" sz="3200" i="1" dirty="0"/>
              <a:t>capital resources</a:t>
            </a:r>
            <a:r>
              <a:rPr lang="en-US" sz="3200" dirty="0"/>
              <a:t>) </a:t>
            </a:r>
          </a:p>
          <a:p>
            <a:r>
              <a:rPr lang="en-US" sz="3200" dirty="0" err="1"/>
              <a:t>Keahlian</a:t>
            </a:r>
            <a:r>
              <a:rPr lang="en-US" sz="3200" dirty="0"/>
              <a:t> </a:t>
            </a:r>
            <a:r>
              <a:rPr lang="en-US" sz="3200" dirty="0" err="1"/>
              <a:t>kewiraswastaan</a:t>
            </a:r>
            <a:r>
              <a:rPr lang="en-US" sz="3200" dirty="0"/>
              <a:t> (</a:t>
            </a:r>
            <a:r>
              <a:rPr lang="en-US" sz="3200" i="1" dirty="0"/>
              <a:t>entrepreneurship</a:t>
            </a:r>
            <a:r>
              <a:rPr lang="en-US" sz="3200" dirty="0"/>
              <a:t>) </a:t>
            </a:r>
          </a:p>
          <a:p>
            <a:r>
              <a:rPr lang="en-US" sz="3200" dirty="0" err="1"/>
              <a:t>Teknologi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manajemen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: </a:t>
            </a:r>
          </a:p>
        </p:txBody>
      </p:sp>
    </p:spTree>
    <p:extLst>
      <p:ext uri="{BB962C8B-B14F-4D97-AF65-F5344CB8AC3E}">
        <p14:creationId xmlns:p14="http://schemas.microsoft.com/office/powerpoint/2010/main" val="259292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64326"/>
            <a:ext cx="7408333" cy="3861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Winslow </a:t>
            </a:r>
            <a:r>
              <a:rPr lang="en-US" sz="3200" dirty="0" err="1"/>
              <a:t>menyatakan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Art </a:t>
            </a:r>
            <a:r>
              <a:rPr lang="en-US" sz="3200" dirty="0" err="1"/>
              <a:t>dan</a:t>
            </a:r>
            <a:r>
              <a:rPr lang="en-US" sz="3200" dirty="0"/>
              <a:t> Science </a:t>
            </a:r>
            <a:r>
              <a:rPr lang="en-US" sz="3200" dirty="0" err="1"/>
              <a:t>dalam</a:t>
            </a:r>
            <a:r>
              <a:rPr lang="en-US" sz="3200" dirty="0"/>
              <a:t> : </a:t>
            </a:r>
          </a:p>
          <a:p>
            <a:r>
              <a:rPr lang="en-US" sz="3200" dirty="0" err="1"/>
              <a:t>Upaya</a:t>
            </a:r>
            <a:r>
              <a:rPr lang="en-US" sz="3200" dirty="0"/>
              <a:t> </a:t>
            </a:r>
            <a:r>
              <a:rPr lang="en-US" sz="3200" dirty="0" err="1"/>
              <a:t>pencegahan</a:t>
            </a:r>
            <a:r>
              <a:rPr lang="en-US" sz="3200" dirty="0"/>
              <a:t> </a:t>
            </a:r>
            <a:r>
              <a:rPr lang="en-US" sz="3200" dirty="0" err="1"/>
              <a:t>penyakit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Upaya</a:t>
            </a:r>
            <a:r>
              <a:rPr lang="en-US" sz="3200" dirty="0"/>
              <a:t> </a:t>
            </a:r>
            <a:r>
              <a:rPr lang="en-US" sz="3200" dirty="0" err="1"/>
              <a:t>memperpanjang</a:t>
            </a:r>
            <a:r>
              <a:rPr lang="en-US" sz="3200" dirty="0"/>
              <a:t> </a:t>
            </a:r>
            <a:r>
              <a:rPr lang="en-US" sz="3200" dirty="0" err="1"/>
              <a:t>harapan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Upaya</a:t>
            </a:r>
            <a:r>
              <a:rPr lang="en-US" sz="3200" dirty="0"/>
              <a:t> </a:t>
            </a:r>
            <a:r>
              <a:rPr lang="en-US" sz="3200" dirty="0" err="1"/>
              <a:t>meningkatkan</a:t>
            </a:r>
            <a:r>
              <a:rPr lang="en-US" sz="3200" dirty="0"/>
              <a:t> </a:t>
            </a:r>
            <a:r>
              <a:rPr lang="en-US" sz="3200" dirty="0" err="1"/>
              <a:t>derajat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efisiensi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6189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66807"/>
            <a:ext cx="7408333" cy="50201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Melalui</a:t>
            </a:r>
            <a:r>
              <a:rPr lang="en-US" sz="3200" dirty="0"/>
              <a:t> : </a:t>
            </a:r>
          </a:p>
          <a:p>
            <a:r>
              <a:rPr lang="en-US" sz="3200" dirty="0" err="1"/>
              <a:t>Penyehatan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Pencegahan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pemberantasan</a:t>
            </a:r>
            <a:r>
              <a:rPr lang="en-US" sz="3200" dirty="0"/>
              <a:t> </a:t>
            </a:r>
            <a:r>
              <a:rPr lang="en-US" sz="3200" dirty="0" err="1"/>
              <a:t>penyakit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Pendidikan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Pengorganisasian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Pengembangan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menjamin</a:t>
            </a:r>
            <a:r>
              <a:rPr lang="en-US" sz="3200" dirty="0"/>
              <a:t> </a:t>
            </a:r>
            <a:r>
              <a:rPr lang="en-US" sz="3200" dirty="0" err="1"/>
              <a:t>standar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yang </a:t>
            </a:r>
            <a:r>
              <a:rPr lang="en-US" sz="3200" dirty="0" err="1"/>
              <a:t>cukup</a:t>
            </a:r>
            <a:r>
              <a:rPr lang="en-US" sz="3200" dirty="0"/>
              <a:t> (Hanlon, 1969) 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8784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/>
              <a:t>Lanjut</a:t>
            </a:r>
            <a:r>
              <a:rPr lang="is-IS" dirty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36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986802"/>
              </p:ext>
            </p:extLst>
          </p:nvPr>
        </p:nvGraphicFramePr>
        <p:xfrm>
          <a:off x="304191" y="2004229"/>
          <a:ext cx="8508930" cy="4651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status </a:t>
            </a:r>
            <a:r>
              <a:rPr lang="en-US" dirty="0" err="1"/>
              <a:t>kesehatan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1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Syariah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7323" y="2413338"/>
            <a:ext cx="805947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/>
              <a:t>Ekonomi</a:t>
            </a:r>
            <a:r>
              <a:rPr lang="en-US" sz="3200" b="1" dirty="0"/>
              <a:t> </a:t>
            </a:r>
            <a:r>
              <a:rPr lang="en-US" sz="3200" b="1" dirty="0" err="1"/>
              <a:t>syariah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b="1" dirty="0"/>
              <a:t> </a:t>
            </a:r>
            <a:r>
              <a:rPr lang="en-US" sz="3200" b="1" dirty="0" err="1"/>
              <a:t>percabangan</a:t>
            </a:r>
            <a:r>
              <a:rPr lang="en-US" sz="3200" b="1" dirty="0"/>
              <a:t> </a:t>
            </a:r>
            <a:r>
              <a:rPr lang="en-US" sz="3200" b="1" dirty="0" err="1"/>
              <a:t>ilmu</a:t>
            </a:r>
            <a:r>
              <a:rPr lang="en-US" sz="3200" b="1" dirty="0"/>
              <a:t> </a:t>
            </a:r>
            <a:r>
              <a:rPr lang="en-US" sz="3200" b="1" dirty="0" err="1"/>
              <a:t>ekonomi</a:t>
            </a:r>
            <a:r>
              <a:rPr lang="en-US" sz="3200" b="1" dirty="0"/>
              <a:t> yang </a:t>
            </a:r>
            <a:r>
              <a:rPr lang="en-US" sz="3200" b="1" dirty="0" err="1"/>
              <a:t>berlandaskan</a:t>
            </a:r>
            <a:r>
              <a:rPr lang="en-US" sz="3200" b="1" dirty="0"/>
              <a:t> </a:t>
            </a:r>
            <a:r>
              <a:rPr lang="en-US" sz="3200" b="1" dirty="0" err="1"/>
              <a:t>nilai-nilai</a:t>
            </a:r>
            <a:r>
              <a:rPr lang="en-US" sz="3200" b="1" dirty="0"/>
              <a:t> Islam</a:t>
            </a:r>
            <a:r>
              <a:rPr lang="en-US" sz="3200" dirty="0"/>
              <a:t>. </a:t>
            </a:r>
          </a:p>
          <a:p>
            <a:r>
              <a:rPr lang="en-US" sz="3200" dirty="0" err="1"/>
              <a:t>Ekonomi</a:t>
            </a:r>
            <a:r>
              <a:rPr lang="en-US" sz="3200" dirty="0"/>
              <a:t> </a:t>
            </a:r>
            <a:r>
              <a:rPr lang="en-US" sz="3200" dirty="0" err="1"/>
              <a:t>syariah</a:t>
            </a:r>
            <a:r>
              <a:rPr lang="en-US" sz="3200" dirty="0"/>
              <a:t> </a:t>
            </a:r>
            <a:r>
              <a:rPr lang="en-US" sz="3200" dirty="0" err="1"/>
              <a:t>melandaskan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syariat</a:t>
            </a:r>
            <a:r>
              <a:rPr lang="en-US" sz="3200" dirty="0"/>
              <a:t> Islam, yang </a:t>
            </a:r>
            <a:r>
              <a:rPr lang="en-US" sz="3200" dirty="0" err="1"/>
              <a:t>berasal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Al-Qur’an, </a:t>
            </a:r>
            <a:r>
              <a:rPr lang="en-US" sz="3200" dirty="0" err="1"/>
              <a:t>Sunnah</a:t>
            </a:r>
            <a:r>
              <a:rPr lang="en-US" sz="3200" dirty="0"/>
              <a:t>, </a:t>
            </a:r>
            <a:r>
              <a:rPr lang="en-US" sz="3200" dirty="0" err="1"/>
              <a:t>Ijma</a:t>
            </a:r>
            <a:r>
              <a:rPr lang="en-US" sz="3200" dirty="0"/>
              <a:t>’,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Qiyas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0441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84</TotalTime>
  <Words>545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Candara</vt:lpstr>
      <vt:lpstr>Symbol</vt:lpstr>
      <vt:lpstr>Wingdings</vt:lpstr>
      <vt:lpstr>Waveform</vt:lpstr>
      <vt:lpstr>KONSEP DASAR EKONOMI KESEHATAN</vt:lpstr>
      <vt:lpstr>Definisi</vt:lpstr>
      <vt:lpstr>Sifat Kebutuhan Ekonomi </vt:lpstr>
      <vt:lpstr>Jenis Kebutuhan Manusia</vt:lpstr>
      <vt:lpstr>Jenis Sumber Daya : </vt:lpstr>
      <vt:lpstr>Ilmu Kesehatan Masyarakat </vt:lpstr>
      <vt:lpstr>Lanjut….</vt:lpstr>
      <vt:lpstr>Faktor yang mempengaruhi upaya meningkatkan status kesehatan</vt:lpstr>
      <vt:lpstr>Ekonomi Syariah</vt:lpstr>
      <vt:lpstr>Tujuan Ekonomi Syariah</vt:lpstr>
      <vt:lpstr>Prinsip Dasar Ekonomi Syariah</vt:lpstr>
      <vt:lpstr>Ilmu Ekonomi Kesehatan</vt:lpstr>
      <vt:lpstr>Ilmu Ekonomi Syariah Kesehatan</vt:lpstr>
      <vt:lpstr>Ekonomi Kesehatan membahas :</vt:lpstr>
      <vt:lpstr>Ruang Lingkup Sasaran Ekonomi Kesehatan :</vt:lpstr>
      <vt:lpstr>Ciri Khusus Ekonomi Kesehatan :</vt:lpstr>
      <vt:lpstr>Lanjut …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EKONOMI KESEHATAN</dc:title>
  <dc:creator>MUH TAHIR</dc:creator>
  <cp:lastModifiedBy>Muhammad Tahir</cp:lastModifiedBy>
  <cp:revision>10</cp:revision>
  <dcterms:created xsi:type="dcterms:W3CDTF">2020-05-09T13:35:54Z</dcterms:created>
  <dcterms:modified xsi:type="dcterms:W3CDTF">2022-03-21T01:36:11Z</dcterms:modified>
</cp:coreProperties>
</file>