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/>
              <a:t/>
            </a:r>
            <a:br>
              <a:rPr lang="en-US" b="1" dirty="0"/>
            </a:br>
            <a:r>
              <a:rPr lang="ms-MY" b="1" dirty="0"/>
              <a:t>BU</a:t>
            </a:r>
            <a:r>
              <a:rPr lang="id-ID" b="1" dirty="0"/>
              <a:t>DAYA KEBIDANAN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3" y="3509963"/>
            <a:ext cx="8791575" cy="1655762"/>
          </a:xfrm>
        </p:spPr>
        <p:txBody>
          <a:bodyPr>
            <a:normAutofit fontScale="25000" lnSpcReduction="20000"/>
          </a:bodyPr>
          <a:lstStyle/>
          <a:p>
            <a:r>
              <a:rPr lang="ms-MY" b="1" dirty="0"/>
              <a:t> </a:t>
            </a:r>
            <a:endParaRPr lang="en-US" dirty="0"/>
          </a:p>
          <a:p>
            <a:pPr algn="ctr"/>
            <a:r>
              <a:rPr lang="ms-MY" sz="6200" b="1" dirty="0">
                <a:solidFill>
                  <a:schemeClr val="tx1"/>
                </a:solidFill>
              </a:rPr>
              <a:t>Disusun Oleh:</a:t>
            </a:r>
            <a:endParaRPr lang="en-US" sz="6200" b="1" dirty="0">
              <a:solidFill>
                <a:schemeClr val="tx1"/>
              </a:solidFill>
            </a:endParaRPr>
          </a:p>
          <a:p>
            <a:pPr algn="ctr"/>
            <a:r>
              <a:rPr lang="ms-MY" sz="6200" b="1" dirty="0">
                <a:solidFill>
                  <a:schemeClr val="tx1"/>
                </a:solidFill>
              </a:rPr>
              <a:t> </a:t>
            </a:r>
            <a:endParaRPr lang="en-US" sz="6200" dirty="0">
              <a:solidFill>
                <a:schemeClr val="tx1"/>
              </a:solidFill>
            </a:endParaRPr>
          </a:p>
          <a:p>
            <a:pPr algn="ctr"/>
            <a:r>
              <a:rPr lang="id-ID" sz="6200" b="1" dirty="0">
                <a:solidFill>
                  <a:schemeClr val="tx1"/>
                </a:solidFill>
              </a:rPr>
              <a:t>INGGRID TIA OKTAVIANI</a:t>
            </a:r>
            <a:endParaRPr lang="en-US" sz="6200" dirty="0">
              <a:solidFill>
                <a:schemeClr val="tx1"/>
              </a:solidFill>
            </a:endParaRPr>
          </a:p>
          <a:p>
            <a:pPr algn="ctr"/>
            <a:r>
              <a:rPr lang="id-ID" sz="6200" b="1" dirty="0">
                <a:solidFill>
                  <a:schemeClr val="tx1"/>
                </a:solidFill>
              </a:rPr>
              <a:t>FITRI MUSTAFA</a:t>
            </a:r>
            <a:endParaRPr lang="en-US" sz="6200" dirty="0">
              <a:solidFill>
                <a:schemeClr val="tx1"/>
              </a:solidFill>
            </a:endParaRPr>
          </a:p>
          <a:p>
            <a:pPr algn="ctr"/>
            <a:r>
              <a:rPr lang="id-ID" sz="6200" b="1" dirty="0">
                <a:solidFill>
                  <a:schemeClr val="tx1"/>
                </a:solidFill>
              </a:rPr>
              <a:t>SOERLINA MANGAMPA</a:t>
            </a:r>
            <a:endParaRPr lang="en-US" sz="6200" dirty="0">
              <a:solidFill>
                <a:schemeClr val="tx1"/>
              </a:solidFill>
            </a:endParaRPr>
          </a:p>
          <a:p>
            <a:pPr algn="ctr"/>
            <a:r>
              <a:rPr lang="id-ID" sz="6200" b="1" dirty="0">
                <a:solidFill>
                  <a:schemeClr val="tx1"/>
                </a:solidFill>
              </a:rPr>
              <a:t>RINA</a:t>
            </a:r>
            <a:endParaRPr lang="en-US" sz="6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923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ms-MY" sz="2400" b="1" dirty="0"/>
              <a:t>Peran bidan di komunitas terhadap perilaku selama hamil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ms-MY" dirty="0"/>
              <a:t>KIE tentang menjaga kehamilan yaitu dengan ANC teratur, konsumsi makanan bergizi, batasi aktivitas fisik, tidak perlu pantang makan.</a:t>
            </a:r>
            <a:endParaRPr lang="en-US" dirty="0"/>
          </a:p>
          <a:p>
            <a:pPr lvl="0"/>
            <a:r>
              <a:rPr lang="ms-MY" dirty="0"/>
              <a:t>KIE tentang segala sesuatu sudah diatur Tuhan Yang Maha Esa, mitos yang tidak benar ditinggalkan.</a:t>
            </a:r>
            <a:endParaRPr lang="en-US" dirty="0"/>
          </a:p>
          <a:p>
            <a:pPr lvl="0"/>
            <a:r>
              <a:rPr lang="ms-MY" dirty="0"/>
              <a:t>Pendekatan kepada tokoh masyarakat untuk mengubah tradisi yang negatif atau berpengaruh buruk terhadap kehamilan.</a:t>
            </a:r>
            <a:endParaRPr lang="en-US" dirty="0"/>
          </a:p>
          <a:p>
            <a:pPr lvl="0"/>
            <a:r>
              <a:rPr lang="ms-MY" dirty="0"/>
              <a:t>Bekerjasama dengan dukun setempat.</a:t>
            </a:r>
            <a:endParaRPr lang="en-US" dirty="0"/>
          </a:p>
          <a:p>
            <a:pPr lvl="0"/>
            <a:r>
              <a:rPr lang="ms-MY" dirty="0"/>
              <a:t>KIE tentang tempat persalinan, proses persalinan, perawatan selama dan pasca persalinan.</a:t>
            </a:r>
            <a:endParaRPr lang="en-US" dirty="0"/>
          </a:p>
          <a:p>
            <a:pPr lvl="0"/>
            <a:r>
              <a:rPr lang="ms-MY" dirty="0"/>
              <a:t>KIE tentang hygiene personal dan hygiene persalinan.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183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ms-MY" sz="2400" b="1" dirty="0"/>
              <a:t>Peran Bidan terhadap perilaku selama persalinan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ms-MY" dirty="0"/>
              <a:t>Memberikan pendidikan pada penolong persalinan mengenai tempat persalinan, proses persalinan, perawatan selama dan pasca persalinan.</a:t>
            </a:r>
            <a:endParaRPr lang="en-US" dirty="0"/>
          </a:p>
          <a:p>
            <a:pPr lvl="0"/>
            <a:r>
              <a:rPr lang="ms-MY" dirty="0"/>
              <a:t>Bekerja sama dengan penolong persalinan( dukun) dan tenaga kesehatan setempat</a:t>
            </a:r>
            <a:endParaRPr lang="en-US" dirty="0"/>
          </a:p>
          <a:p>
            <a:pPr lvl="0"/>
            <a:r>
              <a:rPr lang="ms-MY" dirty="0"/>
              <a:t>Memberikan pendidikan mengenai konsep kebersihan baik dari segi tempat dan peralatan.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281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s-MY" sz="2700" b="1" dirty="0"/>
              <a:t>Peran bidan terhadap perilaku masa nifas dan bayi baru lahir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ms-MY" dirty="0"/>
              <a:t>KIE prilaku positif dan negatif</a:t>
            </a:r>
            <a:endParaRPr lang="en-US" dirty="0"/>
          </a:p>
          <a:p>
            <a:pPr lvl="0"/>
            <a:r>
              <a:rPr lang="ms-MY" dirty="0"/>
              <a:t>Memberikan penyuluhan tentang pantangan makanan selama nifas dan menyusui sebenarnya kurang menguntungkan bagi ibu dan bayi.</a:t>
            </a:r>
            <a:endParaRPr lang="en-US" dirty="0"/>
          </a:p>
          <a:p>
            <a:pPr lvl="0"/>
            <a:r>
              <a:rPr lang="ms-MY" dirty="0"/>
              <a:t>Memberikan pendidikan tentang perawatan bayi baru lahir yang benar dan tepat, meliputi pemotongan tali pusat, membersihkan/memandikan, menyusukan (kolostrum), dan menjaga kehangatan bayi.</a:t>
            </a:r>
            <a:endParaRPr lang="en-US" dirty="0"/>
          </a:p>
          <a:p>
            <a:pPr lvl="0"/>
            <a:r>
              <a:rPr lang="ms-MY" dirty="0"/>
              <a:t>Memberikan penyuluhan pentingnya pemenuhan gizi selama masa pasca bersalin, bayi dan </a:t>
            </a:r>
            <a:r>
              <a:rPr lang="id-ID" dirty="0"/>
              <a:t>      </a:t>
            </a:r>
            <a:r>
              <a:rPr lang="ms-MY" dirty="0"/>
              <a:t>balita</a:t>
            </a:r>
            <a:r>
              <a:rPr lang="id-ID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625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87458" y="2967335"/>
            <a:ext cx="48170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Terima Kasih </a:t>
            </a:r>
            <a:r>
              <a:rPr lang="id-ID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sym typeface="Wingdings" panose="05000000000000000000" pitchFamily="2" charset="2"/>
              </a:rPr>
              <a:t>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3367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ms-MY" dirty="0"/>
              <a:t>Aspek sosial dan budaya sangat mempengaruhi pola kehidupan manusia. Di era globalisasi sekarang ini dengan berbagai perubahan yang begitu ekstrim menuntut semua manusia harus memperhatikan aspek sosial budaya.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728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s-MY" sz="2800" dirty="0"/>
              <a:t>Sosial budaya dapat memberikan dampak- dampak tersendiri bagi bagi masyarakat sekitar Dampak ini dapat berupa positif dan negatif.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ms-MY" b="1" dirty="0"/>
              <a:t>Dampak </a:t>
            </a:r>
            <a:r>
              <a:rPr lang="id-ID" b="1" dirty="0"/>
              <a:t>P</a:t>
            </a:r>
            <a:r>
              <a:rPr lang="ms-MY" b="1" dirty="0"/>
              <a:t>ositif</a:t>
            </a:r>
            <a:endParaRPr lang="en-US" dirty="0"/>
          </a:p>
          <a:p>
            <a:pPr lvl="0"/>
            <a:r>
              <a:rPr lang="ms-MY" dirty="0"/>
              <a:t>Sebagai pedoman dalam hubungan antara manusia dengan komunitas atau kelompoknya. </a:t>
            </a:r>
            <a:endParaRPr lang="en-US" dirty="0"/>
          </a:p>
          <a:p>
            <a:pPr lvl="0"/>
            <a:r>
              <a:rPr lang="ms-MY" dirty="0"/>
              <a:t>Sebagai simbol pembeda antara manusia dengan binatang.</a:t>
            </a:r>
            <a:endParaRPr lang="en-US" dirty="0"/>
          </a:p>
          <a:p>
            <a:pPr lvl="0"/>
            <a:r>
              <a:rPr lang="ms-MY" dirty="0"/>
              <a:t>Sebagai petunjuk atau tata cara tentang bagaimana manusia harus berperilaku dalam kehidupan </a:t>
            </a:r>
            <a:r>
              <a:rPr lang="id-ID" dirty="0"/>
              <a:t>      </a:t>
            </a:r>
            <a:r>
              <a:rPr lang="ms-MY" dirty="0"/>
              <a:t>sosialnya.</a:t>
            </a:r>
            <a:endParaRPr lang="en-US" dirty="0"/>
          </a:p>
          <a:p>
            <a:pPr lvl="0"/>
            <a:r>
              <a:rPr lang="ms-MY" dirty="0"/>
              <a:t>Sebagai modal dan dasar dalam pembangunan kehidupan manusia. </a:t>
            </a:r>
            <a:endParaRPr lang="en-US" dirty="0"/>
          </a:p>
          <a:p>
            <a:pPr lvl="0"/>
            <a:r>
              <a:rPr lang="ms-MY" dirty="0"/>
              <a:t>Sebagai suatu ciri khas setiap kelompok manusia.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732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b="1" dirty="0"/>
              <a:t>Dampak Negatif</a:t>
            </a:r>
            <a:endParaRPr lang="en-US" b="1" dirty="0"/>
          </a:p>
          <a:p>
            <a:pPr lvl="0"/>
            <a:r>
              <a:rPr lang="ms-MY" dirty="0"/>
              <a:t>Menimbulkan kerusakan lingkungan dan kelangsungan ekosistem alam.</a:t>
            </a:r>
            <a:endParaRPr lang="en-US" dirty="0"/>
          </a:p>
          <a:p>
            <a:pPr lvl="0"/>
            <a:r>
              <a:rPr lang="ms-MY" dirty="0"/>
              <a:t>Mengakibatkan adanya kesenjangan sosial yang kemudian menjadi penyebab munculnya penyakit-penyakit sosial, termasuknya tingginya tingkat kriminalitas.</a:t>
            </a:r>
            <a:endParaRPr lang="en-US" dirty="0"/>
          </a:p>
          <a:p>
            <a:pPr lvl="0"/>
            <a:r>
              <a:rPr lang="ms-MY" dirty="0"/>
              <a:t>Mengurangi bahkan dapat menghilangkan ikatan batin dan moral yang biasanya dekat dalam hubungan sosial antar masyarakat.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293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ms-MY" b="1" dirty="0"/>
              <a:t>Sosial budaya dalam kebidanan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ms-MY" dirty="0"/>
              <a:t>Setiap daerah memiliki kebiasaan/mitos yang berbeda- beda mengenai kehamilan, persalinan, nifas dan bayi baru lah</a:t>
            </a:r>
            <a:r>
              <a:rPr lang="id-ID" dirty="0"/>
              <a:t>ir.</a:t>
            </a:r>
            <a:endParaRPr lang="en-US" dirty="0"/>
          </a:p>
          <a:p>
            <a:pPr marL="0" indent="0">
              <a:buNone/>
            </a:pPr>
            <a:r>
              <a:rPr lang="id-ID" dirty="0" smtClean="0"/>
              <a:t>Contoh perilaku sosial budaya dalam kehamilan :</a:t>
            </a:r>
          </a:p>
          <a:p>
            <a:pPr lvl="0"/>
            <a:r>
              <a:rPr lang="ms-MY" dirty="0"/>
              <a:t>Di daerah jawa dan sunda jika Ibu hamil mengidam maka keluarga harus segera memenuhi keinginan Ibu krn jika tidak maka akan menyebabkan  bayi ileran nantinya</a:t>
            </a:r>
            <a:endParaRPr lang="en-US" dirty="0"/>
          </a:p>
          <a:p>
            <a:pPr lvl="0"/>
            <a:r>
              <a:rPr lang="ms-MY" dirty="0"/>
              <a:t>Ibu hamil dilarang makan cumi-cumi, udang, k</a:t>
            </a:r>
            <a:r>
              <a:rPr lang="id-ID" dirty="0"/>
              <a:t>a</a:t>
            </a:r>
            <a:r>
              <a:rPr lang="ms-MY" dirty="0"/>
              <a:t>r</a:t>
            </a:r>
            <a:r>
              <a:rPr lang="id-ID" dirty="0"/>
              <a:t>e</a:t>
            </a:r>
            <a:r>
              <a:rPr lang="ms-MY" dirty="0"/>
              <a:t>n</a:t>
            </a:r>
            <a:r>
              <a:rPr lang="id-ID" dirty="0"/>
              <a:t>a </a:t>
            </a:r>
            <a:r>
              <a:rPr lang="ms-MY" dirty="0"/>
              <a:t>takut nanti saat anak dilahirkan tubuh anak akan membungkuk seperi udang dan memiliki tangan yang bersekat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762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Contoh perilaku sosial budaya yang berhubungan dengan persalinan:</a:t>
            </a:r>
          </a:p>
          <a:p>
            <a:r>
              <a:rPr lang="ms-MY" dirty="0"/>
              <a:t>Di daerah masyarakat Bali Aga, persalinan di bantu oleh Balian Tekuk (dukun beranak) yang notabene adal</a:t>
            </a:r>
            <a:r>
              <a:rPr lang="id-ID" dirty="0"/>
              <a:t>a</a:t>
            </a:r>
            <a:r>
              <a:rPr lang="ms-MY" dirty="0"/>
              <a:t>h pria k</a:t>
            </a:r>
            <a:r>
              <a:rPr lang="id-ID" dirty="0"/>
              <a:t>a</a:t>
            </a:r>
            <a:r>
              <a:rPr lang="ms-MY" dirty="0"/>
              <a:t>r</a:t>
            </a:r>
            <a:r>
              <a:rPr lang="id-ID" dirty="0"/>
              <a:t>e</a:t>
            </a:r>
            <a:r>
              <a:rPr lang="ms-MY" dirty="0"/>
              <a:t>n</a:t>
            </a:r>
            <a:r>
              <a:rPr lang="id-ID" dirty="0"/>
              <a:t>a </a:t>
            </a:r>
            <a:r>
              <a:rPr lang="ms-MY" dirty="0"/>
              <a:t>mereka menganggap proses persalinan adalah tanggung jawab pria. Maka persalinan akan </a:t>
            </a:r>
            <a:r>
              <a:rPr lang="id-ID" dirty="0"/>
              <a:t>r</a:t>
            </a:r>
            <a:r>
              <a:rPr lang="ms-MY" dirty="0"/>
              <a:t>di b</a:t>
            </a:r>
            <a:r>
              <a:rPr lang="id-ID" dirty="0"/>
              <a:t>a</a:t>
            </a:r>
            <a:r>
              <a:rPr lang="ms-MY" dirty="0"/>
              <a:t>ntu oleh Balian tekuk dan didampingi oleh suami.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492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Contoh perilaku sosial budaya pada masa nifas :</a:t>
            </a:r>
          </a:p>
          <a:p>
            <a:r>
              <a:rPr lang="id-ID" dirty="0" smtClean="0"/>
              <a:t>Dibeberap daerah di Indonesia,</a:t>
            </a:r>
            <a:r>
              <a:rPr lang="ms-MY" dirty="0" smtClean="0"/>
              <a:t>Setelah </a:t>
            </a:r>
            <a:r>
              <a:rPr lang="ms-MY" dirty="0"/>
              <a:t>bersalin ibu dimandikan oleh dukun selanjutnya ibu sudah harus bisa merawat dirinya sendiri lalu ibu diberikan juga jamu untuk peredaran darah dan untuk laktasi. </a:t>
            </a:r>
            <a:r>
              <a:rPr lang="id-ID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581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Contoh perilaku sosial budaya yang pada bayi baru lahir</a:t>
            </a:r>
          </a:p>
          <a:p>
            <a:pPr lvl="0"/>
            <a:r>
              <a:rPr lang="ms-MY" dirty="0"/>
              <a:t>Memberikan ramuan-ramuan di pusar bayi agar tali pusat cepat kering</a:t>
            </a:r>
            <a:r>
              <a:rPr lang="id-ID" dirty="0"/>
              <a:t>.</a:t>
            </a:r>
            <a:endParaRPr lang="en-US" dirty="0"/>
          </a:p>
          <a:p>
            <a:pPr lvl="0"/>
            <a:r>
              <a:rPr lang="ms-MY" dirty="0"/>
              <a:t> Meletakkan uang logam di atas pusar bayi agar tidak bodong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641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ms-MY" dirty="0"/>
              <a:t>Menjadi seorang bidan desa dan ditempatkan pada desa di pelosok masih tinggi menjunjung adat istiadat dan mitos-mitos yang ada d</a:t>
            </a:r>
            <a:r>
              <a:rPr lang="id-ID" dirty="0"/>
              <a:t>a</a:t>
            </a:r>
            <a:r>
              <a:rPr lang="ms-MY" dirty="0"/>
              <a:t>l</a:t>
            </a:r>
            <a:r>
              <a:rPr lang="id-ID" dirty="0"/>
              <a:t>a</a:t>
            </a:r>
            <a:r>
              <a:rPr lang="ms-MY" dirty="0"/>
              <a:t>m masyarakat. Sehingga bidan harus bekerja keras, karena  masyarakat lebih mempercayai mitos dari pada nakes dan mereka sangat mempercayai dukun untuk menolong persalinan dan mengobati penyakit mereka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9603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19</TotalTime>
  <Words>628</Words>
  <Application>Microsoft Office PowerPoint</Application>
  <PresentationFormat>Widescreen</PresentationFormat>
  <Paragraphs>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Trebuchet MS</vt:lpstr>
      <vt:lpstr>Tw Cen MT</vt:lpstr>
      <vt:lpstr>Wingdings</vt:lpstr>
      <vt:lpstr>Circuit</vt:lpstr>
      <vt:lpstr> BUDAYA KEBIDANAN </vt:lpstr>
      <vt:lpstr>PowerPoint Presentation</vt:lpstr>
      <vt:lpstr>Sosial budaya dapat memberikan dampak- dampak tersendiri bagi bagi masyarakat sekitar Dampak ini dapat berupa positif dan negatif.</vt:lpstr>
      <vt:lpstr>PowerPoint Presentation</vt:lpstr>
      <vt:lpstr>Sosial budaya dalam kebidanan</vt:lpstr>
      <vt:lpstr>PowerPoint Presentation</vt:lpstr>
      <vt:lpstr>PowerPoint Presentation</vt:lpstr>
      <vt:lpstr>PowerPoint Presentation</vt:lpstr>
      <vt:lpstr>PowerPoint Presentation</vt:lpstr>
      <vt:lpstr>Peran bidan di komunitas terhadap perilaku selama hamil</vt:lpstr>
      <vt:lpstr>Peran Bidan terhadap perilaku selama persalinan</vt:lpstr>
      <vt:lpstr>Peran bidan terhadap perilaku masa nifas dan bayi baru lahir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BUDAYA KEBIDANAN</dc:title>
  <dc:creator>Windows User</dc:creator>
  <cp:lastModifiedBy>Windows User</cp:lastModifiedBy>
  <cp:revision>3</cp:revision>
  <dcterms:created xsi:type="dcterms:W3CDTF">2022-10-14T09:02:57Z</dcterms:created>
  <dcterms:modified xsi:type="dcterms:W3CDTF">2022-10-14T09:22:38Z</dcterms:modified>
</cp:coreProperties>
</file>