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75" r:id="rId4"/>
    <p:sldId id="282" r:id="rId5"/>
    <p:sldId id="284" r:id="rId6"/>
    <p:sldId id="285" r:id="rId7"/>
    <p:sldId id="286" r:id="rId8"/>
    <p:sldId id="287" r:id="rId9"/>
    <p:sldId id="289" r:id="rId10"/>
    <p:sldId id="259" r:id="rId11"/>
    <p:sldId id="278" r:id="rId12"/>
    <p:sldId id="260" r:id="rId13"/>
    <p:sldId id="279" r:id="rId14"/>
    <p:sldId id="261" r:id="rId15"/>
    <p:sldId id="262" r:id="rId16"/>
    <p:sldId id="264" r:id="rId17"/>
    <p:sldId id="265" r:id="rId18"/>
    <p:sldId id="266" r:id="rId19"/>
    <p:sldId id="267" r:id="rId20"/>
    <p:sldId id="270" r:id="rId21"/>
    <p:sldId id="271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0A041F-BC4B-495C-84DA-E99BB12BF2A0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4BAC11-109E-49F3-9816-D1D9535EA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A041F-BC4B-495C-84DA-E99BB12BF2A0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4BAC11-109E-49F3-9816-D1D9535EA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0A041F-BC4B-495C-84DA-E99BB12BF2A0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4BAC11-109E-49F3-9816-D1D9535EA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A041F-BC4B-495C-84DA-E99BB12BF2A0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4BAC11-109E-49F3-9816-D1D9535EA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0A041F-BC4B-495C-84DA-E99BB12BF2A0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B4BAC11-109E-49F3-9816-D1D9535EA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A041F-BC4B-495C-84DA-E99BB12BF2A0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4BAC11-109E-49F3-9816-D1D9535EA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A041F-BC4B-495C-84DA-E99BB12BF2A0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4BAC11-109E-49F3-9816-D1D9535EA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A041F-BC4B-495C-84DA-E99BB12BF2A0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4BAC11-109E-49F3-9816-D1D9535EA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0A041F-BC4B-495C-84DA-E99BB12BF2A0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4BAC11-109E-49F3-9816-D1D9535EA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A041F-BC4B-495C-84DA-E99BB12BF2A0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4BAC11-109E-49F3-9816-D1D9535EA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A041F-BC4B-495C-84DA-E99BB12BF2A0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4BAC11-109E-49F3-9816-D1D9535EAC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0A041F-BC4B-495C-84DA-E99BB12BF2A0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4BAC11-109E-49F3-9816-D1D9535EA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5424268" cy="4495800"/>
          </a:xfrm>
        </p:spPr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kebidanan</a:t>
            </a:r>
            <a:r>
              <a:rPr lang="en-US" dirty="0" smtClean="0"/>
              <a:t> </a:t>
            </a:r>
            <a:r>
              <a:rPr lang="en-US" dirty="0" err="1" smtClean="0"/>
              <a:t>komplementer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bayi,neonatus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apras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5105400"/>
            <a:ext cx="5103758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TEAM TEACHING</a:t>
            </a:r>
          </a:p>
          <a:p>
            <a:r>
              <a:rPr lang="en-US" dirty="0" smtClean="0"/>
              <a:t>FITRIANI S,ST </a:t>
            </a:r>
            <a:r>
              <a:rPr lang="en-US" dirty="0" err="1" smtClean="0"/>
              <a:t>M,kes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tumbang,gangguan</a:t>
            </a:r>
            <a:r>
              <a:rPr lang="en-US" dirty="0" smtClean="0"/>
              <a:t> </a:t>
            </a:r>
            <a:r>
              <a:rPr lang="en-US" dirty="0" err="1" smtClean="0"/>
              <a:t>tumbang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PSIKOLOGI PERKEMBANGAN ANAK</a:t>
            </a:r>
            <a:endParaRPr lang="en-US" dirty="0" smtClean="0"/>
          </a:p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pengertian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lingkup,konsep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perkembangan,Teori-teori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perkembangan,Tahap-tahap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smtClean="0"/>
              <a:t>Prenatal/</a:t>
            </a:r>
            <a:r>
              <a:rPr lang="en-US" dirty="0" err="1" smtClean="0"/>
              <a:t>Bayi</a:t>
            </a:r>
            <a:r>
              <a:rPr lang="en-US" dirty="0" smtClean="0"/>
              <a:t>/</a:t>
            </a:r>
            <a:r>
              <a:rPr lang="en-US" dirty="0" err="1" smtClean="0"/>
              <a:t>balita</a:t>
            </a:r>
            <a:r>
              <a:rPr lang="en-US" dirty="0" smtClean="0"/>
              <a:t>/</a:t>
            </a:r>
            <a:r>
              <a:rPr lang="en-US" dirty="0" err="1" smtClean="0"/>
              <a:t>Prasekolah</a:t>
            </a:r>
            <a:r>
              <a:rPr lang="en-US" dirty="0" smtClean="0"/>
              <a:t>/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solusinatural.com/wp-content/uploads/2012/10/perkembangan-an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15682">
            <a:off x="4854278" y="4862535"/>
            <a:ext cx="4281959" cy="1999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J:\PERSIAPAN SEMINAR\siap siap yg ini\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24000"/>
            <a:ext cx="7619999" cy="5029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7239000" cy="5334000"/>
          </a:xfrm>
        </p:spPr>
        <p:txBody>
          <a:bodyPr/>
          <a:lstStyle/>
          <a:p>
            <a:r>
              <a:rPr lang="en-US" dirty="0" err="1" smtClean="0"/>
              <a:t>Pendahuluan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sperma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 </a:t>
            </a:r>
            <a:r>
              <a:rPr lang="en-US" dirty="0" err="1" smtClean="0"/>
              <a:t>menyatu</a:t>
            </a:r>
            <a:r>
              <a:rPr lang="en-US" dirty="0" smtClean="0"/>
              <a:t> 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bertumbuh</a:t>
            </a:r>
            <a:r>
              <a:rPr lang="en-US" dirty="0" smtClean="0"/>
              <a:t>,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berjuta-juta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smtClean="0"/>
              <a:t>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 </a:t>
            </a:r>
            <a:r>
              <a:rPr lang="en-US" dirty="0" err="1" smtClean="0"/>
              <a:t>lahir.Bayi</a:t>
            </a:r>
            <a:r>
              <a:rPr lang="en-US" dirty="0" smtClean="0"/>
              <a:t>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berdaya</a:t>
            </a:r>
            <a:r>
              <a:rPr lang="en-US" dirty="0" smtClean="0"/>
              <a:t> </a:t>
            </a:r>
            <a:r>
              <a:rPr lang="en-US" dirty="0" err="1" smtClean="0"/>
              <a:t>tumbuh</a:t>
            </a:r>
            <a:r>
              <a:rPr lang="en-US" dirty="0" smtClean="0"/>
              <a:t> &amp; </a:t>
            </a:r>
            <a:r>
              <a:rPr lang="en-US" dirty="0" err="1" smtClean="0"/>
              <a:t>berkembang</a:t>
            </a:r>
            <a:r>
              <a:rPr lang="en-US" dirty="0" smtClean="0"/>
              <a:t> (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motorik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,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,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 descr="http://2.bp.blogspot.com/-5iwIwqkAgDI/T9_mUWnw4mI/AAAAAAAAAP0/dN-L-9t-Wnw/s1600/kespr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267200"/>
            <a:ext cx="2514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3.bp.blogspot.com/-y1QVepkQHKI/Tawt17etTVI/AAAAAAAAADA/8EufvRKoyuk/s1600/organ-reproduksi-wanit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1"/>
            <a:ext cx="7696200" cy="297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Mengulik Seputar Kelainan Kongenital pada Bayi Baru Lahir | Kabar Tangs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" y="3962400"/>
            <a:ext cx="8044974" cy="2895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/>
          <a:lstStyle/>
          <a:p>
            <a:r>
              <a:rPr lang="en-US" dirty="0" smtClean="0"/>
              <a:t> </a:t>
            </a:r>
            <a:r>
              <a:rPr lang="en-US" b="1" dirty="0" smtClean="0"/>
              <a:t>PSIKOLOGI PERKEMBANGAN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berkembang?Bagaimana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manusia?Faktor-faktor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manusia?Hal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manusia?Teori-teori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yang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manusia?Metode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manusia?PSIKOLOGI</a:t>
            </a:r>
            <a:r>
              <a:rPr lang="en-US" dirty="0" smtClean="0"/>
              <a:t> PERKEMBANGAN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Perkembangan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Beberapa</a:t>
            </a:r>
            <a:r>
              <a:rPr lang="en-US" b="1" dirty="0" smtClean="0"/>
              <a:t> </a:t>
            </a:r>
            <a:r>
              <a:rPr lang="en-US" b="1" dirty="0" err="1" smtClean="0"/>
              <a:t>Ahli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Lois Hoffman cs.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Mussen</a:t>
            </a:r>
            <a:r>
              <a:rPr lang="en-US" dirty="0" smtClean="0"/>
              <a:t> cs.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neurologis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, </a:t>
            </a:r>
            <a:r>
              <a:rPr lang="en-US" dirty="0" smtClean="0"/>
              <a:t>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,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terorganisir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kompeten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,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dilalui,menunjukkan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proses.Terjadi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manusia.Mengacu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(change over times).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progresif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4" descr="http://1.bp.blogspot.com/-R35zWG8NWms/T28w_lKhiGI/AAAAAAAABQ4/nHYy-9oYU4U/s400/gambar-foto-bayi-kem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208">
            <a:off x="533447" y="4189400"/>
            <a:ext cx="5389452" cy="2502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/>
          <a:lstStyle/>
          <a:p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Perkembangan</a:t>
            </a:r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Pertumbuhan</a:t>
            </a:r>
            <a:r>
              <a:rPr lang="en-US" dirty="0" smtClean="0"/>
              <a:t>(Growth)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besar,jumlah</a:t>
            </a:r>
            <a:r>
              <a:rPr lang="en-US" dirty="0" smtClean="0"/>
              <a:t>,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organ </a:t>
            </a:r>
            <a:r>
              <a:rPr lang="en-US" dirty="0" err="1" smtClean="0"/>
              <a:t>individu</a:t>
            </a:r>
            <a:r>
              <a:rPr lang="en-US" dirty="0" smtClean="0"/>
              <a:t> KUANTITATIF </a:t>
            </a:r>
            <a:r>
              <a:rPr lang="en-US" dirty="0" err="1" smtClean="0"/>
              <a:t>Bertambahnya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(Skill)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yang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diramalkan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pematangan</a:t>
            </a:r>
            <a:r>
              <a:rPr lang="en-US" dirty="0" smtClean="0"/>
              <a:t> KUALITATIF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/>
          <a:lstStyle/>
          <a:p>
            <a:r>
              <a:rPr lang="en-US" b="1" dirty="0" smtClean="0"/>
              <a:t>FAKTOR-FAKTOR YANG MEMPENGARUHI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    1.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bawaan</a:t>
            </a:r>
            <a:r>
              <a:rPr lang="en-US" dirty="0" smtClean="0"/>
              <a:t> yang normal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patologik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2</a:t>
            </a:r>
            <a:r>
              <a:rPr lang="en-US" dirty="0" smtClean="0"/>
              <a:t>.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3</a:t>
            </a:r>
            <a:r>
              <a:rPr lang="en-US" dirty="0" smtClean="0"/>
              <a:t>.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pranatal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, </a:t>
            </a:r>
            <a:r>
              <a:rPr lang="en-US" dirty="0" err="1" smtClean="0"/>
              <a:t>mekanis</a:t>
            </a:r>
            <a:r>
              <a:rPr lang="en-US" dirty="0" smtClean="0"/>
              <a:t>, </a:t>
            </a:r>
            <a:r>
              <a:rPr lang="en-US" dirty="0" err="1" smtClean="0"/>
              <a:t>toksin,endokrin</a:t>
            </a:r>
            <a:r>
              <a:rPr lang="en-US" dirty="0" smtClean="0"/>
              <a:t>, </a:t>
            </a:r>
            <a:r>
              <a:rPr lang="en-US" dirty="0" err="1" smtClean="0"/>
              <a:t>radiasi</a:t>
            </a:r>
            <a:r>
              <a:rPr lang="en-US" dirty="0" smtClean="0"/>
              <a:t>, </a:t>
            </a:r>
            <a:r>
              <a:rPr lang="en-US" dirty="0" err="1" smtClean="0"/>
              <a:t>infeksi</a:t>
            </a:r>
            <a:r>
              <a:rPr lang="en-US" dirty="0" smtClean="0"/>
              <a:t>, stress, </a:t>
            </a:r>
            <a:r>
              <a:rPr lang="en-US" dirty="0" err="1" smtClean="0"/>
              <a:t>imunitas,anoksia</a:t>
            </a:r>
            <a:r>
              <a:rPr lang="en-US" dirty="0" smtClean="0"/>
              <a:t> </a:t>
            </a:r>
            <a:r>
              <a:rPr lang="en-US" dirty="0" err="1" smtClean="0"/>
              <a:t>embrio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985" r="46860" b="932"/>
          <a:stretch>
            <a:fillRect/>
          </a:stretch>
        </p:blipFill>
        <p:spPr bwMode="auto">
          <a:xfrm>
            <a:off x="381000" y="5257800"/>
            <a:ext cx="8305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 b.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smtClean="0"/>
              <a:t>postnatal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1.</a:t>
            </a:r>
            <a:r>
              <a:rPr lang="en-US" dirty="0" smtClean="0"/>
              <a:t>Faktor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Ras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k</a:t>
            </a:r>
            <a:r>
              <a:rPr lang="en-US" dirty="0" err="1" smtClean="0"/>
              <a:t>elamin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, </a:t>
            </a:r>
            <a:r>
              <a:rPr lang="en-US" dirty="0" err="1" smtClean="0"/>
              <a:t>gizi</a:t>
            </a:r>
            <a:r>
              <a:rPr lang="en-US" dirty="0" smtClean="0"/>
              <a:t>, </a:t>
            </a:r>
            <a:r>
              <a:rPr lang="en-US" dirty="0" err="1" smtClean="0"/>
              <a:t>kepekaan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   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smtClean="0"/>
              <a:t>,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Cuaca</a:t>
            </a:r>
            <a:r>
              <a:rPr lang="en-US" dirty="0" smtClean="0"/>
              <a:t>, </a:t>
            </a:r>
            <a:r>
              <a:rPr lang="en-US" dirty="0" err="1" smtClean="0"/>
              <a:t>musim</a:t>
            </a:r>
            <a:r>
              <a:rPr lang="en-US" dirty="0" smtClean="0"/>
              <a:t>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sanitasi,keadaan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sosialStimulasi</a:t>
            </a:r>
            <a:r>
              <a:rPr lang="en-US" dirty="0" smtClean="0"/>
              <a:t>,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,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Stress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sebaya</a:t>
            </a:r>
            <a:r>
              <a:rPr lang="en-US" dirty="0" smtClean="0"/>
              <a:t>, </a:t>
            </a:r>
            <a:r>
              <a:rPr lang="en-US" dirty="0" err="1" smtClean="0"/>
              <a:t>Ganjaran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wajar</a:t>
            </a:r>
            <a:r>
              <a:rPr lang="en-US" dirty="0" smtClean="0"/>
              <a:t>,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Sayang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istiadat</a:t>
            </a:r>
            <a:r>
              <a:rPr lang="en-US" dirty="0" smtClean="0"/>
              <a:t> yang </a:t>
            </a:r>
            <a:r>
              <a:rPr lang="en-US" dirty="0" err="1" smtClean="0"/>
              <a:t>lainPekerjaan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ayah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,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, </a:t>
            </a:r>
            <a:r>
              <a:rPr lang="en-US" dirty="0" err="1" smtClean="0"/>
              <a:t>kepribadian</a:t>
            </a:r>
            <a:r>
              <a:rPr lang="en-US" dirty="0" smtClean="0"/>
              <a:t> ayah/</a:t>
            </a:r>
            <a:r>
              <a:rPr lang="en-US" dirty="0" err="1" smtClean="0"/>
              <a:t>ibu</a:t>
            </a:r>
            <a:r>
              <a:rPr lang="en-US" dirty="0" smtClean="0"/>
              <a:t>, agama,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istiadat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 TATA TERTIB PERKULIAHAN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91000" y="914400"/>
            <a:ext cx="4953000" cy="5943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en-US" sz="2000" dirty="0" smtClean="0">
                <a:latin typeface="Algerian" pitchFamily="82" charset="0"/>
              </a:rPr>
              <a:t>MEMBACAKAN AYAT SUCI </a:t>
            </a:r>
            <a:endParaRPr lang="en-US" sz="2000" dirty="0" smtClean="0">
              <a:latin typeface="Algerian" pitchFamily="82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Algerian" pitchFamily="82" charset="0"/>
              </a:rPr>
              <a:t>ALQURAN </a:t>
            </a:r>
            <a:r>
              <a:rPr lang="en-US" sz="2000" dirty="0" smtClean="0">
                <a:latin typeface="Algerian" pitchFamily="82" charset="0"/>
              </a:rPr>
              <a:t>1-5 AYAT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Algerian" pitchFamily="82" charset="0"/>
              </a:rPr>
              <a:t> JOINT ZOOM 5 MENIT SBLM  JADWL KULIAH DIMULAI 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Algerian" pitchFamily="82" charset="0"/>
              </a:rPr>
              <a:t> MENGAKTIFKAN VIDEO SLMA PROSES PERKULIAHAN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Algerian" pitchFamily="82" charset="0"/>
              </a:rPr>
              <a:t> TDK MENGAKTIFKAN AUDIO SLMA PERKULIAHAN KECUALI PADA SAAT DISKUSI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Algerian" pitchFamily="82" charset="0"/>
              </a:rPr>
              <a:t> MENGGUNAKAN PAKAIAN YG SOPAN DAN RAPI SLMA PROSES PERKULIAHAN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Algerian" pitchFamily="82" charset="0"/>
              </a:rPr>
              <a:t> BILA SELAMA PROSES PERKULIAHAN MENJAGA SIKAP DAN FOKUS PADA </a:t>
            </a:r>
            <a:r>
              <a:rPr lang="en-US" dirty="0" smtClean="0"/>
              <a:t>MATERI</a:t>
            </a:r>
          </a:p>
          <a:p>
            <a:pPr marL="342900" indent="-342900" algn="ctr">
              <a:buAutoNum type="arabicPeriod"/>
            </a:pPr>
            <a:endParaRPr lang="en-US" dirty="0"/>
          </a:p>
          <a:p>
            <a:pPr marL="342900" indent="-342900" algn="ctr"/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5" name="Picture 2" descr="C:\Users\user\Pictures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96" y="1143000"/>
            <a:ext cx="3762416" cy="5454351"/>
          </a:xfrm>
          <a:prstGeom prst="rect">
            <a:avLst/>
          </a:prstGeom>
          <a:noFill/>
        </p:spPr>
      </p:pic>
      <p:pic>
        <p:nvPicPr>
          <p:cNvPr id="6" name="Picture 2" descr="C:\Users\user\Pictures\image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96" y="1367523"/>
            <a:ext cx="3762416" cy="52298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Psikologi</a:t>
            </a:r>
            <a:r>
              <a:rPr lang="en-US" b="1" dirty="0" smtClean="0"/>
              <a:t> </a:t>
            </a:r>
            <a:r>
              <a:rPr lang="en-US" b="1" dirty="0" err="1" smtClean="0"/>
              <a:t>Perkembangan</a:t>
            </a:r>
            <a:r>
              <a:rPr lang="en-US" b="1" dirty="0" smtClean="0"/>
              <a:t> (Hurlock, 1980)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r>
              <a:rPr lang="en-US" dirty="0" smtClean="0"/>
              <a:t> pd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&amp; </a:t>
            </a:r>
            <a:r>
              <a:rPr lang="en-US" dirty="0" err="1" smtClean="0"/>
              <a:t>khas</a:t>
            </a:r>
            <a:r>
              <a:rPr lang="en-US" dirty="0" smtClean="0"/>
              <a:t> (</a:t>
            </a:r>
            <a:r>
              <a:rPr lang="en-US" dirty="0" err="1" smtClean="0"/>
              <a:t>penampilan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,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)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sebab-sebab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/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diramalkan</a:t>
            </a:r>
            <a:endParaRPr lang="en-US" dirty="0" smtClean="0"/>
          </a:p>
          <a:p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individual/universal.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72390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CIRI-CIRI PERTUMBUHAN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DAN PERKEMBANGAN ANAK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kontinue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percepatan</a:t>
            </a:r>
            <a:r>
              <a:rPr lang="en-US" dirty="0" smtClean="0"/>
              <a:t> &amp;</a:t>
            </a:r>
            <a:r>
              <a:rPr lang="en-US" dirty="0" err="1" smtClean="0"/>
              <a:t>perlambatan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Polanya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percepatannya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maturasi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Ciri-ciri</a:t>
            </a:r>
            <a:r>
              <a:rPr lang="en-US" b="1" dirty="0" smtClean="0"/>
              <a:t> </a:t>
            </a:r>
            <a:r>
              <a:rPr lang="en-US" b="1" dirty="0" err="1" smtClean="0"/>
              <a:t>Perkembangan</a:t>
            </a:r>
            <a:r>
              <a:rPr lang="en-US" b="1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selanjutnya.Perkembangan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yang </a:t>
            </a:r>
            <a:r>
              <a:rPr lang="en-US" dirty="0" err="1" smtClean="0"/>
              <a:t>berurutan.Perkembangan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yang </a:t>
            </a:r>
            <a:r>
              <a:rPr lang="en-US" dirty="0" err="1" smtClean="0"/>
              <a:t>berbeda.Perkembangan</a:t>
            </a:r>
            <a:r>
              <a:rPr lang="en-US" dirty="0" smtClean="0"/>
              <a:t> </a:t>
            </a:r>
            <a:r>
              <a:rPr lang="en-US" dirty="0" err="1" smtClean="0"/>
              <a:t>berkorelasi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Pictures\New MATERI PELAY KEB SEPT\New folder\New folder\slide18-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7239000" cy="5922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Intermission….</a:t>
            </a:r>
            <a:endParaRPr lang="en-US" dirty="0"/>
          </a:p>
        </p:txBody>
      </p:sp>
      <p:pic>
        <p:nvPicPr>
          <p:cNvPr id="4" name="Picture 2" descr="C:\Users\Attoz Bektrix\Documents\KB UTTY\5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7467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VISI MISI ITKES MUHAMMADYAH</a:t>
            </a:r>
            <a:br>
              <a:rPr lang="en-US" dirty="0" smtClean="0"/>
            </a:br>
            <a:r>
              <a:rPr lang="en-US" dirty="0" smtClean="0"/>
              <a:t>SIDRAP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8893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lgerian" pitchFamily="82" charset="0"/>
              </a:rPr>
              <a:t>VISI</a:t>
            </a:r>
          </a:p>
          <a:p>
            <a:pPr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</a:t>
            </a:r>
            <a:r>
              <a:rPr lang="en-US" dirty="0" err="1" smtClean="0">
                <a:latin typeface="Algerian" pitchFamily="82" charset="0"/>
              </a:rPr>
              <a:t>Menjadi</a:t>
            </a:r>
            <a:r>
              <a:rPr lang="en-US" dirty="0" smtClean="0">
                <a:latin typeface="Algerian" pitchFamily="82" charset="0"/>
              </a:rPr>
              <a:t> program study </a:t>
            </a:r>
            <a:r>
              <a:rPr lang="en-US" dirty="0" err="1" smtClean="0">
                <a:latin typeface="Algerian" pitchFamily="82" charset="0"/>
              </a:rPr>
              <a:t>pendidikan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profesi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bidan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unggul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dalam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asuhan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tumbuh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kembang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balita</a:t>
            </a:r>
            <a:r>
              <a:rPr lang="en-US" dirty="0" smtClean="0">
                <a:latin typeface="Algerian" pitchFamily="82" charset="0"/>
              </a:rPr>
              <a:t> yang </a:t>
            </a:r>
            <a:r>
              <a:rPr lang="en-US" dirty="0" err="1" smtClean="0">
                <a:latin typeface="Algerian" pitchFamily="82" charset="0"/>
              </a:rPr>
              <a:t>islami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dan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berdaya</a:t>
            </a:r>
            <a:r>
              <a:rPr lang="en-US" dirty="0" smtClean="0">
                <a:latin typeface="Algerian" pitchFamily="82" charset="0"/>
              </a:rPr>
              <a:t>  </a:t>
            </a:r>
            <a:r>
              <a:rPr lang="en-US" dirty="0" err="1" smtClean="0">
                <a:latin typeface="Algerian" pitchFamily="82" charset="0"/>
              </a:rPr>
              <a:t>saing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nasional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tahun</a:t>
            </a:r>
            <a:r>
              <a:rPr lang="en-US" dirty="0" smtClean="0">
                <a:latin typeface="Algerian" pitchFamily="82" charset="0"/>
              </a:rPr>
              <a:t> 2025</a:t>
            </a:r>
          </a:p>
          <a:p>
            <a:pPr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</a:t>
            </a:r>
            <a:r>
              <a:rPr lang="en-US" dirty="0" err="1" smtClean="0">
                <a:latin typeface="Algerian" pitchFamily="82" charset="0"/>
              </a:rPr>
              <a:t>misi</a:t>
            </a:r>
            <a:endParaRPr lang="en-US" dirty="0" smtClean="0">
              <a:latin typeface="Algerian" pitchFamily="82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Algerian" pitchFamily="82" charset="0"/>
              </a:rPr>
              <a:t>    1. MENYELENGGARAKAN PENDIDIKAN DAN  </a:t>
            </a:r>
          </a:p>
          <a:p>
            <a:pPr marL="514350" indent="-514350"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    PENGAJARAN BERBASIS KKNI </a:t>
            </a:r>
          </a:p>
          <a:p>
            <a:pPr marL="514350" indent="-514350"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    BERDASARKAN NILAI </a:t>
            </a:r>
            <a:r>
              <a:rPr lang="en-US" dirty="0" err="1" smtClean="0">
                <a:latin typeface="Algerian" pitchFamily="82" charset="0"/>
              </a:rPr>
              <a:t>NILAI</a:t>
            </a:r>
            <a:r>
              <a:rPr lang="en-US" dirty="0" smtClean="0">
                <a:latin typeface="Algerian" pitchFamily="82" charset="0"/>
              </a:rPr>
              <a:t> ISLAMI</a:t>
            </a:r>
          </a:p>
          <a:p>
            <a:pPr marL="514350" indent="-514350"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2. </a:t>
            </a:r>
            <a:r>
              <a:rPr lang="en-US" dirty="0" err="1" smtClean="0">
                <a:latin typeface="Algerian" pitchFamily="82" charset="0"/>
              </a:rPr>
              <a:t>Menyelanggarakan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penelitian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di</a:t>
            </a:r>
            <a:r>
              <a:rPr lang="en-US" dirty="0" smtClean="0">
                <a:latin typeface="Algerian" pitchFamily="82" charset="0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    </a:t>
            </a:r>
            <a:r>
              <a:rPr lang="en-US" dirty="0" err="1" smtClean="0">
                <a:latin typeface="Algerian" pitchFamily="82" charset="0"/>
              </a:rPr>
              <a:t>bidang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tumbuh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kembang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balita</a:t>
            </a:r>
            <a:endParaRPr lang="en-US" dirty="0" smtClean="0">
              <a:latin typeface="Algerian" pitchFamily="82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3. </a:t>
            </a:r>
            <a:r>
              <a:rPr lang="en-US" dirty="0" err="1" smtClean="0">
                <a:latin typeface="Algerian" pitchFamily="82" charset="0"/>
              </a:rPr>
              <a:t>menyelenggarakan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pengabdian</a:t>
            </a:r>
            <a:r>
              <a:rPr lang="en-US" dirty="0" smtClean="0">
                <a:latin typeface="Algerian" pitchFamily="8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  </a:t>
            </a:r>
            <a:r>
              <a:rPr lang="en-US" dirty="0" err="1" smtClean="0">
                <a:latin typeface="Algerian" pitchFamily="82" charset="0"/>
              </a:rPr>
              <a:t>kepada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masyarakat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bidang</a:t>
            </a:r>
            <a:r>
              <a:rPr lang="en-US" dirty="0" smtClean="0">
                <a:latin typeface="Algerian" pitchFamily="8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  </a:t>
            </a:r>
            <a:r>
              <a:rPr lang="en-US" dirty="0" err="1" smtClean="0">
                <a:latin typeface="Algerian" pitchFamily="82" charset="0"/>
              </a:rPr>
              <a:t>tumbuh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kembang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balita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sesuai</a:t>
            </a:r>
            <a:r>
              <a:rPr lang="en-US" dirty="0" smtClean="0">
                <a:latin typeface="Algerian" pitchFamily="8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  evidence based</a:t>
            </a:r>
          </a:p>
          <a:p>
            <a:pPr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4. </a:t>
            </a:r>
            <a:r>
              <a:rPr lang="en-US" dirty="0" err="1" smtClean="0">
                <a:latin typeface="Algerian" pitchFamily="82" charset="0"/>
              </a:rPr>
              <a:t>Menyelenggarakan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kegiatan</a:t>
            </a:r>
            <a:r>
              <a:rPr lang="en-US" dirty="0" smtClean="0">
                <a:latin typeface="Algerian" pitchFamily="8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  </a:t>
            </a:r>
            <a:r>
              <a:rPr lang="en-US" dirty="0" err="1" smtClean="0">
                <a:latin typeface="Algerian" pitchFamily="82" charset="0"/>
              </a:rPr>
              <a:t>berdasarkan</a:t>
            </a:r>
            <a:r>
              <a:rPr lang="en-US" dirty="0" smtClean="0">
                <a:latin typeface="Algerian" pitchFamily="82" charset="0"/>
              </a:rPr>
              <a:t> al </a:t>
            </a:r>
            <a:r>
              <a:rPr lang="en-US" dirty="0" err="1" smtClean="0">
                <a:latin typeface="Algerian" pitchFamily="82" charset="0"/>
              </a:rPr>
              <a:t>islam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dan</a:t>
            </a:r>
            <a:r>
              <a:rPr lang="en-US" dirty="0" smtClean="0">
                <a:latin typeface="Algerian" pitchFamily="8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  </a:t>
            </a:r>
            <a:r>
              <a:rPr lang="en-US" dirty="0" err="1" smtClean="0">
                <a:latin typeface="Algerian" pitchFamily="82" charset="0"/>
              </a:rPr>
              <a:t>kemuhammadiyahan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pPr algn="ctr"/>
            <a:r>
              <a:rPr lang="en-US" dirty="0" err="1" smtClean="0"/>
              <a:t>gbmk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MATAKULIAH        ; ASKEB KOMPLEMENTER PADA BAYI,BALITA, DAN APRAS</a:t>
            </a:r>
          </a:p>
          <a:p>
            <a:r>
              <a:rPr lang="en-US" dirty="0" smtClean="0"/>
              <a:t> </a:t>
            </a:r>
            <a:r>
              <a:rPr lang="en-US" dirty="0" smtClean="0"/>
              <a:t>KODE MATA KULIAH : SBW10506</a:t>
            </a:r>
          </a:p>
          <a:p>
            <a:r>
              <a:rPr lang="en-US" dirty="0" smtClean="0"/>
              <a:t> </a:t>
            </a:r>
            <a:r>
              <a:rPr lang="en-US" dirty="0" smtClean="0"/>
              <a:t>BEBAN STUDY         : 4 </a:t>
            </a:r>
            <a:r>
              <a:rPr lang="en-US" dirty="0" err="1" smtClean="0"/>
              <a:t>sks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PENEMPATAN          : Semester V</a:t>
            </a:r>
          </a:p>
          <a:p>
            <a:r>
              <a:rPr lang="en-US" dirty="0" smtClean="0"/>
              <a:t> </a:t>
            </a:r>
            <a:r>
              <a:rPr lang="en-US" dirty="0" smtClean="0"/>
              <a:t>DESKRIPSI MATAKULIAH 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MATAKULIAH INI MEMBAHAS TENTANG ASUHAN KEBIDANAN KOMPLEMENTER PADA BAYI,BALITA,APRAS YG MELIPUTI :THERAPY KOMPLEMENTER,KONSEP PSIKOLOGI TUMBANG,GANGGUAN TUMBUH KEMBANG DAN PENANGANAN PADA BAYI,BALITA DAN APRAS.MATAKULIAH INI DI BERIKAN DLM BENTUK DISKUSI,SIMULASI,CERAMAH,PRAKTIK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r>
              <a:rPr lang="en-US" dirty="0" smtClean="0"/>
              <a:t>TUJUAN MATA 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Algerian" pitchFamily="82" charset="0"/>
              </a:rPr>
              <a:t>PADA AKHIR MATA KULIAH MHSW MAMPU :</a:t>
            </a:r>
          </a:p>
          <a:p>
            <a:pPr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1. </a:t>
            </a:r>
            <a:r>
              <a:rPr lang="en-US" dirty="0" err="1" smtClean="0">
                <a:latin typeface="Algerian" pitchFamily="82" charset="0"/>
              </a:rPr>
              <a:t>menjelaskan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terapy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komplementer</a:t>
            </a:r>
            <a:endParaRPr lang="en-US" dirty="0" smtClean="0">
              <a:latin typeface="Algerian" pitchFamily="82" charset="0"/>
            </a:endParaRPr>
          </a:p>
          <a:p>
            <a:pPr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2. </a:t>
            </a:r>
            <a:r>
              <a:rPr lang="en-US" dirty="0" err="1" smtClean="0">
                <a:latin typeface="Algerian" pitchFamily="82" charset="0"/>
              </a:rPr>
              <a:t>Menjelaskan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konsep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psikologi</a:t>
            </a:r>
            <a:r>
              <a:rPr lang="en-US" dirty="0" smtClean="0">
                <a:latin typeface="Algerian" pitchFamily="8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    </a:t>
            </a:r>
            <a:r>
              <a:rPr lang="en-US" dirty="0" err="1" smtClean="0">
                <a:latin typeface="Algerian" pitchFamily="82" charset="0"/>
              </a:rPr>
              <a:t>tumbuh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kembang</a:t>
            </a:r>
            <a:endParaRPr lang="en-US" dirty="0" smtClean="0">
              <a:latin typeface="Algerian" pitchFamily="82" charset="0"/>
            </a:endParaRPr>
          </a:p>
          <a:p>
            <a:pPr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3. MEMAHAMI GANGGUAN TUMBUH </a:t>
            </a:r>
          </a:p>
          <a:p>
            <a:pPr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    KEMBANG DAN PENANGANAN PADA </a:t>
            </a:r>
          </a:p>
          <a:p>
            <a:pPr>
              <a:buNone/>
            </a:pP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    BAYI,BALITA,APRAS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 GARIS BESAR MATAKULIAH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sz="1800" dirty="0" smtClean="0"/>
              <a:t>1.</a:t>
            </a:r>
            <a:r>
              <a:rPr lang="en-US" sz="1800" dirty="0" smtClean="0">
                <a:latin typeface="Baskerville Old Face" pitchFamily="18" charset="0"/>
              </a:rPr>
              <a:t>KONSEP DASAR THERAPY KOMPLEMENTER</a:t>
            </a:r>
          </a:p>
          <a:p>
            <a:pPr marL="514350" indent="-514350">
              <a:buNone/>
            </a:pPr>
            <a:r>
              <a:rPr lang="en-US" sz="1800" dirty="0" smtClean="0">
                <a:latin typeface="Baskerville Old Face" pitchFamily="18" charset="0"/>
              </a:rPr>
              <a:t> </a:t>
            </a:r>
            <a:r>
              <a:rPr lang="en-US" sz="1800" dirty="0" smtClean="0">
                <a:latin typeface="Baskerville Old Face" pitchFamily="18" charset="0"/>
              </a:rPr>
              <a:t>  2. JENIS </a:t>
            </a:r>
            <a:r>
              <a:rPr lang="en-US" sz="1800" dirty="0" err="1" smtClean="0">
                <a:latin typeface="Baskerville Old Face" pitchFamily="18" charset="0"/>
              </a:rPr>
              <a:t>JENIS</a:t>
            </a:r>
            <a:r>
              <a:rPr lang="en-US" sz="1800" dirty="0" smtClean="0">
                <a:latin typeface="Baskerville Old Face" pitchFamily="18" charset="0"/>
              </a:rPr>
              <a:t> THERAPY KOMPLEMENTER</a:t>
            </a:r>
          </a:p>
          <a:p>
            <a:pPr marL="514350" indent="-514350">
              <a:buNone/>
            </a:pPr>
            <a:r>
              <a:rPr lang="en-US" sz="1800" dirty="0" smtClean="0">
                <a:latin typeface="Baskerville Old Face" pitchFamily="18" charset="0"/>
              </a:rPr>
              <a:t> </a:t>
            </a:r>
            <a:r>
              <a:rPr lang="en-US" sz="1800" dirty="0" smtClean="0">
                <a:latin typeface="Baskerville Old Face" pitchFamily="18" charset="0"/>
              </a:rPr>
              <a:t>  3. KELEBIHAN DAN KEKURANGAN THERAPY KOMPLEMENTER</a:t>
            </a:r>
          </a:p>
          <a:p>
            <a:pPr marL="514350" indent="-514350">
              <a:buNone/>
            </a:pPr>
            <a:r>
              <a:rPr lang="en-US" sz="1800" dirty="0" smtClean="0">
                <a:latin typeface="Baskerville Old Face" pitchFamily="18" charset="0"/>
              </a:rPr>
              <a:t> </a:t>
            </a:r>
            <a:r>
              <a:rPr lang="en-US" sz="1800" dirty="0" smtClean="0">
                <a:latin typeface="Baskerville Old Face" pitchFamily="18" charset="0"/>
              </a:rPr>
              <a:t>  4. BENTUK DAN PENERAPAN THERAPY KOMPLEMENTER</a:t>
            </a:r>
          </a:p>
          <a:p>
            <a:pPr marL="514350" indent="-514350">
              <a:buNone/>
            </a:pPr>
            <a:r>
              <a:rPr lang="en-US" sz="1800" dirty="0" smtClean="0">
                <a:latin typeface="Baskerville Old Face" pitchFamily="18" charset="0"/>
              </a:rPr>
              <a:t> </a:t>
            </a:r>
            <a:r>
              <a:rPr lang="en-US" sz="1800" dirty="0" smtClean="0">
                <a:latin typeface="Baskerville Old Face" pitchFamily="18" charset="0"/>
              </a:rPr>
              <a:t>  5. PENERAPAN THERAPY KOMPLEMENTER DLM PELAYANAN KESEHATAN PADA BAYI BALITA APRAS</a:t>
            </a:r>
          </a:p>
          <a:p>
            <a:pPr marL="514350" indent="-514350">
              <a:buNone/>
            </a:pPr>
            <a:r>
              <a:rPr lang="en-US" sz="1800" dirty="0" smtClean="0">
                <a:latin typeface="Baskerville Old Face" pitchFamily="18" charset="0"/>
              </a:rPr>
              <a:t> </a:t>
            </a:r>
            <a:r>
              <a:rPr lang="en-US" sz="1800" dirty="0" smtClean="0">
                <a:latin typeface="Baskerville Old Face" pitchFamily="18" charset="0"/>
              </a:rPr>
              <a:t>  6. PSIKOLOGI PERTUMBUHAN DAN PERKEMBANGAN BAYI BARU LAHIR,BAYI BALITA DAN APRAS</a:t>
            </a:r>
          </a:p>
          <a:p>
            <a:pPr marL="514350" indent="-514350">
              <a:buNone/>
            </a:pPr>
            <a:r>
              <a:rPr lang="en-US" sz="1800" dirty="0" smtClean="0">
                <a:latin typeface="Baskerville Old Face" pitchFamily="18" charset="0"/>
              </a:rPr>
              <a:t> </a:t>
            </a:r>
            <a:r>
              <a:rPr lang="en-US" sz="1800" dirty="0" smtClean="0">
                <a:latin typeface="Baskerville Old Face" pitchFamily="18" charset="0"/>
              </a:rPr>
              <a:t>  7. KONSEP PSIKOLOGI PERKMBANGAN MANUSIA DARI SEBELUM LAHIR (PRENATAL 9 BLN)</a:t>
            </a:r>
          </a:p>
          <a:p>
            <a:pPr marL="514350" indent="-514350">
              <a:buNone/>
            </a:pPr>
            <a:r>
              <a:rPr lang="en-US" sz="1800" dirty="0" smtClean="0">
                <a:latin typeface="Baskerville Old Face" pitchFamily="18" charset="0"/>
              </a:rPr>
              <a:t> </a:t>
            </a:r>
            <a:r>
              <a:rPr lang="en-US" sz="1800" dirty="0" smtClean="0">
                <a:latin typeface="Baskerville Old Face" pitchFamily="18" charset="0"/>
              </a:rPr>
              <a:t>  8.  KONSEP PSIKOLOGI PERKEMBANGAN MANUSIA BARU LAHIR (O-2 MGG)</a:t>
            </a:r>
          </a:p>
          <a:p>
            <a:pPr marL="514350" indent="-514350">
              <a:buNone/>
            </a:pPr>
            <a:r>
              <a:rPr lang="en-US" sz="1800" dirty="0" smtClean="0">
                <a:latin typeface="Baskerville Old Face" pitchFamily="18" charset="0"/>
              </a:rPr>
              <a:t> </a:t>
            </a:r>
            <a:r>
              <a:rPr lang="en-US" sz="1800" dirty="0" smtClean="0">
                <a:latin typeface="Baskerville Old Face" pitchFamily="18" charset="0"/>
              </a:rPr>
              <a:t>  9. </a:t>
            </a:r>
            <a:r>
              <a:rPr lang="en-US" sz="1800" dirty="0" smtClean="0">
                <a:latin typeface="Baskerville Old Face" pitchFamily="18" charset="0"/>
              </a:rPr>
              <a:t>KONSEP PSIKOLOGI </a:t>
            </a:r>
            <a:r>
              <a:rPr lang="en-US" sz="1800" dirty="0" smtClean="0">
                <a:latin typeface="Baskerville Old Face" pitchFamily="18" charset="0"/>
              </a:rPr>
              <a:t>MASA KANAK </a:t>
            </a:r>
            <a:r>
              <a:rPr lang="en-US" sz="1800" dirty="0" err="1" smtClean="0">
                <a:latin typeface="Baskerville Old Face" pitchFamily="18" charset="0"/>
              </a:rPr>
              <a:t>KANAK</a:t>
            </a:r>
            <a:r>
              <a:rPr lang="en-US" sz="1800" dirty="0" smtClean="0">
                <a:latin typeface="Baskerville Old Face" pitchFamily="18" charset="0"/>
              </a:rPr>
              <a:t>(EARLY CHILHOD 2-6 THN)</a:t>
            </a:r>
          </a:p>
          <a:p>
            <a:pPr marL="514350" indent="-514350">
              <a:buNone/>
            </a:pPr>
            <a:r>
              <a:rPr lang="en-US" sz="1800" dirty="0" smtClean="0">
                <a:latin typeface="Baskerville Old Face" pitchFamily="18" charset="0"/>
              </a:rPr>
              <a:t> </a:t>
            </a:r>
            <a:r>
              <a:rPr lang="en-US" sz="1800" dirty="0" smtClean="0">
                <a:latin typeface="Baskerville Old Face" pitchFamily="18" charset="0"/>
              </a:rPr>
              <a:t> 10. </a:t>
            </a:r>
            <a:r>
              <a:rPr lang="en-US" sz="1800" dirty="0" smtClean="0">
                <a:latin typeface="Baskerville Old Face" pitchFamily="18" charset="0"/>
              </a:rPr>
              <a:t>. KONSEP PSIKOLOGI MASA KANAK </a:t>
            </a:r>
            <a:r>
              <a:rPr lang="en-US" sz="1800" dirty="0" err="1" smtClean="0">
                <a:latin typeface="Baskerville Old Face" pitchFamily="18" charset="0"/>
              </a:rPr>
              <a:t>KANAK</a:t>
            </a:r>
            <a:r>
              <a:rPr lang="en-US" sz="1800" dirty="0" smtClean="0">
                <a:latin typeface="Baskerville Old Face" pitchFamily="18" charset="0"/>
              </a:rPr>
              <a:t> </a:t>
            </a:r>
            <a:r>
              <a:rPr lang="en-US" sz="1800" dirty="0" smtClean="0">
                <a:latin typeface="Baskerville Old Face" pitchFamily="18" charset="0"/>
              </a:rPr>
              <a:t>AKHIR (LATER CHILDHOOD) 6-12 THN</a:t>
            </a: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PENGASUHAN IDEAL ORANGTUA TERHADAP BAYI,BALITA APRAS</a:t>
            </a:r>
          </a:p>
          <a:p>
            <a:r>
              <a:rPr lang="en-US" dirty="0" smtClean="0"/>
              <a:t>SIMULASI DAN DETEKSI DINI PERTUMBUHAN DAN PERKEMBANGAN ANAK</a:t>
            </a:r>
          </a:p>
          <a:p>
            <a:r>
              <a:rPr lang="en-US" dirty="0" smtClean="0"/>
              <a:t>INTERVENSI DINI GANGGUAN TUMBUH KEMBANG ANAK DAN BALITA</a:t>
            </a:r>
          </a:p>
          <a:p>
            <a:r>
              <a:rPr lang="en-US" dirty="0" smtClean="0"/>
              <a:t>ANTICIPATORY GUIDANCE UTK MENCEGAH DAN MENURUNKAN SIDS</a:t>
            </a:r>
          </a:p>
          <a:p>
            <a:r>
              <a:rPr lang="en-US" dirty="0" smtClean="0"/>
              <a:t>LINGKUNGAN AMAN UTK BAYI DAN ANAK</a:t>
            </a:r>
          </a:p>
          <a:p>
            <a:r>
              <a:rPr lang="en-US" dirty="0" smtClean="0"/>
              <a:t>EVALUASI PARENT EDUCATION</a:t>
            </a:r>
          </a:p>
          <a:p>
            <a:r>
              <a:rPr lang="en-US" dirty="0" smtClean="0"/>
              <a:t>PEMERIKSAAN BAYI SAAT LAHIR DAN PEM SEHARI HARI</a:t>
            </a:r>
          </a:p>
          <a:p>
            <a:r>
              <a:rPr lang="en-US" dirty="0" smtClean="0"/>
              <a:t>PRINSIP PEMBERIAN NUTRISI PADA BAYI BARU LAHIR</a:t>
            </a:r>
          </a:p>
          <a:p>
            <a:r>
              <a:rPr lang="en-US" dirty="0" smtClean="0"/>
              <a:t>ASUHAN RUTIN BAYI BARU LAHIR NORMAL</a:t>
            </a:r>
          </a:p>
          <a:p>
            <a:r>
              <a:rPr lang="en-US" dirty="0" smtClean="0"/>
              <a:t>MOBILISASI DAN MENGGENDONG BAYI DG AMAN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a. </a:t>
            </a:r>
            <a:r>
              <a:rPr lang="en-US" dirty="0" err="1" smtClean="0"/>
              <a:t>transportasi</a:t>
            </a:r>
            <a:r>
              <a:rPr lang="en-US" dirty="0" smtClean="0"/>
              <a:t> and </a:t>
            </a:r>
            <a:r>
              <a:rPr lang="en-US" dirty="0" err="1" smtClean="0"/>
              <a:t>mobilisasi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b. 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kanggoro</a:t>
            </a:r>
            <a:r>
              <a:rPr lang="en-US" dirty="0" smtClean="0"/>
              <a:t>       c. </a:t>
            </a:r>
            <a:r>
              <a:rPr lang="en-US" dirty="0" err="1" smtClean="0"/>
              <a:t>Bedong</a:t>
            </a:r>
            <a:r>
              <a:rPr lang="en-US" dirty="0" smtClean="0"/>
              <a:t> (swaddle)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7183</TotalTime>
  <Words>562</Words>
  <Application>Microsoft Office PowerPoint</Application>
  <PresentationFormat>On-screen Show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Opulent</vt:lpstr>
      <vt:lpstr>Materi asuhan kebidanan komplementer pada bayi,neonatus dan apras</vt:lpstr>
      <vt:lpstr> TATA TERTIB PERKULIAHAN</vt:lpstr>
      <vt:lpstr>Intermission….</vt:lpstr>
      <vt:lpstr>VISI MISI ITKES MUHAMMADYAH SIDRAP</vt:lpstr>
      <vt:lpstr>Slide 5</vt:lpstr>
      <vt:lpstr>gbmk</vt:lpstr>
      <vt:lpstr>TUJUAN MATA KULIAH</vt:lpstr>
      <vt:lpstr> GARIS BESAR MATAKULIAH</vt:lpstr>
      <vt:lpstr>Slide 9</vt:lpstr>
      <vt:lpstr>Menjelaskan konsep psikologi tumbang,gangguan tumbang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asuhan kebidanan komplementer pada bayi,neonatus dan apras</dc:title>
  <dc:creator>user</dc:creator>
  <cp:lastModifiedBy>user</cp:lastModifiedBy>
  <cp:revision>15</cp:revision>
  <dcterms:created xsi:type="dcterms:W3CDTF">2021-04-23T13:59:21Z</dcterms:created>
  <dcterms:modified xsi:type="dcterms:W3CDTF">2022-09-11T07:35:09Z</dcterms:modified>
</cp:coreProperties>
</file>