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52400" y="0"/>
            <a:ext cx="46735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98115" y="795337"/>
            <a:ext cx="3747769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8237220" cy="411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53018" y="6297922"/>
            <a:ext cx="254000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8650" y="2291778"/>
            <a:ext cx="53467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0" dirty="0">
                <a:latin typeface="Tahoma"/>
                <a:cs typeface="Tahoma"/>
              </a:rPr>
              <a:t>AN</a:t>
            </a:r>
            <a:r>
              <a:rPr sz="4800" b="0" spc="15" dirty="0">
                <a:latin typeface="Tahoma"/>
                <a:cs typeface="Tahoma"/>
              </a:rPr>
              <a:t>A</a:t>
            </a:r>
            <a:r>
              <a:rPr sz="4800" b="0" spc="-65" dirty="0">
                <a:latin typeface="Tahoma"/>
                <a:cs typeface="Tahoma"/>
              </a:rPr>
              <a:t>LISIS</a:t>
            </a:r>
            <a:r>
              <a:rPr sz="4800" b="0" spc="-560" dirty="0">
                <a:latin typeface="Tahoma"/>
                <a:cs typeface="Tahoma"/>
              </a:rPr>
              <a:t> </a:t>
            </a:r>
            <a:r>
              <a:rPr sz="4800" b="0" spc="215" dirty="0">
                <a:latin typeface="Tahoma"/>
                <a:cs typeface="Tahoma"/>
              </a:rPr>
              <a:t>BIAY</a:t>
            </a:r>
            <a:r>
              <a:rPr sz="4800" b="0" spc="250" dirty="0">
                <a:latin typeface="Tahoma"/>
                <a:cs typeface="Tahoma"/>
              </a:rPr>
              <a:t>A</a:t>
            </a:r>
            <a:r>
              <a:rPr sz="4800" b="0" spc="-545" dirty="0">
                <a:latin typeface="Tahoma"/>
                <a:cs typeface="Tahoma"/>
              </a:rPr>
              <a:t> </a:t>
            </a:r>
            <a:r>
              <a:rPr sz="4800" b="0" spc="15" dirty="0">
                <a:latin typeface="Tahoma"/>
                <a:cs typeface="Tahoma"/>
              </a:rPr>
              <a:t>RS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8710" y="795337"/>
            <a:ext cx="43846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45" dirty="0"/>
              <a:t>B</a:t>
            </a:r>
            <a:r>
              <a:rPr spc="-200" dirty="0"/>
              <a:t>u</a:t>
            </a:r>
            <a:r>
              <a:rPr spc="-165" dirty="0"/>
              <a:t>d</a:t>
            </a:r>
            <a:r>
              <a:rPr spc="-229" dirty="0"/>
              <a:t>g</a:t>
            </a:r>
            <a:r>
              <a:rPr spc="-260" dirty="0"/>
              <a:t>e</a:t>
            </a:r>
            <a:r>
              <a:rPr spc="-275" dirty="0"/>
              <a:t>t</a:t>
            </a:r>
            <a:r>
              <a:rPr spc="-355" dirty="0"/>
              <a:t>a</a:t>
            </a:r>
            <a:r>
              <a:rPr spc="-254" dirty="0"/>
              <a:t>ry</a:t>
            </a:r>
            <a:r>
              <a:rPr spc="-270" dirty="0"/>
              <a:t> </a:t>
            </a:r>
            <a:r>
              <a:rPr spc="60" dirty="0"/>
              <a:t>C</a:t>
            </a:r>
            <a:r>
              <a:rPr spc="105" dirty="0"/>
              <a:t>o</a:t>
            </a:r>
            <a:r>
              <a:rPr spc="-85" dirty="0"/>
              <a:t>n</a:t>
            </a:r>
            <a:r>
              <a:rPr spc="-170" dirty="0"/>
              <a:t>trol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7257" y="1829117"/>
            <a:ext cx="6487160" cy="19773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85" dirty="0">
                <a:latin typeface="Times New Roman"/>
                <a:cs typeface="Times New Roman"/>
              </a:rPr>
              <a:t>Hasil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analisis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dimanfaatkan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memonitor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dan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mengendalikan 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kegiatan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operasional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95" dirty="0">
                <a:latin typeface="Times New Roman"/>
                <a:cs typeface="Times New Roman"/>
              </a:rPr>
              <a:t>RS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dalam</a:t>
            </a:r>
            <a:endParaRPr sz="32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3200" spc="-85" dirty="0">
                <a:latin typeface="Times New Roman"/>
                <a:cs typeface="Times New Roman"/>
              </a:rPr>
              <a:t>rangka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efisiensi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90" dirty="0">
                <a:latin typeface="Times New Roman"/>
                <a:cs typeface="Times New Roman"/>
              </a:rPr>
              <a:t>RS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7029" y="863853"/>
            <a:ext cx="5864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75" dirty="0"/>
              <a:t>E</a:t>
            </a:r>
            <a:r>
              <a:rPr sz="3600" spc="-250" dirty="0"/>
              <a:t>v</a:t>
            </a:r>
            <a:r>
              <a:rPr sz="3600" spc="-320" dirty="0"/>
              <a:t>a</a:t>
            </a:r>
            <a:r>
              <a:rPr sz="3600" spc="-155" dirty="0"/>
              <a:t>l</a:t>
            </a:r>
            <a:r>
              <a:rPr sz="3600" spc="-245" dirty="0"/>
              <a:t>u</a:t>
            </a:r>
            <a:r>
              <a:rPr sz="3600" spc="-215" dirty="0"/>
              <a:t>a</a:t>
            </a:r>
            <a:r>
              <a:rPr sz="3600" spc="-80" dirty="0"/>
              <a:t>tio</a:t>
            </a:r>
            <a:r>
              <a:rPr sz="3600" spc="-105" dirty="0"/>
              <a:t>n</a:t>
            </a:r>
            <a:r>
              <a:rPr sz="3600" spc="-210" dirty="0"/>
              <a:t> an</a:t>
            </a:r>
            <a:r>
              <a:rPr sz="3600" spc="-215" dirty="0"/>
              <a:t>d</a:t>
            </a:r>
            <a:r>
              <a:rPr sz="3600" spc="-190" dirty="0"/>
              <a:t> </a:t>
            </a:r>
            <a:r>
              <a:rPr sz="3600" spc="455" dirty="0"/>
              <a:t>A</a:t>
            </a:r>
            <a:r>
              <a:rPr sz="3600" spc="-315" dirty="0"/>
              <a:t>c</a:t>
            </a:r>
            <a:r>
              <a:rPr sz="3600" spc="-300" dirty="0"/>
              <a:t>c</a:t>
            </a:r>
            <a:r>
              <a:rPr sz="3600" spc="75" dirty="0"/>
              <a:t>o</a:t>
            </a:r>
            <a:r>
              <a:rPr sz="3600" spc="-100" dirty="0"/>
              <a:t>u</a:t>
            </a:r>
            <a:r>
              <a:rPr sz="3600" spc="-85" dirty="0"/>
              <a:t>n</a:t>
            </a:r>
            <a:r>
              <a:rPr sz="3600" spc="-225" dirty="0"/>
              <a:t>t</a:t>
            </a:r>
            <a:r>
              <a:rPr sz="3600" spc="-310" dirty="0"/>
              <a:t>a</a:t>
            </a:r>
            <a:r>
              <a:rPr sz="3600" spc="-180" dirty="0"/>
              <a:t>bi</a:t>
            </a:r>
            <a:r>
              <a:rPr sz="3600" spc="-105" dirty="0"/>
              <a:t>l</a:t>
            </a:r>
            <a:r>
              <a:rPr sz="3600" spc="-145" dirty="0"/>
              <a:t>ity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7257" y="1829117"/>
            <a:ext cx="6120765" cy="2465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10" dirty="0">
                <a:latin typeface="Times New Roman"/>
                <a:cs typeface="Times New Roman"/>
              </a:rPr>
              <a:t>Analisis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bermanfaat</a:t>
            </a:r>
            <a:r>
              <a:rPr sz="3200" spc="-20" dirty="0">
                <a:latin typeface="Times New Roman"/>
                <a:cs typeface="Times New Roman"/>
              </a:rPr>
              <a:t> untuk 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men</a:t>
            </a:r>
            <a:r>
              <a:rPr sz="3200" spc="-30" dirty="0">
                <a:latin typeface="Times New Roman"/>
                <a:cs typeface="Times New Roman"/>
              </a:rPr>
              <a:t>i</a:t>
            </a:r>
            <a:r>
              <a:rPr sz="3200" spc="-145" dirty="0">
                <a:latin typeface="Times New Roman"/>
                <a:cs typeface="Times New Roman"/>
              </a:rPr>
              <a:t>lai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i="1" spc="-350" dirty="0">
                <a:latin typeface="Times New Roman"/>
                <a:cs typeface="Times New Roman"/>
              </a:rPr>
              <a:t>performan</a:t>
            </a:r>
            <a:r>
              <a:rPr sz="3200" i="1" spc="-340" dirty="0">
                <a:latin typeface="Times New Roman"/>
                <a:cs typeface="Times New Roman"/>
              </a:rPr>
              <a:t>c</a:t>
            </a:r>
            <a:r>
              <a:rPr sz="3200" i="1" spc="-490" dirty="0">
                <a:latin typeface="Times New Roman"/>
                <a:cs typeface="Times New Roman"/>
              </a:rPr>
              <a:t>e</a:t>
            </a:r>
            <a:r>
              <a:rPr sz="3200" i="1" spc="1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keuan</a:t>
            </a:r>
            <a:r>
              <a:rPr sz="3200" spc="-75" dirty="0">
                <a:latin typeface="Times New Roman"/>
                <a:cs typeface="Times New Roman"/>
              </a:rPr>
              <a:t>g</a:t>
            </a:r>
            <a:r>
              <a:rPr sz="3200" spc="-50" dirty="0">
                <a:latin typeface="Times New Roman"/>
                <a:cs typeface="Times New Roman"/>
              </a:rPr>
              <a:t>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35" dirty="0">
                <a:latin typeface="Times New Roman"/>
                <a:cs typeface="Times New Roman"/>
              </a:rPr>
              <a:t>RS  </a:t>
            </a:r>
            <a:r>
              <a:rPr sz="3200" spc="-85" dirty="0">
                <a:latin typeface="Times New Roman"/>
                <a:cs typeface="Times New Roman"/>
              </a:rPr>
              <a:t>secara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keseluruhan,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sekaligus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sebagai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pertanggungan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jawaban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kepada 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pihak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pihak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berkepentingan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2310" y="795337"/>
            <a:ext cx="36588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95" dirty="0"/>
              <a:t>K</a:t>
            </a:r>
            <a:r>
              <a:rPr spc="-150" dirty="0"/>
              <a:t>l</a:t>
            </a:r>
            <a:r>
              <a:rPr spc="-409" dirty="0"/>
              <a:t>a</a:t>
            </a:r>
            <a:r>
              <a:rPr spc="-265" dirty="0"/>
              <a:t>sif</a:t>
            </a:r>
            <a:r>
              <a:rPr spc="-204" dirty="0"/>
              <a:t>i</a:t>
            </a:r>
            <a:r>
              <a:rPr spc="-295" dirty="0"/>
              <a:t>kasi</a:t>
            </a:r>
            <a:r>
              <a:rPr spc="-260" dirty="0"/>
              <a:t> </a:t>
            </a:r>
            <a:r>
              <a:rPr spc="-245" dirty="0"/>
              <a:t>B</a:t>
            </a:r>
            <a:r>
              <a:rPr spc="-165" dirty="0"/>
              <a:t>i</a:t>
            </a:r>
            <a:r>
              <a:rPr spc="-335" dirty="0"/>
              <a:t>aya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511300" y="1971039"/>
            <a:ext cx="848360" cy="1201420"/>
            <a:chOff x="1511300" y="1971039"/>
            <a:chExt cx="848360" cy="1201420"/>
          </a:xfrm>
        </p:grpSpPr>
        <p:sp>
          <p:nvSpPr>
            <p:cNvPr id="4" name="object 4"/>
            <p:cNvSpPr/>
            <p:nvPr/>
          </p:nvSpPr>
          <p:spPr>
            <a:xfrm>
              <a:off x="1524000" y="1983739"/>
              <a:ext cx="822960" cy="1176020"/>
            </a:xfrm>
            <a:custGeom>
              <a:avLst/>
              <a:gdLst/>
              <a:ahLst/>
              <a:cxnLst/>
              <a:rect l="l" t="t" r="r" b="b"/>
              <a:pathLst>
                <a:path w="822960" h="1176020">
                  <a:moveTo>
                    <a:pt x="822960" y="0"/>
                  </a:moveTo>
                  <a:lnTo>
                    <a:pt x="411480" y="411480"/>
                  </a:lnTo>
                  <a:lnTo>
                    <a:pt x="0" y="0"/>
                  </a:lnTo>
                  <a:lnTo>
                    <a:pt x="0" y="764539"/>
                  </a:lnTo>
                  <a:lnTo>
                    <a:pt x="411480" y="1176020"/>
                  </a:lnTo>
                  <a:lnTo>
                    <a:pt x="822960" y="764539"/>
                  </a:lnTo>
                  <a:lnTo>
                    <a:pt x="82296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24000" y="1983739"/>
              <a:ext cx="822960" cy="1176020"/>
            </a:xfrm>
            <a:custGeom>
              <a:avLst/>
              <a:gdLst/>
              <a:ahLst/>
              <a:cxnLst/>
              <a:rect l="l" t="t" r="r" b="b"/>
              <a:pathLst>
                <a:path w="822960" h="1176020">
                  <a:moveTo>
                    <a:pt x="822960" y="0"/>
                  </a:moveTo>
                  <a:lnTo>
                    <a:pt x="822960" y="764539"/>
                  </a:lnTo>
                  <a:lnTo>
                    <a:pt x="411480" y="1176020"/>
                  </a:lnTo>
                  <a:lnTo>
                    <a:pt x="0" y="764539"/>
                  </a:lnTo>
                  <a:lnTo>
                    <a:pt x="0" y="0"/>
                  </a:lnTo>
                  <a:lnTo>
                    <a:pt x="411480" y="411480"/>
                  </a:lnTo>
                  <a:lnTo>
                    <a:pt x="822960" y="0"/>
                  </a:lnTo>
                  <a:close/>
                </a:path>
              </a:pathLst>
            </a:custGeom>
            <a:ln w="25399">
              <a:solidFill>
                <a:srgbClr val="00CC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826895" y="2256154"/>
            <a:ext cx="2159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334260" y="1971039"/>
            <a:ext cx="5831840" cy="789940"/>
            <a:chOff x="2334260" y="1971039"/>
            <a:chExt cx="5831840" cy="789940"/>
          </a:xfrm>
        </p:grpSpPr>
        <p:sp>
          <p:nvSpPr>
            <p:cNvPr id="8" name="object 8"/>
            <p:cNvSpPr/>
            <p:nvPr/>
          </p:nvSpPr>
          <p:spPr>
            <a:xfrm>
              <a:off x="2346960" y="1983739"/>
              <a:ext cx="5806440" cy="764540"/>
            </a:xfrm>
            <a:custGeom>
              <a:avLst/>
              <a:gdLst/>
              <a:ahLst/>
              <a:cxnLst/>
              <a:rect l="l" t="t" r="r" b="b"/>
              <a:pathLst>
                <a:path w="5806440" h="764539">
                  <a:moveTo>
                    <a:pt x="5679059" y="0"/>
                  </a:moveTo>
                  <a:lnTo>
                    <a:pt x="0" y="0"/>
                  </a:lnTo>
                  <a:lnTo>
                    <a:pt x="0" y="764539"/>
                  </a:lnTo>
                  <a:lnTo>
                    <a:pt x="5679059" y="764539"/>
                  </a:lnTo>
                  <a:lnTo>
                    <a:pt x="5728644" y="754530"/>
                  </a:lnTo>
                  <a:lnTo>
                    <a:pt x="5769133" y="727233"/>
                  </a:lnTo>
                  <a:lnTo>
                    <a:pt x="5796430" y="686744"/>
                  </a:lnTo>
                  <a:lnTo>
                    <a:pt x="5806440" y="637159"/>
                  </a:lnTo>
                  <a:lnTo>
                    <a:pt x="5806440" y="127381"/>
                  </a:lnTo>
                  <a:lnTo>
                    <a:pt x="5796430" y="77795"/>
                  </a:lnTo>
                  <a:lnTo>
                    <a:pt x="5769133" y="37306"/>
                  </a:lnTo>
                  <a:lnTo>
                    <a:pt x="5728644" y="10009"/>
                  </a:lnTo>
                  <a:lnTo>
                    <a:pt x="567905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46960" y="1983739"/>
              <a:ext cx="5806440" cy="764540"/>
            </a:xfrm>
            <a:custGeom>
              <a:avLst/>
              <a:gdLst/>
              <a:ahLst/>
              <a:cxnLst/>
              <a:rect l="l" t="t" r="r" b="b"/>
              <a:pathLst>
                <a:path w="5806440" h="764539">
                  <a:moveTo>
                    <a:pt x="5806440" y="127381"/>
                  </a:moveTo>
                  <a:lnTo>
                    <a:pt x="5806440" y="637159"/>
                  </a:lnTo>
                  <a:lnTo>
                    <a:pt x="5796430" y="686744"/>
                  </a:lnTo>
                  <a:lnTo>
                    <a:pt x="5769133" y="727233"/>
                  </a:lnTo>
                  <a:lnTo>
                    <a:pt x="5728644" y="754530"/>
                  </a:lnTo>
                  <a:lnTo>
                    <a:pt x="5679059" y="764539"/>
                  </a:lnTo>
                  <a:lnTo>
                    <a:pt x="0" y="764539"/>
                  </a:lnTo>
                  <a:lnTo>
                    <a:pt x="0" y="0"/>
                  </a:lnTo>
                  <a:lnTo>
                    <a:pt x="5679059" y="0"/>
                  </a:lnTo>
                  <a:lnTo>
                    <a:pt x="5728644" y="10009"/>
                  </a:lnTo>
                  <a:lnTo>
                    <a:pt x="5769133" y="37306"/>
                  </a:lnTo>
                  <a:lnTo>
                    <a:pt x="5796430" y="77795"/>
                  </a:lnTo>
                  <a:lnTo>
                    <a:pt x="5806440" y="127381"/>
                  </a:lnTo>
                  <a:close/>
                </a:path>
              </a:pathLst>
            </a:custGeom>
            <a:ln w="25400">
              <a:solidFill>
                <a:srgbClr val="00CC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562860" y="2050415"/>
            <a:ext cx="418655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720" algn="l"/>
              </a:tabLst>
            </a:pPr>
            <a:r>
              <a:rPr sz="3200" spc="-85" dirty="0">
                <a:latin typeface="Times New Roman"/>
                <a:cs typeface="Times New Roman"/>
              </a:rPr>
              <a:t>Fixed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Cost </a:t>
            </a:r>
            <a:r>
              <a:rPr sz="3200" spc="-170" dirty="0">
                <a:latin typeface="Times New Roman"/>
                <a:cs typeface="Times New Roman"/>
              </a:rPr>
              <a:t>(Biaya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Tetap)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511300" y="2999739"/>
            <a:ext cx="848360" cy="1201420"/>
            <a:chOff x="1511300" y="2999739"/>
            <a:chExt cx="848360" cy="1201420"/>
          </a:xfrm>
        </p:grpSpPr>
        <p:sp>
          <p:nvSpPr>
            <p:cNvPr id="12" name="object 12"/>
            <p:cNvSpPr/>
            <p:nvPr/>
          </p:nvSpPr>
          <p:spPr>
            <a:xfrm>
              <a:off x="1524000" y="3012439"/>
              <a:ext cx="822960" cy="1176020"/>
            </a:xfrm>
            <a:custGeom>
              <a:avLst/>
              <a:gdLst/>
              <a:ahLst/>
              <a:cxnLst/>
              <a:rect l="l" t="t" r="r" b="b"/>
              <a:pathLst>
                <a:path w="822960" h="1176020">
                  <a:moveTo>
                    <a:pt x="822960" y="0"/>
                  </a:moveTo>
                  <a:lnTo>
                    <a:pt x="411480" y="411480"/>
                  </a:lnTo>
                  <a:lnTo>
                    <a:pt x="0" y="0"/>
                  </a:lnTo>
                  <a:lnTo>
                    <a:pt x="0" y="764540"/>
                  </a:lnTo>
                  <a:lnTo>
                    <a:pt x="411480" y="1176020"/>
                  </a:lnTo>
                  <a:lnTo>
                    <a:pt x="822960" y="764540"/>
                  </a:lnTo>
                  <a:lnTo>
                    <a:pt x="82296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24000" y="3012439"/>
              <a:ext cx="822960" cy="1176020"/>
            </a:xfrm>
            <a:custGeom>
              <a:avLst/>
              <a:gdLst/>
              <a:ahLst/>
              <a:cxnLst/>
              <a:rect l="l" t="t" r="r" b="b"/>
              <a:pathLst>
                <a:path w="822960" h="1176020">
                  <a:moveTo>
                    <a:pt x="822960" y="0"/>
                  </a:moveTo>
                  <a:lnTo>
                    <a:pt x="822960" y="764540"/>
                  </a:lnTo>
                  <a:lnTo>
                    <a:pt x="411480" y="1176020"/>
                  </a:lnTo>
                  <a:lnTo>
                    <a:pt x="0" y="764540"/>
                  </a:lnTo>
                  <a:lnTo>
                    <a:pt x="0" y="0"/>
                  </a:lnTo>
                  <a:lnTo>
                    <a:pt x="411480" y="411480"/>
                  </a:lnTo>
                  <a:lnTo>
                    <a:pt x="822960" y="0"/>
                  </a:lnTo>
                  <a:close/>
                </a:path>
              </a:pathLst>
            </a:custGeom>
            <a:ln w="25399">
              <a:solidFill>
                <a:srgbClr val="00CC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826895" y="3284537"/>
            <a:ext cx="2165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334260" y="2999739"/>
            <a:ext cx="5831840" cy="789940"/>
            <a:chOff x="2334260" y="2999739"/>
            <a:chExt cx="5831840" cy="789940"/>
          </a:xfrm>
        </p:grpSpPr>
        <p:sp>
          <p:nvSpPr>
            <p:cNvPr id="16" name="object 16"/>
            <p:cNvSpPr/>
            <p:nvPr/>
          </p:nvSpPr>
          <p:spPr>
            <a:xfrm>
              <a:off x="2346960" y="3012439"/>
              <a:ext cx="5806440" cy="764540"/>
            </a:xfrm>
            <a:custGeom>
              <a:avLst/>
              <a:gdLst/>
              <a:ahLst/>
              <a:cxnLst/>
              <a:rect l="l" t="t" r="r" b="b"/>
              <a:pathLst>
                <a:path w="5806440" h="764539">
                  <a:moveTo>
                    <a:pt x="5679059" y="0"/>
                  </a:moveTo>
                  <a:lnTo>
                    <a:pt x="0" y="0"/>
                  </a:lnTo>
                  <a:lnTo>
                    <a:pt x="0" y="764540"/>
                  </a:lnTo>
                  <a:lnTo>
                    <a:pt x="5679059" y="764540"/>
                  </a:lnTo>
                  <a:lnTo>
                    <a:pt x="5728644" y="754530"/>
                  </a:lnTo>
                  <a:lnTo>
                    <a:pt x="5769133" y="727233"/>
                  </a:lnTo>
                  <a:lnTo>
                    <a:pt x="5796430" y="686744"/>
                  </a:lnTo>
                  <a:lnTo>
                    <a:pt x="5806440" y="637159"/>
                  </a:lnTo>
                  <a:lnTo>
                    <a:pt x="5806440" y="127381"/>
                  </a:lnTo>
                  <a:lnTo>
                    <a:pt x="5796430" y="77795"/>
                  </a:lnTo>
                  <a:lnTo>
                    <a:pt x="5769133" y="37306"/>
                  </a:lnTo>
                  <a:lnTo>
                    <a:pt x="5728644" y="10009"/>
                  </a:lnTo>
                  <a:lnTo>
                    <a:pt x="567905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346960" y="3012439"/>
              <a:ext cx="5806440" cy="764540"/>
            </a:xfrm>
            <a:custGeom>
              <a:avLst/>
              <a:gdLst/>
              <a:ahLst/>
              <a:cxnLst/>
              <a:rect l="l" t="t" r="r" b="b"/>
              <a:pathLst>
                <a:path w="5806440" h="764539">
                  <a:moveTo>
                    <a:pt x="5806440" y="127381"/>
                  </a:moveTo>
                  <a:lnTo>
                    <a:pt x="5806440" y="637159"/>
                  </a:lnTo>
                  <a:lnTo>
                    <a:pt x="5796430" y="686744"/>
                  </a:lnTo>
                  <a:lnTo>
                    <a:pt x="5769133" y="727233"/>
                  </a:lnTo>
                  <a:lnTo>
                    <a:pt x="5728644" y="754530"/>
                  </a:lnTo>
                  <a:lnTo>
                    <a:pt x="5679059" y="764540"/>
                  </a:lnTo>
                  <a:lnTo>
                    <a:pt x="0" y="764540"/>
                  </a:lnTo>
                  <a:lnTo>
                    <a:pt x="0" y="0"/>
                  </a:lnTo>
                  <a:lnTo>
                    <a:pt x="5679059" y="0"/>
                  </a:lnTo>
                  <a:lnTo>
                    <a:pt x="5728644" y="10009"/>
                  </a:lnTo>
                  <a:lnTo>
                    <a:pt x="5769133" y="37306"/>
                  </a:lnTo>
                  <a:lnTo>
                    <a:pt x="5796430" y="77795"/>
                  </a:lnTo>
                  <a:lnTo>
                    <a:pt x="5806440" y="127381"/>
                  </a:lnTo>
                  <a:close/>
                </a:path>
              </a:pathLst>
            </a:custGeom>
            <a:ln w="25400">
              <a:solidFill>
                <a:srgbClr val="00CC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562860" y="3079115"/>
            <a:ext cx="54648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720" algn="l"/>
              </a:tabLst>
            </a:pPr>
            <a:r>
              <a:rPr sz="3200" spc="-125" dirty="0">
                <a:latin typeface="Times New Roman"/>
                <a:cs typeface="Times New Roman"/>
              </a:rPr>
              <a:t>Variable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Cost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65" dirty="0">
                <a:latin typeface="Times New Roman"/>
                <a:cs typeface="Times New Roman"/>
              </a:rPr>
              <a:t>(Biaya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tidak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Tetap)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511300" y="4028440"/>
            <a:ext cx="848360" cy="1201420"/>
            <a:chOff x="1511300" y="4028440"/>
            <a:chExt cx="848360" cy="1201420"/>
          </a:xfrm>
        </p:grpSpPr>
        <p:sp>
          <p:nvSpPr>
            <p:cNvPr id="20" name="object 20"/>
            <p:cNvSpPr/>
            <p:nvPr/>
          </p:nvSpPr>
          <p:spPr>
            <a:xfrm>
              <a:off x="1524000" y="4041140"/>
              <a:ext cx="822960" cy="1176020"/>
            </a:xfrm>
            <a:custGeom>
              <a:avLst/>
              <a:gdLst/>
              <a:ahLst/>
              <a:cxnLst/>
              <a:rect l="l" t="t" r="r" b="b"/>
              <a:pathLst>
                <a:path w="822960" h="1176020">
                  <a:moveTo>
                    <a:pt x="822960" y="0"/>
                  </a:moveTo>
                  <a:lnTo>
                    <a:pt x="411480" y="411480"/>
                  </a:lnTo>
                  <a:lnTo>
                    <a:pt x="0" y="0"/>
                  </a:lnTo>
                  <a:lnTo>
                    <a:pt x="0" y="764540"/>
                  </a:lnTo>
                  <a:lnTo>
                    <a:pt x="411480" y="1176020"/>
                  </a:lnTo>
                  <a:lnTo>
                    <a:pt x="822960" y="764540"/>
                  </a:lnTo>
                  <a:lnTo>
                    <a:pt x="82296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24000" y="4041140"/>
              <a:ext cx="822960" cy="1176020"/>
            </a:xfrm>
            <a:custGeom>
              <a:avLst/>
              <a:gdLst/>
              <a:ahLst/>
              <a:cxnLst/>
              <a:rect l="l" t="t" r="r" b="b"/>
              <a:pathLst>
                <a:path w="822960" h="1176020">
                  <a:moveTo>
                    <a:pt x="822960" y="0"/>
                  </a:moveTo>
                  <a:lnTo>
                    <a:pt x="822960" y="764540"/>
                  </a:lnTo>
                  <a:lnTo>
                    <a:pt x="411480" y="1176020"/>
                  </a:lnTo>
                  <a:lnTo>
                    <a:pt x="0" y="764540"/>
                  </a:lnTo>
                  <a:lnTo>
                    <a:pt x="0" y="0"/>
                  </a:lnTo>
                  <a:lnTo>
                    <a:pt x="411480" y="411480"/>
                  </a:lnTo>
                  <a:lnTo>
                    <a:pt x="822960" y="0"/>
                  </a:lnTo>
                  <a:close/>
                </a:path>
              </a:pathLst>
            </a:custGeom>
            <a:ln w="25399">
              <a:solidFill>
                <a:srgbClr val="00CC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826895" y="4313237"/>
            <a:ext cx="2165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334260" y="4028440"/>
            <a:ext cx="5831840" cy="789940"/>
            <a:chOff x="2334260" y="4028440"/>
            <a:chExt cx="5831840" cy="789940"/>
          </a:xfrm>
        </p:grpSpPr>
        <p:sp>
          <p:nvSpPr>
            <p:cNvPr id="24" name="object 24"/>
            <p:cNvSpPr/>
            <p:nvPr/>
          </p:nvSpPr>
          <p:spPr>
            <a:xfrm>
              <a:off x="2346960" y="4041140"/>
              <a:ext cx="5806440" cy="764540"/>
            </a:xfrm>
            <a:custGeom>
              <a:avLst/>
              <a:gdLst/>
              <a:ahLst/>
              <a:cxnLst/>
              <a:rect l="l" t="t" r="r" b="b"/>
              <a:pathLst>
                <a:path w="5806440" h="764539">
                  <a:moveTo>
                    <a:pt x="5679059" y="0"/>
                  </a:moveTo>
                  <a:lnTo>
                    <a:pt x="0" y="0"/>
                  </a:lnTo>
                  <a:lnTo>
                    <a:pt x="0" y="764540"/>
                  </a:lnTo>
                  <a:lnTo>
                    <a:pt x="5679059" y="764540"/>
                  </a:lnTo>
                  <a:lnTo>
                    <a:pt x="5728644" y="754530"/>
                  </a:lnTo>
                  <a:lnTo>
                    <a:pt x="5769133" y="727233"/>
                  </a:lnTo>
                  <a:lnTo>
                    <a:pt x="5796430" y="686744"/>
                  </a:lnTo>
                  <a:lnTo>
                    <a:pt x="5806440" y="637159"/>
                  </a:lnTo>
                  <a:lnTo>
                    <a:pt x="5806440" y="127381"/>
                  </a:lnTo>
                  <a:lnTo>
                    <a:pt x="5796430" y="77795"/>
                  </a:lnTo>
                  <a:lnTo>
                    <a:pt x="5769133" y="37306"/>
                  </a:lnTo>
                  <a:lnTo>
                    <a:pt x="5728644" y="10009"/>
                  </a:lnTo>
                  <a:lnTo>
                    <a:pt x="567905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46960" y="4041140"/>
              <a:ext cx="5806440" cy="764540"/>
            </a:xfrm>
            <a:custGeom>
              <a:avLst/>
              <a:gdLst/>
              <a:ahLst/>
              <a:cxnLst/>
              <a:rect l="l" t="t" r="r" b="b"/>
              <a:pathLst>
                <a:path w="5806440" h="764539">
                  <a:moveTo>
                    <a:pt x="5806440" y="127381"/>
                  </a:moveTo>
                  <a:lnTo>
                    <a:pt x="5806440" y="637159"/>
                  </a:lnTo>
                  <a:lnTo>
                    <a:pt x="5796430" y="686744"/>
                  </a:lnTo>
                  <a:lnTo>
                    <a:pt x="5769133" y="727233"/>
                  </a:lnTo>
                  <a:lnTo>
                    <a:pt x="5728644" y="754530"/>
                  </a:lnTo>
                  <a:lnTo>
                    <a:pt x="5679059" y="764540"/>
                  </a:lnTo>
                  <a:lnTo>
                    <a:pt x="0" y="764540"/>
                  </a:lnTo>
                  <a:lnTo>
                    <a:pt x="0" y="0"/>
                  </a:lnTo>
                  <a:lnTo>
                    <a:pt x="5679059" y="0"/>
                  </a:lnTo>
                  <a:lnTo>
                    <a:pt x="5728644" y="10009"/>
                  </a:lnTo>
                  <a:lnTo>
                    <a:pt x="5769133" y="37306"/>
                  </a:lnTo>
                  <a:lnTo>
                    <a:pt x="5796430" y="77795"/>
                  </a:lnTo>
                  <a:lnTo>
                    <a:pt x="5806440" y="127381"/>
                  </a:lnTo>
                  <a:close/>
                </a:path>
              </a:pathLst>
            </a:custGeom>
            <a:ln w="25400">
              <a:solidFill>
                <a:srgbClr val="00CC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562860" y="4107815"/>
            <a:ext cx="45624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720" algn="l"/>
              </a:tabLst>
            </a:pPr>
            <a:r>
              <a:rPr sz="3200" spc="-85" dirty="0">
                <a:latin typeface="Times New Roman"/>
                <a:cs typeface="Times New Roman"/>
              </a:rPr>
              <a:t>Capital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Cost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65" dirty="0">
                <a:latin typeface="Times New Roman"/>
                <a:cs typeface="Times New Roman"/>
              </a:rPr>
              <a:t>(Biaya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kapital)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511300" y="5057140"/>
            <a:ext cx="848360" cy="1201420"/>
            <a:chOff x="1511300" y="5057140"/>
            <a:chExt cx="848360" cy="1201420"/>
          </a:xfrm>
        </p:grpSpPr>
        <p:sp>
          <p:nvSpPr>
            <p:cNvPr id="28" name="object 28"/>
            <p:cNvSpPr/>
            <p:nvPr/>
          </p:nvSpPr>
          <p:spPr>
            <a:xfrm>
              <a:off x="1524000" y="5069840"/>
              <a:ext cx="822960" cy="1176020"/>
            </a:xfrm>
            <a:custGeom>
              <a:avLst/>
              <a:gdLst/>
              <a:ahLst/>
              <a:cxnLst/>
              <a:rect l="l" t="t" r="r" b="b"/>
              <a:pathLst>
                <a:path w="822960" h="1176020">
                  <a:moveTo>
                    <a:pt x="822960" y="0"/>
                  </a:moveTo>
                  <a:lnTo>
                    <a:pt x="411480" y="411480"/>
                  </a:lnTo>
                  <a:lnTo>
                    <a:pt x="0" y="0"/>
                  </a:lnTo>
                  <a:lnTo>
                    <a:pt x="0" y="764540"/>
                  </a:lnTo>
                  <a:lnTo>
                    <a:pt x="411480" y="1176020"/>
                  </a:lnTo>
                  <a:lnTo>
                    <a:pt x="822960" y="764540"/>
                  </a:lnTo>
                  <a:lnTo>
                    <a:pt x="82296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524000" y="5069840"/>
              <a:ext cx="822960" cy="1176020"/>
            </a:xfrm>
            <a:custGeom>
              <a:avLst/>
              <a:gdLst/>
              <a:ahLst/>
              <a:cxnLst/>
              <a:rect l="l" t="t" r="r" b="b"/>
              <a:pathLst>
                <a:path w="822960" h="1176020">
                  <a:moveTo>
                    <a:pt x="822960" y="0"/>
                  </a:moveTo>
                  <a:lnTo>
                    <a:pt x="822960" y="764540"/>
                  </a:lnTo>
                  <a:lnTo>
                    <a:pt x="411480" y="1176020"/>
                  </a:lnTo>
                  <a:lnTo>
                    <a:pt x="0" y="764540"/>
                  </a:lnTo>
                  <a:lnTo>
                    <a:pt x="0" y="0"/>
                  </a:lnTo>
                  <a:lnTo>
                    <a:pt x="411480" y="411480"/>
                  </a:lnTo>
                  <a:lnTo>
                    <a:pt x="822960" y="0"/>
                  </a:lnTo>
                  <a:close/>
                </a:path>
              </a:pathLst>
            </a:custGeom>
            <a:ln w="25400">
              <a:solidFill>
                <a:srgbClr val="00CC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826895" y="5342572"/>
            <a:ext cx="2159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0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2334260" y="5057140"/>
            <a:ext cx="5831840" cy="789940"/>
            <a:chOff x="2334260" y="5057140"/>
            <a:chExt cx="5831840" cy="789940"/>
          </a:xfrm>
        </p:grpSpPr>
        <p:sp>
          <p:nvSpPr>
            <p:cNvPr id="32" name="object 32"/>
            <p:cNvSpPr/>
            <p:nvPr/>
          </p:nvSpPr>
          <p:spPr>
            <a:xfrm>
              <a:off x="2346960" y="5069840"/>
              <a:ext cx="5806440" cy="764540"/>
            </a:xfrm>
            <a:custGeom>
              <a:avLst/>
              <a:gdLst/>
              <a:ahLst/>
              <a:cxnLst/>
              <a:rect l="l" t="t" r="r" b="b"/>
              <a:pathLst>
                <a:path w="5806440" h="764539">
                  <a:moveTo>
                    <a:pt x="5679059" y="0"/>
                  </a:moveTo>
                  <a:lnTo>
                    <a:pt x="0" y="0"/>
                  </a:lnTo>
                  <a:lnTo>
                    <a:pt x="0" y="764540"/>
                  </a:lnTo>
                  <a:lnTo>
                    <a:pt x="5679059" y="764540"/>
                  </a:lnTo>
                  <a:lnTo>
                    <a:pt x="5728644" y="754526"/>
                  </a:lnTo>
                  <a:lnTo>
                    <a:pt x="5769133" y="727217"/>
                  </a:lnTo>
                  <a:lnTo>
                    <a:pt x="5796430" y="686712"/>
                  </a:lnTo>
                  <a:lnTo>
                    <a:pt x="5806440" y="637108"/>
                  </a:lnTo>
                  <a:lnTo>
                    <a:pt x="5806440" y="127381"/>
                  </a:lnTo>
                  <a:lnTo>
                    <a:pt x="5796430" y="77795"/>
                  </a:lnTo>
                  <a:lnTo>
                    <a:pt x="5769133" y="37306"/>
                  </a:lnTo>
                  <a:lnTo>
                    <a:pt x="5728644" y="10009"/>
                  </a:lnTo>
                  <a:lnTo>
                    <a:pt x="567905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346960" y="5069840"/>
              <a:ext cx="5806440" cy="764540"/>
            </a:xfrm>
            <a:custGeom>
              <a:avLst/>
              <a:gdLst/>
              <a:ahLst/>
              <a:cxnLst/>
              <a:rect l="l" t="t" r="r" b="b"/>
              <a:pathLst>
                <a:path w="5806440" h="764539">
                  <a:moveTo>
                    <a:pt x="5806440" y="127381"/>
                  </a:moveTo>
                  <a:lnTo>
                    <a:pt x="5806440" y="637108"/>
                  </a:lnTo>
                  <a:lnTo>
                    <a:pt x="5796430" y="686712"/>
                  </a:lnTo>
                  <a:lnTo>
                    <a:pt x="5769133" y="727217"/>
                  </a:lnTo>
                  <a:lnTo>
                    <a:pt x="5728644" y="754526"/>
                  </a:lnTo>
                  <a:lnTo>
                    <a:pt x="5679059" y="764540"/>
                  </a:lnTo>
                  <a:lnTo>
                    <a:pt x="0" y="764540"/>
                  </a:lnTo>
                  <a:lnTo>
                    <a:pt x="0" y="0"/>
                  </a:lnTo>
                  <a:lnTo>
                    <a:pt x="5679059" y="0"/>
                  </a:lnTo>
                  <a:lnTo>
                    <a:pt x="5728644" y="10009"/>
                  </a:lnTo>
                  <a:lnTo>
                    <a:pt x="5769133" y="37306"/>
                  </a:lnTo>
                  <a:lnTo>
                    <a:pt x="5796430" y="77795"/>
                  </a:lnTo>
                  <a:lnTo>
                    <a:pt x="5806440" y="127381"/>
                  </a:lnTo>
                  <a:close/>
                </a:path>
              </a:pathLst>
            </a:custGeom>
            <a:ln w="25400">
              <a:solidFill>
                <a:srgbClr val="00CC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2562860" y="5136197"/>
            <a:ext cx="53581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720" algn="l"/>
              </a:tabLst>
            </a:pPr>
            <a:r>
              <a:rPr sz="3200" spc="-45" dirty="0">
                <a:latin typeface="Times New Roman"/>
                <a:cs typeface="Times New Roman"/>
              </a:rPr>
              <a:t>Recurrent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Cost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70" dirty="0">
                <a:latin typeface="Times New Roman"/>
                <a:cs typeface="Times New Roman"/>
              </a:rPr>
              <a:t>(Biaya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berulang)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9970" y="719137"/>
            <a:ext cx="30016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9" dirty="0"/>
              <a:t>a</a:t>
            </a:r>
            <a:r>
              <a:rPr spc="-515" dirty="0"/>
              <a:t>.</a:t>
            </a:r>
            <a:r>
              <a:rPr spc="-215" dirty="0"/>
              <a:t> </a:t>
            </a:r>
            <a:r>
              <a:rPr spc="-295" dirty="0"/>
              <a:t>F</a:t>
            </a:r>
            <a:r>
              <a:rPr spc="-120" dirty="0"/>
              <a:t>i</a:t>
            </a:r>
            <a:r>
              <a:rPr spc="-420" dirty="0"/>
              <a:t>x</a:t>
            </a:r>
            <a:r>
              <a:rPr spc="-390" dirty="0"/>
              <a:t>ed</a:t>
            </a:r>
            <a:r>
              <a:rPr spc="-260" dirty="0"/>
              <a:t> </a:t>
            </a:r>
            <a:r>
              <a:rPr spc="60" dirty="0"/>
              <a:t>C</a:t>
            </a:r>
            <a:r>
              <a:rPr spc="105" dirty="0"/>
              <a:t>o</a:t>
            </a:r>
            <a:r>
              <a:rPr spc="-390" dirty="0"/>
              <a:t>s</a:t>
            </a:r>
            <a:r>
              <a:rPr spc="-200" dirty="0"/>
              <a:t>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7257" y="1752917"/>
            <a:ext cx="6513830" cy="363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85725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70" dirty="0">
                <a:latin typeface="Times New Roman"/>
                <a:cs typeface="Times New Roman"/>
              </a:rPr>
              <a:t>Biaya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tidak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dipengaruhi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oleh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jumlah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aktivitas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atau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kegiatan 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sedang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dilaksanakan</a:t>
            </a:r>
            <a:endParaRPr sz="3200">
              <a:latin typeface="Times New Roman"/>
              <a:cs typeface="Times New Roman"/>
            </a:endParaRPr>
          </a:p>
          <a:p>
            <a:pPr marL="354965" marR="1537335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5" dirty="0">
                <a:latin typeface="Times New Roman"/>
                <a:cs typeface="Times New Roman"/>
              </a:rPr>
              <a:t>Tidak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berubah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dalam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volume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produksi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35" dirty="0">
                <a:latin typeface="Times New Roman"/>
                <a:cs typeface="Times New Roman"/>
              </a:rPr>
              <a:t>yang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bervariasi</a:t>
            </a:r>
            <a:endParaRPr sz="32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35" dirty="0">
                <a:latin typeface="Times New Roman"/>
                <a:cs typeface="Times New Roman"/>
              </a:rPr>
              <a:t>Biasa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dikenal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dengan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“Overhead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Cost”</a:t>
            </a:r>
            <a:endParaRPr sz="32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3200" spc="-125" dirty="0">
                <a:latin typeface="Times New Roman"/>
                <a:cs typeface="Times New Roman"/>
              </a:rPr>
              <a:t>(biaya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utama)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9970" y="719137"/>
            <a:ext cx="30016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9" dirty="0"/>
              <a:t>a</a:t>
            </a:r>
            <a:r>
              <a:rPr spc="-515" dirty="0"/>
              <a:t>.</a:t>
            </a:r>
            <a:r>
              <a:rPr spc="-215" dirty="0"/>
              <a:t> </a:t>
            </a:r>
            <a:r>
              <a:rPr spc="-295" dirty="0"/>
              <a:t>F</a:t>
            </a:r>
            <a:r>
              <a:rPr spc="-120" dirty="0"/>
              <a:t>i</a:t>
            </a:r>
            <a:r>
              <a:rPr spc="-420" dirty="0"/>
              <a:t>x</a:t>
            </a:r>
            <a:r>
              <a:rPr spc="-390" dirty="0"/>
              <a:t>ed</a:t>
            </a:r>
            <a:r>
              <a:rPr spc="-260" dirty="0"/>
              <a:t> </a:t>
            </a:r>
            <a:r>
              <a:rPr spc="60" dirty="0"/>
              <a:t>C</a:t>
            </a:r>
            <a:r>
              <a:rPr spc="105" dirty="0"/>
              <a:t>o</a:t>
            </a:r>
            <a:r>
              <a:rPr spc="-390" dirty="0"/>
              <a:t>s</a:t>
            </a:r>
            <a:r>
              <a:rPr spc="-200" dirty="0"/>
              <a:t>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7257" y="1652390"/>
            <a:ext cx="6167755" cy="4525010"/>
          </a:xfrm>
          <a:prstGeom prst="rect">
            <a:avLst/>
          </a:prstGeom>
        </p:spPr>
        <p:txBody>
          <a:bodyPr vert="horz" wrap="square" lIns="0" tIns="1136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8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Times New Roman"/>
                <a:cs typeface="Times New Roman"/>
              </a:rPr>
              <a:t>Contoh;</a:t>
            </a:r>
            <a:endParaRPr sz="3200">
              <a:latin typeface="Times New Roman"/>
              <a:cs typeface="Times New Roman"/>
            </a:endParaRPr>
          </a:p>
          <a:p>
            <a:pPr marL="756920" lvl="1" indent="-288290">
              <a:lnSpc>
                <a:spcPct val="100000"/>
              </a:lnSpc>
              <a:spcBef>
                <a:spcPts val="740"/>
              </a:spcBef>
              <a:buChar char="–"/>
              <a:tabLst>
                <a:tab pos="757555" algn="l"/>
              </a:tabLst>
            </a:pPr>
            <a:r>
              <a:rPr sz="3000" spc="-20" dirty="0">
                <a:latin typeface="Times New Roman"/>
                <a:cs typeface="Times New Roman"/>
              </a:rPr>
              <a:t>Gedung</a:t>
            </a:r>
            <a:endParaRPr sz="3000">
              <a:latin typeface="Times New Roman"/>
              <a:cs typeface="Times New Roman"/>
            </a:endParaRPr>
          </a:p>
          <a:p>
            <a:pPr marL="756920" lvl="1" indent="-288290">
              <a:lnSpc>
                <a:spcPct val="100000"/>
              </a:lnSpc>
              <a:spcBef>
                <a:spcPts val="725"/>
              </a:spcBef>
              <a:buChar char="–"/>
              <a:tabLst>
                <a:tab pos="757555" algn="l"/>
              </a:tabLst>
            </a:pPr>
            <a:r>
              <a:rPr sz="3000" spc="-60" dirty="0">
                <a:latin typeface="Times New Roman"/>
                <a:cs typeface="Times New Roman"/>
              </a:rPr>
              <a:t>Peralatan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 spc="-70" dirty="0">
                <a:latin typeface="Times New Roman"/>
                <a:cs typeface="Times New Roman"/>
              </a:rPr>
              <a:t>medis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100" dirty="0">
                <a:latin typeface="Times New Roman"/>
                <a:cs typeface="Times New Roman"/>
              </a:rPr>
              <a:t>jangka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-65" dirty="0">
                <a:latin typeface="Times New Roman"/>
                <a:cs typeface="Times New Roman"/>
              </a:rPr>
              <a:t>panjang</a:t>
            </a:r>
            <a:endParaRPr sz="3000">
              <a:latin typeface="Times New Roman"/>
              <a:cs typeface="Times New Roman"/>
            </a:endParaRPr>
          </a:p>
          <a:p>
            <a:pPr marL="756920" lvl="1" indent="-288290">
              <a:lnSpc>
                <a:spcPct val="100000"/>
              </a:lnSpc>
              <a:spcBef>
                <a:spcPts val="720"/>
              </a:spcBef>
              <a:buChar char="–"/>
              <a:tabLst>
                <a:tab pos="757555" algn="l"/>
              </a:tabLst>
            </a:pPr>
            <a:r>
              <a:rPr sz="3000" spc="-45" dirty="0">
                <a:latin typeface="Times New Roman"/>
                <a:cs typeface="Times New Roman"/>
              </a:rPr>
              <a:t>Kendaraan,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spc="-100" dirty="0">
                <a:latin typeface="Times New Roman"/>
                <a:cs typeface="Times New Roman"/>
              </a:rPr>
              <a:t>dll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ts val="3829"/>
              </a:lnSpc>
              <a:spcBef>
                <a:spcPts val="2460"/>
              </a:spcBef>
            </a:pPr>
            <a:r>
              <a:rPr sz="3200" spc="-30" dirty="0">
                <a:latin typeface="Microsoft Sans Serif"/>
                <a:cs typeface="Microsoft Sans Serif"/>
              </a:rPr>
              <a:t>👉</a:t>
            </a:r>
            <a:r>
              <a:rPr sz="3200" spc="-30" dirty="0">
                <a:latin typeface="Times New Roman"/>
                <a:cs typeface="Times New Roman"/>
              </a:rPr>
              <a:t>VIP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90" dirty="0">
                <a:latin typeface="Times New Roman"/>
                <a:cs typeface="Times New Roman"/>
              </a:rPr>
              <a:t>RS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mempunyai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15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tempat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tidur.</a:t>
            </a:r>
            <a:endParaRPr sz="3200">
              <a:latin typeface="Times New Roman"/>
              <a:cs typeface="Times New Roman"/>
            </a:endParaRPr>
          </a:p>
          <a:p>
            <a:pPr marL="354965" marR="1002665">
              <a:lnSpc>
                <a:spcPts val="3840"/>
              </a:lnSpc>
              <a:spcBef>
                <a:spcPts val="120"/>
              </a:spcBef>
            </a:pPr>
            <a:r>
              <a:rPr sz="3200" spc="-40" dirty="0">
                <a:latin typeface="Times New Roman"/>
                <a:cs typeface="Times New Roman"/>
              </a:rPr>
              <a:t>BOR </a:t>
            </a:r>
            <a:r>
              <a:rPr sz="3200" spc="-80" dirty="0">
                <a:latin typeface="Times New Roman"/>
                <a:cs typeface="Times New Roman"/>
              </a:rPr>
              <a:t>80% </a:t>
            </a:r>
            <a:r>
              <a:rPr sz="3200" spc="-60" dirty="0">
                <a:latin typeface="Times New Roman"/>
                <a:cs typeface="Times New Roman"/>
              </a:rPr>
              <a:t>ata</a:t>
            </a:r>
            <a:r>
              <a:rPr sz="3200" spc="-70" dirty="0">
                <a:latin typeface="Times New Roman"/>
                <a:cs typeface="Times New Roman"/>
              </a:rPr>
              <a:t>u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20%,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95" dirty="0">
                <a:latin typeface="Times New Roman"/>
                <a:cs typeface="Times New Roman"/>
              </a:rPr>
              <a:t>RS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40" dirty="0">
                <a:latin typeface="Times New Roman"/>
                <a:cs typeface="Times New Roman"/>
              </a:rPr>
              <a:t>h</a:t>
            </a:r>
            <a:r>
              <a:rPr sz="3200" spc="-55" dirty="0">
                <a:latin typeface="Times New Roman"/>
                <a:cs typeface="Times New Roman"/>
              </a:rPr>
              <a:t>ar</a:t>
            </a:r>
            <a:r>
              <a:rPr sz="3200" spc="-75" dirty="0">
                <a:latin typeface="Times New Roman"/>
                <a:cs typeface="Times New Roman"/>
              </a:rPr>
              <a:t>u</a:t>
            </a:r>
            <a:r>
              <a:rPr sz="3200" spc="-60" dirty="0">
                <a:latin typeface="Times New Roman"/>
                <a:cs typeface="Times New Roman"/>
              </a:rPr>
              <a:t>s  </a:t>
            </a:r>
            <a:r>
              <a:rPr sz="3200" spc="-70" dirty="0">
                <a:latin typeface="Times New Roman"/>
                <a:cs typeface="Times New Roman"/>
              </a:rPr>
              <a:t>mengeluarkan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25" dirty="0">
                <a:latin typeface="Times New Roman"/>
                <a:cs typeface="Times New Roman"/>
              </a:rPr>
              <a:t>biaya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per </a:t>
            </a:r>
            <a:r>
              <a:rPr sz="3200" spc="-55" dirty="0">
                <a:latin typeface="Times New Roman"/>
                <a:cs typeface="Times New Roman"/>
              </a:rPr>
              <a:t>bulan</a:t>
            </a:r>
            <a:endParaRPr sz="3200">
              <a:latin typeface="Times New Roman"/>
              <a:cs typeface="Times New Roman"/>
            </a:endParaRPr>
          </a:p>
          <a:p>
            <a:pPr marL="354965">
              <a:lnSpc>
                <a:spcPts val="3715"/>
              </a:lnSpc>
            </a:pPr>
            <a:r>
              <a:rPr sz="3200" spc="-85" dirty="0">
                <a:latin typeface="Times New Roman"/>
                <a:cs typeface="Times New Roman"/>
              </a:rPr>
              <a:t>dalam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jumlah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35" dirty="0">
                <a:latin typeface="Times New Roman"/>
                <a:cs typeface="Times New Roman"/>
              </a:rPr>
              <a:t>yang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tetap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9970" y="719137"/>
            <a:ext cx="30016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9" dirty="0"/>
              <a:t>a</a:t>
            </a:r>
            <a:r>
              <a:rPr spc="-515" dirty="0"/>
              <a:t>.</a:t>
            </a:r>
            <a:r>
              <a:rPr spc="-215" dirty="0"/>
              <a:t> </a:t>
            </a:r>
            <a:r>
              <a:rPr spc="-295" dirty="0"/>
              <a:t>F</a:t>
            </a:r>
            <a:r>
              <a:rPr spc="-120" dirty="0"/>
              <a:t>i</a:t>
            </a:r>
            <a:r>
              <a:rPr spc="-420" dirty="0"/>
              <a:t>x</a:t>
            </a:r>
            <a:r>
              <a:rPr spc="-390" dirty="0"/>
              <a:t>ed</a:t>
            </a:r>
            <a:r>
              <a:rPr spc="-260" dirty="0"/>
              <a:t> </a:t>
            </a:r>
            <a:r>
              <a:rPr spc="60" dirty="0"/>
              <a:t>C</a:t>
            </a:r>
            <a:r>
              <a:rPr spc="105" dirty="0"/>
              <a:t>o</a:t>
            </a:r>
            <a:r>
              <a:rPr spc="-390" dirty="0"/>
              <a:t>s</a:t>
            </a:r>
            <a:r>
              <a:rPr spc="-200" dirty="0"/>
              <a:t>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047239" y="2668270"/>
            <a:ext cx="3516629" cy="2602230"/>
            <a:chOff x="2047239" y="2668270"/>
            <a:chExt cx="3516629" cy="2602230"/>
          </a:xfrm>
        </p:grpSpPr>
        <p:sp>
          <p:nvSpPr>
            <p:cNvPr id="4" name="object 4"/>
            <p:cNvSpPr/>
            <p:nvPr/>
          </p:nvSpPr>
          <p:spPr>
            <a:xfrm>
              <a:off x="2047240" y="2668269"/>
              <a:ext cx="3516629" cy="2602230"/>
            </a:xfrm>
            <a:custGeom>
              <a:avLst/>
              <a:gdLst/>
              <a:ahLst/>
              <a:cxnLst/>
              <a:rect l="l" t="t" r="r" b="b"/>
              <a:pathLst>
                <a:path w="3516629" h="2602229">
                  <a:moveTo>
                    <a:pt x="3516630" y="2514600"/>
                  </a:moveTo>
                  <a:lnTo>
                    <a:pt x="3458210" y="2485390"/>
                  </a:lnTo>
                  <a:lnTo>
                    <a:pt x="3341370" y="2426970"/>
                  </a:lnTo>
                  <a:lnTo>
                    <a:pt x="3341370" y="2485390"/>
                  </a:lnTo>
                  <a:lnTo>
                    <a:pt x="116840" y="2485390"/>
                  </a:lnTo>
                  <a:lnTo>
                    <a:pt x="116840" y="175260"/>
                  </a:lnTo>
                  <a:lnTo>
                    <a:pt x="175260" y="175260"/>
                  </a:lnTo>
                  <a:lnTo>
                    <a:pt x="160655" y="146050"/>
                  </a:lnTo>
                  <a:lnTo>
                    <a:pt x="87630" y="0"/>
                  </a:lnTo>
                  <a:lnTo>
                    <a:pt x="0" y="175260"/>
                  </a:lnTo>
                  <a:lnTo>
                    <a:pt x="58420" y="175260"/>
                  </a:lnTo>
                  <a:lnTo>
                    <a:pt x="58420" y="2514600"/>
                  </a:lnTo>
                  <a:lnTo>
                    <a:pt x="87630" y="2514600"/>
                  </a:lnTo>
                  <a:lnTo>
                    <a:pt x="87630" y="2543810"/>
                  </a:lnTo>
                  <a:lnTo>
                    <a:pt x="3341370" y="2543810"/>
                  </a:lnTo>
                  <a:lnTo>
                    <a:pt x="3341370" y="2602230"/>
                  </a:lnTo>
                  <a:lnTo>
                    <a:pt x="3458210" y="2543810"/>
                  </a:lnTo>
                  <a:lnTo>
                    <a:pt x="3516630" y="25146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34869" y="3963670"/>
              <a:ext cx="3352800" cy="0"/>
            </a:xfrm>
            <a:custGeom>
              <a:avLst/>
              <a:gdLst/>
              <a:ahLst/>
              <a:cxnLst/>
              <a:rect l="l" t="t" r="r" b="b"/>
              <a:pathLst>
                <a:path w="3352800">
                  <a:moveTo>
                    <a:pt x="0" y="0"/>
                  </a:moveTo>
                  <a:lnTo>
                    <a:pt x="3352800" y="0"/>
                  </a:lnTo>
                </a:path>
              </a:pathLst>
            </a:custGeom>
            <a:ln w="584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852929" y="1921255"/>
            <a:ext cx="4870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5" dirty="0">
                <a:latin typeface="Times New Roman"/>
                <a:cs typeface="Times New Roman"/>
              </a:rPr>
              <a:t>Rp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5653785" y="3635692"/>
            <a:ext cx="26422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90" dirty="0">
                <a:latin typeface="Times New Roman"/>
                <a:cs typeface="Times New Roman"/>
              </a:rPr>
              <a:t>Total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Fixed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Cost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49829" y="5350827"/>
            <a:ext cx="26695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35" dirty="0">
                <a:latin typeface="Times New Roman"/>
                <a:cs typeface="Times New Roman"/>
              </a:rPr>
              <a:t>Output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produksi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9451" y="719137"/>
            <a:ext cx="37026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b</a:t>
            </a:r>
            <a:r>
              <a:rPr spc="-515" dirty="0"/>
              <a:t>.</a:t>
            </a:r>
            <a:r>
              <a:rPr spc="-235" dirty="0"/>
              <a:t> </a:t>
            </a:r>
            <a:r>
              <a:rPr spc="175" dirty="0"/>
              <a:t>V</a:t>
            </a:r>
            <a:r>
              <a:rPr spc="-409" dirty="0"/>
              <a:t>a</a:t>
            </a:r>
            <a:r>
              <a:rPr spc="-330" dirty="0"/>
              <a:t>r</a:t>
            </a:r>
            <a:r>
              <a:rPr spc="-195" dirty="0"/>
              <a:t>i</a:t>
            </a:r>
            <a:r>
              <a:rPr spc="-320" dirty="0"/>
              <a:t>abl</a:t>
            </a:r>
            <a:r>
              <a:rPr spc="-390" dirty="0"/>
              <a:t>e</a:t>
            </a:r>
            <a:r>
              <a:rPr spc="-254" dirty="0"/>
              <a:t> </a:t>
            </a:r>
            <a:r>
              <a:rPr spc="60" dirty="0"/>
              <a:t>C</a:t>
            </a:r>
            <a:r>
              <a:rPr spc="105" dirty="0"/>
              <a:t>o</a:t>
            </a:r>
            <a:r>
              <a:rPr spc="-295" dirty="0"/>
              <a:t>st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7257" y="1752917"/>
            <a:ext cx="5902325" cy="3052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93726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70" dirty="0">
                <a:latin typeface="Times New Roman"/>
                <a:cs typeface="Times New Roman"/>
              </a:rPr>
              <a:t>Biaya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dipengaruhi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oleh 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jumlah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aktivitas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atau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kegiatan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sedang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dilaksanakan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0" dirty="0">
                <a:latin typeface="Times New Roman"/>
                <a:cs typeface="Times New Roman"/>
              </a:rPr>
              <a:t>Berubah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ubah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sesuai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 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perubahan</a:t>
            </a:r>
            <a:r>
              <a:rPr sz="3200" spc="-5" dirty="0">
                <a:latin typeface="Times New Roman"/>
                <a:cs typeface="Times New Roman"/>
              </a:rPr>
              <a:t> output,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14" dirty="0">
                <a:latin typeface="Times New Roman"/>
                <a:cs typeface="Times New Roman"/>
              </a:rPr>
              <a:t>misalnya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jumlah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pasien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tiap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hari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di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unit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rawat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inap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9451" y="719137"/>
            <a:ext cx="37026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b</a:t>
            </a:r>
            <a:r>
              <a:rPr spc="-515" dirty="0"/>
              <a:t>.</a:t>
            </a:r>
            <a:r>
              <a:rPr spc="-235" dirty="0"/>
              <a:t> </a:t>
            </a:r>
            <a:r>
              <a:rPr spc="175" dirty="0"/>
              <a:t>V</a:t>
            </a:r>
            <a:r>
              <a:rPr spc="-409" dirty="0"/>
              <a:t>a</a:t>
            </a:r>
            <a:r>
              <a:rPr spc="-330" dirty="0"/>
              <a:t>r</a:t>
            </a:r>
            <a:r>
              <a:rPr spc="-195" dirty="0"/>
              <a:t>i</a:t>
            </a:r>
            <a:r>
              <a:rPr spc="-320" dirty="0"/>
              <a:t>abl</a:t>
            </a:r>
            <a:r>
              <a:rPr spc="-390" dirty="0"/>
              <a:t>e</a:t>
            </a:r>
            <a:r>
              <a:rPr spc="-254" dirty="0"/>
              <a:t> </a:t>
            </a:r>
            <a:r>
              <a:rPr spc="60" dirty="0"/>
              <a:t>C</a:t>
            </a:r>
            <a:r>
              <a:rPr spc="105" dirty="0"/>
              <a:t>o</a:t>
            </a:r>
            <a:r>
              <a:rPr spc="-295" dirty="0"/>
              <a:t>st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7257" y="1650874"/>
            <a:ext cx="6353810" cy="3970020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Times New Roman"/>
                <a:cs typeface="Times New Roman"/>
              </a:rPr>
              <a:t>Contoh;</a:t>
            </a:r>
            <a:endParaRPr sz="3200">
              <a:latin typeface="Times New Roman"/>
              <a:cs typeface="Times New Roman"/>
            </a:endParaRPr>
          </a:p>
          <a:p>
            <a:pPr marL="756920" lvl="1" indent="-288290">
              <a:lnSpc>
                <a:spcPct val="100000"/>
              </a:lnSpc>
              <a:spcBef>
                <a:spcPts val="700"/>
              </a:spcBef>
              <a:buChar char="–"/>
              <a:tabLst>
                <a:tab pos="757555" algn="l"/>
              </a:tabLst>
            </a:pPr>
            <a:r>
              <a:rPr sz="2800" spc="-60" dirty="0">
                <a:latin typeface="Times New Roman"/>
                <a:cs typeface="Times New Roman"/>
              </a:rPr>
              <a:t>Bahan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baku</a:t>
            </a:r>
            <a:endParaRPr sz="2800">
              <a:latin typeface="Times New Roman"/>
              <a:cs typeface="Times New Roman"/>
            </a:endParaRPr>
          </a:p>
          <a:p>
            <a:pPr marL="756920" lvl="1" indent="-288290">
              <a:lnSpc>
                <a:spcPct val="100000"/>
              </a:lnSpc>
              <a:spcBef>
                <a:spcPts val="685"/>
              </a:spcBef>
              <a:buChar char="–"/>
              <a:tabLst>
                <a:tab pos="757555" algn="l"/>
              </a:tabLst>
            </a:pPr>
            <a:r>
              <a:rPr sz="2800" spc="25" dirty="0">
                <a:latin typeface="Times New Roman"/>
                <a:cs typeface="Times New Roman"/>
              </a:rPr>
              <a:t>Obat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–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obatan</a:t>
            </a:r>
            <a:endParaRPr sz="2800">
              <a:latin typeface="Times New Roman"/>
              <a:cs typeface="Times New Roman"/>
            </a:endParaRPr>
          </a:p>
          <a:p>
            <a:pPr marL="756920" lvl="1" indent="-288290">
              <a:lnSpc>
                <a:spcPct val="100000"/>
              </a:lnSpc>
              <a:spcBef>
                <a:spcPts val="680"/>
              </a:spcBef>
              <a:buChar char="–"/>
              <a:tabLst>
                <a:tab pos="757555" algn="l"/>
              </a:tabLst>
            </a:pPr>
            <a:r>
              <a:rPr sz="2800" spc="-80" dirty="0">
                <a:latin typeface="Times New Roman"/>
                <a:cs typeface="Times New Roman"/>
              </a:rPr>
              <a:t>Makanan,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95" dirty="0">
                <a:latin typeface="Times New Roman"/>
                <a:cs typeface="Times New Roman"/>
              </a:rPr>
              <a:t>dll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50">
              <a:latin typeface="Times New Roman"/>
              <a:cs typeface="Times New Roman"/>
            </a:endParaRPr>
          </a:p>
          <a:p>
            <a:pPr marL="354965" marR="5080" indent="-342900">
              <a:lnSpc>
                <a:spcPts val="3800"/>
              </a:lnSpc>
            </a:pPr>
            <a:r>
              <a:rPr sz="3200" spc="-55" dirty="0">
                <a:latin typeface="Microsoft Sans Serif"/>
                <a:cs typeface="Microsoft Sans Serif"/>
              </a:rPr>
              <a:t>👉 </a:t>
            </a:r>
            <a:r>
              <a:rPr sz="3200" spc="-25" dirty="0">
                <a:latin typeface="Times New Roman"/>
                <a:cs typeface="Times New Roman"/>
              </a:rPr>
              <a:t>Untuk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memasak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1000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porsi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makanan 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dibutuhkan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Rp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5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juta;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endParaRPr sz="3200">
              <a:latin typeface="Times New Roman"/>
              <a:cs typeface="Times New Roman"/>
            </a:endParaRPr>
          </a:p>
          <a:p>
            <a:pPr marL="354965">
              <a:lnSpc>
                <a:spcPts val="3720"/>
              </a:lnSpc>
            </a:pPr>
            <a:r>
              <a:rPr sz="3200" spc="-20" dirty="0">
                <a:latin typeface="Times New Roman"/>
                <a:cs typeface="Times New Roman"/>
              </a:rPr>
              <a:t>per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porsi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Rp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5000.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9451" y="719137"/>
            <a:ext cx="37026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b</a:t>
            </a:r>
            <a:r>
              <a:rPr spc="-515" dirty="0"/>
              <a:t>.</a:t>
            </a:r>
            <a:r>
              <a:rPr spc="-235" dirty="0"/>
              <a:t> </a:t>
            </a:r>
            <a:r>
              <a:rPr spc="175" dirty="0"/>
              <a:t>V</a:t>
            </a:r>
            <a:r>
              <a:rPr spc="-409" dirty="0"/>
              <a:t>a</a:t>
            </a:r>
            <a:r>
              <a:rPr spc="-330" dirty="0"/>
              <a:t>r</a:t>
            </a:r>
            <a:r>
              <a:rPr spc="-195" dirty="0"/>
              <a:t>i</a:t>
            </a:r>
            <a:r>
              <a:rPr spc="-320" dirty="0"/>
              <a:t>abl</a:t>
            </a:r>
            <a:r>
              <a:rPr spc="-390" dirty="0"/>
              <a:t>e</a:t>
            </a:r>
            <a:r>
              <a:rPr spc="-254" dirty="0"/>
              <a:t> </a:t>
            </a:r>
            <a:r>
              <a:rPr spc="60" dirty="0"/>
              <a:t>C</a:t>
            </a:r>
            <a:r>
              <a:rPr spc="105" dirty="0"/>
              <a:t>o</a:t>
            </a:r>
            <a:r>
              <a:rPr spc="-295" dirty="0"/>
              <a:t>st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7257" y="1752917"/>
            <a:ext cx="7066915" cy="4271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50" dirty="0">
                <a:latin typeface="Times New Roman"/>
                <a:cs typeface="Times New Roman"/>
              </a:rPr>
              <a:t>Bila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terisi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pasien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10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orang/hari,</a:t>
            </a:r>
            <a:endParaRPr sz="3200">
              <a:latin typeface="Times New Roman"/>
              <a:cs typeface="Times New Roman"/>
            </a:endParaRPr>
          </a:p>
          <a:p>
            <a:pPr marL="354965" marR="5080">
              <a:lnSpc>
                <a:spcPct val="100000"/>
              </a:lnSpc>
              <a:spcBef>
                <a:spcPts val="5"/>
              </a:spcBef>
            </a:pP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makanan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10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orang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35" dirty="0">
                <a:latin typeface="Times New Roman"/>
                <a:cs typeface="Times New Roman"/>
              </a:rPr>
              <a:t>x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3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makan/hari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35" dirty="0">
                <a:latin typeface="Times New Roman"/>
                <a:cs typeface="Times New Roman"/>
              </a:rPr>
              <a:t>x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Rp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5000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Rp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150.000</a:t>
            </a:r>
            <a:endParaRPr sz="32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192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50" dirty="0">
                <a:latin typeface="Times New Roman"/>
                <a:cs typeface="Times New Roman"/>
              </a:rPr>
              <a:t>Bila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terisi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pasien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15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orang/hari,</a:t>
            </a:r>
            <a:endParaRPr sz="3200">
              <a:latin typeface="Times New Roman"/>
              <a:cs typeface="Times New Roman"/>
            </a:endParaRPr>
          </a:p>
          <a:p>
            <a:pPr marL="354965" marR="5080">
              <a:lnSpc>
                <a:spcPct val="100000"/>
              </a:lnSpc>
              <a:spcBef>
                <a:spcPts val="5"/>
              </a:spcBef>
            </a:pP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makanan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15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orang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35" dirty="0">
                <a:latin typeface="Times New Roman"/>
                <a:cs typeface="Times New Roman"/>
              </a:rPr>
              <a:t>x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3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makan/hari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35" dirty="0">
                <a:latin typeface="Times New Roman"/>
                <a:cs typeface="Times New Roman"/>
              </a:rPr>
              <a:t>x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Rp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5000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Rp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225.000</a:t>
            </a:r>
            <a:endParaRPr sz="3200">
              <a:latin typeface="Times New Roman"/>
              <a:cs typeface="Times New Roman"/>
            </a:endParaRPr>
          </a:p>
          <a:p>
            <a:pPr marL="354965" marR="775970" indent="-342900">
              <a:lnSpc>
                <a:spcPts val="3820"/>
              </a:lnSpc>
              <a:spcBef>
                <a:spcPts val="925"/>
              </a:spcBef>
            </a:pPr>
            <a:r>
              <a:rPr sz="3200" spc="-55" dirty="0">
                <a:latin typeface="Microsoft Sans Serif"/>
                <a:cs typeface="Microsoft Sans Serif"/>
              </a:rPr>
              <a:t>👉</a:t>
            </a:r>
            <a:r>
              <a:rPr sz="3200" spc="-45" dirty="0">
                <a:latin typeface="Microsoft Sans Serif"/>
                <a:cs typeface="Microsoft Sans Serif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Jumlah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pasien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berpengaruh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langsung 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terhadap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makanan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9451" y="719137"/>
            <a:ext cx="37026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b</a:t>
            </a:r>
            <a:r>
              <a:rPr spc="-515" dirty="0"/>
              <a:t>.</a:t>
            </a:r>
            <a:r>
              <a:rPr spc="-235" dirty="0"/>
              <a:t> </a:t>
            </a:r>
            <a:r>
              <a:rPr spc="175" dirty="0"/>
              <a:t>V</a:t>
            </a:r>
            <a:r>
              <a:rPr spc="-409" dirty="0"/>
              <a:t>a</a:t>
            </a:r>
            <a:r>
              <a:rPr spc="-330" dirty="0"/>
              <a:t>r</a:t>
            </a:r>
            <a:r>
              <a:rPr spc="-195" dirty="0"/>
              <a:t>i</a:t>
            </a:r>
            <a:r>
              <a:rPr spc="-320" dirty="0"/>
              <a:t>abl</a:t>
            </a:r>
            <a:r>
              <a:rPr spc="-390" dirty="0"/>
              <a:t>e</a:t>
            </a:r>
            <a:r>
              <a:rPr spc="-254" dirty="0"/>
              <a:t> </a:t>
            </a:r>
            <a:r>
              <a:rPr spc="60" dirty="0"/>
              <a:t>C</a:t>
            </a:r>
            <a:r>
              <a:rPr spc="105" dirty="0"/>
              <a:t>o</a:t>
            </a:r>
            <a:r>
              <a:rPr spc="-295" dirty="0"/>
              <a:t>st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047239" y="2668270"/>
            <a:ext cx="3516629" cy="2602230"/>
            <a:chOff x="2047239" y="2668270"/>
            <a:chExt cx="3516629" cy="2602230"/>
          </a:xfrm>
        </p:grpSpPr>
        <p:sp>
          <p:nvSpPr>
            <p:cNvPr id="4" name="object 4"/>
            <p:cNvSpPr/>
            <p:nvPr/>
          </p:nvSpPr>
          <p:spPr>
            <a:xfrm>
              <a:off x="2047240" y="2668269"/>
              <a:ext cx="3516629" cy="2602230"/>
            </a:xfrm>
            <a:custGeom>
              <a:avLst/>
              <a:gdLst/>
              <a:ahLst/>
              <a:cxnLst/>
              <a:rect l="l" t="t" r="r" b="b"/>
              <a:pathLst>
                <a:path w="3516629" h="2602229">
                  <a:moveTo>
                    <a:pt x="3516630" y="2514600"/>
                  </a:moveTo>
                  <a:lnTo>
                    <a:pt x="3458210" y="2485390"/>
                  </a:lnTo>
                  <a:lnTo>
                    <a:pt x="3341370" y="2426970"/>
                  </a:lnTo>
                  <a:lnTo>
                    <a:pt x="3341370" y="2485390"/>
                  </a:lnTo>
                  <a:lnTo>
                    <a:pt x="116840" y="2485390"/>
                  </a:lnTo>
                  <a:lnTo>
                    <a:pt x="116840" y="175260"/>
                  </a:lnTo>
                  <a:lnTo>
                    <a:pt x="175260" y="175260"/>
                  </a:lnTo>
                  <a:lnTo>
                    <a:pt x="160655" y="146050"/>
                  </a:lnTo>
                  <a:lnTo>
                    <a:pt x="87630" y="0"/>
                  </a:lnTo>
                  <a:lnTo>
                    <a:pt x="0" y="175260"/>
                  </a:lnTo>
                  <a:lnTo>
                    <a:pt x="58420" y="175260"/>
                  </a:lnTo>
                  <a:lnTo>
                    <a:pt x="58420" y="2514600"/>
                  </a:lnTo>
                  <a:lnTo>
                    <a:pt x="87630" y="2514600"/>
                  </a:lnTo>
                  <a:lnTo>
                    <a:pt x="87630" y="2543810"/>
                  </a:lnTo>
                  <a:lnTo>
                    <a:pt x="3341370" y="2543810"/>
                  </a:lnTo>
                  <a:lnTo>
                    <a:pt x="3341370" y="2602230"/>
                  </a:lnTo>
                  <a:lnTo>
                    <a:pt x="3458210" y="2543810"/>
                  </a:lnTo>
                  <a:lnTo>
                    <a:pt x="3516630" y="25146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34869" y="3963670"/>
              <a:ext cx="3352800" cy="0"/>
            </a:xfrm>
            <a:custGeom>
              <a:avLst/>
              <a:gdLst/>
              <a:ahLst/>
              <a:cxnLst/>
              <a:rect l="l" t="t" r="r" b="b"/>
              <a:pathLst>
                <a:path w="3352800">
                  <a:moveTo>
                    <a:pt x="0" y="0"/>
                  </a:moveTo>
                  <a:lnTo>
                    <a:pt x="3352800" y="0"/>
                  </a:lnTo>
                </a:path>
              </a:pathLst>
            </a:custGeom>
            <a:ln w="584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90799" y="3124200"/>
              <a:ext cx="2209800" cy="1676400"/>
            </a:xfrm>
            <a:custGeom>
              <a:avLst/>
              <a:gdLst/>
              <a:ahLst/>
              <a:cxnLst/>
              <a:rect l="l" t="t" r="r" b="b"/>
              <a:pathLst>
                <a:path w="2209800" h="1676400">
                  <a:moveTo>
                    <a:pt x="0" y="1676400"/>
                  </a:moveTo>
                  <a:lnTo>
                    <a:pt x="2209800" y="0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852929" y="1921255"/>
            <a:ext cx="4870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5" dirty="0">
                <a:latin typeface="Times New Roman"/>
                <a:cs typeface="Times New Roman"/>
              </a:rPr>
              <a:t>Rp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6106159" y="3635692"/>
            <a:ext cx="173608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85" dirty="0">
                <a:latin typeface="Times New Roman"/>
                <a:cs typeface="Times New Roman"/>
              </a:rPr>
              <a:t>Fixed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Cost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49829" y="5350827"/>
            <a:ext cx="26695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35" dirty="0">
                <a:latin typeface="Times New Roman"/>
                <a:cs typeface="Times New Roman"/>
              </a:rPr>
              <a:t>Output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produksi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12105" y="1959228"/>
            <a:ext cx="21405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25" dirty="0">
                <a:latin typeface="Times New Roman"/>
                <a:cs typeface="Times New Roman"/>
              </a:rPr>
              <a:t>Variable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Cost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8191" y="795337"/>
            <a:ext cx="35496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P</a:t>
            </a:r>
            <a:r>
              <a:rPr spc="-5" dirty="0"/>
              <a:t>o</a:t>
            </a:r>
            <a:r>
              <a:rPr spc="-160" dirty="0"/>
              <a:t>k</a:t>
            </a:r>
            <a:r>
              <a:rPr spc="-45" dirty="0"/>
              <a:t>ok</a:t>
            </a:r>
            <a:r>
              <a:rPr spc="-260" dirty="0"/>
              <a:t> </a:t>
            </a:r>
            <a:r>
              <a:rPr spc="-245" dirty="0"/>
              <a:t>B</a:t>
            </a:r>
            <a:r>
              <a:rPr spc="-409" dirty="0"/>
              <a:t>a</a:t>
            </a:r>
            <a:r>
              <a:rPr spc="-195" dirty="0"/>
              <a:t>h</a:t>
            </a:r>
            <a:r>
              <a:rPr spc="-340" dirty="0"/>
              <a:t>asan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7257" y="1730184"/>
            <a:ext cx="3930015" cy="295529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8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40" dirty="0">
                <a:latin typeface="Times New Roman"/>
                <a:cs typeface="Times New Roman"/>
              </a:rPr>
              <a:t>Pendahuluan</a:t>
            </a:r>
            <a:endParaRPr sz="32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0" dirty="0">
                <a:latin typeface="Times New Roman"/>
                <a:cs typeface="Times New Roman"/>
              </a:rPr>
              <a:t>Definisi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Analisis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170" dirty="0">
                <a:latin typeface="Times New Roman"/>
                <a:cs typeface="Times New Roman"/>
              </a:rPr>
              <a:t>Biaya</a:t>
            </a:r>
            <a:endParaRPr sz="32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5" dirty="0">
                <a:latin typeface="Times New Roman"/>
                <a:cs typeface="Times New Roman"/>
              </a:rPr>
              <a:t>Manfaat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Analisis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170" dirty="0">
                <a:latin typeface="Times New Roman"/>
                <a:cs typeface="Times New Roman"/>
              </a:rPr>
              <a:t>Biaya</a:t>
            </a:r>
            <a:endParaRPr sz="32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0" dirty="0">
                <a:latin typeface="Times New Roman"/>
                <a:cs typeface="Times New Roman"/>
              </a:rPr>
              <a:t>Klasifikasi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170" dirty="0">
                <a:latin typeface="Times New Roman"/>
                <a:cs typeface="Times New Roman"/>
              </a:rPr>
              <a:t>Biaya</a:t>
            </a:r>
            <a:endParaRPr sz="32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10" dirty="0">
                <a:latin typeface="Times New Roman"/>
                <a:cs typeface="Times New Roman"/>
              </a:rPr>
              <a:t>Contoh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soal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2170" y="719137"/>
            <a:ext cx="33572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0" dirty="0"/>
              <a:t>c.</a:t>
            </a:r>
            <a:r>
              <a:rPr spc="-204" dirty="0"/>
              <a:t> </a:t>
            </a:r>
            <a:r>
              <a:rPr spc="60" dirty="0"/>
              <a:t>C</a:t>
            </a:r>
            <a:r>
              <a:rPr spc="-409" dirty="0"/>
              <a:t>a</a:t>
            </a:r>
            <a:r>
              <a:rPr spc="-355" dirty="0"/>
              <a:t>p</a:t>
            </a:r>
            <a:r>
              <a:rPr spc="-165" dirty="0"/>
              <a:t>i</a:t>
            </a:r>
            <a:r>
              <a:rPr spc="-204" dirty="0"/>
              <a:t>t</a:t>
            </a:r>
            <a:r>
              <a:rPr spc="-390" dirty="0"/>
              <a:t>a</a:t>
            </a:r>
            <a:r>
              <a:rPr spc="-215" dirty="0"/>
              <a:t>l</a:t>
            </a:r>
            <a:r>
              <a:rPr spc="-260" dirty="0"/>
              <a:t> </a:t>
            </a:r>
            <a:r>
              <a:rPr spc="60" dirty="0"/>
              <a:t>C</a:t>
            </a:r>
            <a:r>
              <a:rPr spc="105" dirty="0"/>
              <a:t>o</a:t>
            </a:r>
            <a:r>
              <a:rPr spc="-390" dirty="0"/>
              <a:t>s</a:t>
            </a:r>
            <a:r>
              <a:rPr spc="-200" dirty="0"/>
              <a:t>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7257" y="1752917"/>
            <a:ext cx="6341110" cy="4271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0" dirty="0">
                <a:latin typeface="Times New Roman"/>
                <a:cs typeface="Times New Roman"/>
              </a:rPr>
              <a:t>Yaitu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dikeluarkan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 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barang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atau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kegiatan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mempunyai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masa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hidup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lebih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dari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satu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tahun</a:t>
            </a:r>
            <a:endParaRPr sz="32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Times New Roman"/>
                <a:cs typeface="Times New Roman"/>
              </a:rPr>
              <a:t>Contoh;</a:t>
            </a:r>
            <a:endParaRPr sz="3200">
              <a:latin typeface="Times New Roman"/>
              <a:cs typeface="Times New Roman"/>
            </a:endParaRPr>
          </a:p>
          <a:p>
            <a:pPr marL="756920" lvl="1" indent="-288290">
              <a:lnSpc>
                <a:spcPct val="100000"/>
              </a:lnSpc>
              <a:spcBef>
                <a:spcPts val="725"/>
              </a:spcBef>
              <a:buChar char="–"/>
              <a:tabLst>
                <a:tab pos="757555" algn="l"/>
              </a:tabLst>
            </a:pPr>
            <a:r>
              <a:rPr sz="3000" spc="-20" dirty="0">
                <a:latin typeface="Times New Roman"/>
                <a:cs typeface="Times New Roman"/>
              </a:rPr>
              <a:t>Gedung</a:t>
            </a:r>
            <a:endParaRPr sz="3000">
              <a:latin typeface="Times New Roman"/>
              <a:cs typeface="Times New Roman"/>
            </a:endParaRPr>
          </a:p>
          <a:p>
            <a:pPr marL="756920" lvl="1" indent="-288290">
              <a:lnSpc>
                <a:spcPct val="100000"/>
              </a:lnSpc>
              <a:spcBef>
                <a:spcPts val="720"/>
              </a:spcBef>
              <a:buChar char="–"/>
              <a:tabLst>
                <a:tab pos="757555" algn="l"/>
              </a:tabLst>
            </a:pPr>
            <a:r>
              <a:rPr sz="3000" spc="-40" dirty="0">
                <a:latin typeface="Times New Roman"/>
                <a:cs typeface="Times New Roman"/>
              </a:rPr>
              <a:t>Kendaraan</a:t>
            </a:r>
            <a:endParaRPr sz="3000">
              <a:latin typeface="Times New Roman"/>
              <a:cs typeface="Times New Roman"/>
            </a:endParaRPr>
          </a:p>
          <a:p>
            <a:pPr marL="756920" lvl="1" indent="-288290">
              <a:lnSpc>
                <a:spcPct val="100000"/>
              </a:lnSpc>
              <a:spcBef>
                <a:spcPts val="720"/>
              </a:spcBef>
              <a:buChar char="–"/>
              <a:tabLst>
                <a:tab pos="757555" algn="l"/>
              </a:tabLst>
            </a:pPr>
            <a:r>
              <a:rPr sz="3000" spc="-60" dirty="0">
                <a:latin typeface="Times New Roman"/>
                <a:cs typeface="Times New Roman"/>
              </a:rPr>
              <a:t>Peralatan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spc="-100" dirty="0">
                <a:latin typeface="Times New Roman"/>
                <a:cs typeface="Times New Roman"/>
              </a:rPr>
              <a:t>jangka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spc="-65" dirty="0">
                <a:latin typeface="Times New Roman"/>
                <a:cs typeface="Times New Roman"/>
              </a:rPr>
              <a:t>panjang</a:t>
            </a:r>
            <a:endParaRPr sz="3000">
              <a:latin typeface="Times New Roman"/>
              <a:cs typeface="Times New Roman"/>
            </a:endParaRPr>
          </a:p>
          <a:p>
            <a:pPr marL="756920" lvl="1" indent="-288290">
              <a:lnSpc>
                <a:spcPct val="100000"/>
              </a:lnSpc>
              <a:spcBef>
                <a:spcPts val="725"/>
              </a:spcBef>
              <a:buChar char="–"/>
              <a:tabLst>
                <a:tab pos="757555" algn="l"/>
              </a:tabLst>
            </a:pPr>
            <a:r>
              <a:rPr sz="3000" spc="-60" dirty="0">
                <a:latin typeface="Times New Roman"/>
                <a:cs typeface="Times New Roman"/>
              </a:rPr>
              <a:t>Pelatihan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spc="-110" dirty="0">
                <a:latin typeface="Times New Roman"/>
                <a:cs typeface="Times New Roman"/>
              </a:rPr>
              <a:t>karyawan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3329" y="719137"/>
            <a:ext cx="41128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40" dirty="0"/>
              <a:t>d</a:t>
            </a:r>
            <a:r>
              <a:rPr spc="-515" dirty="0"/>
              <a:t>.</a:t>
            </a:r>
            <a:r>
              <a:rPr spc="-235" dirty="0"/>
              <a:t> </a:t>
            </a:r>
            <a:r>
              <a:rPr spc="-270" dirty="0"/>
              <a:t>R</a:t>
            </a:r>
            <a:r>
              <a:rPr spc="-215" dirty="0"/>
              <a:t>e</a:t>
            </a:r>
            <a:r>
              <a:rPr spc="-240" dirty="0"/>
              <a:t>c</a:t>
            </a:r>
            <a:r>
              <a:rPr spc="-260" dirty="0"/>
              <a:t>u</a:t>
            </a:r>
            <a:r>
              <a:rPr spc="-375" dirty="0"/>
              <a:t>r</a:t>
            </a:r>
            <a:r>
              <a:rPr spc="-360" dirty="0"/>
              <a:t>r</a:t>
            </a:r>
            <a:r>
              <a:rPr spc="-310" dirty="0"/>
              <a:t>en</a:t>
            </a:r>
            <a:r>
              <a:rPr spc="-210" dirty="0"/>
              <a:t>t</a:t>
            </a:r>
            <a:r>
              <a:rPr spc="-265" dirty="0"/>
              <a:t> </a:t>
            </a:r>
            <a:r>
              <a:rPr spc="60" dirty="0"/>
              <a:t>C</a:t>
            </a:r>
            <a:r>
              <a:rPr spc="105" dirty="0"/>
              <a:t>o</a:t>
            </a:r>
            <a:r>
              <a:rPr spc="-390" dirty="0"/>
              <a:t>s</a:t>
            </a:r>
            <a:r>
              <a:rPr spc="-200" dirty="0"/>
              <a:t>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7257" y="1752917"/>
            <a:ext cx="5911215" cy="3783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0" dirty="0">
                <a:latin typeface="Times New Roman"/>
                <a:cs typeface="Times New Roman"/>
              </a:rPr>
              <a:t>Yaitu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dikeluarkan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secara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rutin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(tiap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25" dirty="0">
                <a:latin typeface="Times New Roman"/>
                <a:cs typeface="Times New Roman"/>
              </a:rPr>
              <a:t>minggu/bulan/tahun)</a:t>
            </a:r>
            <a:endParaRPr sz="32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Times New Roman"/>
                <a:cs typeface="Times New Roman"/>
              </a:rPr>
              <a:t>Contoh;</a:t>
            </a:r>
            <a:endParaRPr sz="3200">
              <a:latin typeface="Times New Roman"/>
              <a:cs typeface="Times New Roman"/>
            </a:endParaRPr>
          </a:p>
          <a:p>
            <a:pPr marL="756920" lvl="1" indent="-288290">
              <a:lnSpc>
                <a:spcPct val="100000"/>
              </a:lnSpc>
              <a:spcBef>
                <a:spcPts val="720"/>
              </a:spcBef>
              <a:buChar char="–"/>
              <a:tabLst>
                <a:tab pos="757555" algn="l"/>
              </a:tabLst>
            </a:pPr>
            <a:r>
              <a:rPr sz="3000" spc="30" dirty="0">
                <a:latin typeface="Times New Roman"/>
                <a:cs typeface="Times New Roman"/>
              </a:rPr>
              <a:t>Gaji/upah</a:t>
            </a:r>
            <a:endParaRPr sz="3000">
              <a:latin typeface="Times New Roman"/>
              <a:cs typeface="Times New Roman"/>
            </a:endParaRPr>
          </a:p>
          <a:p>
            <a:pPr marL="756920" lvl="1" indent="-288290">
              <a:lnSpc>
                <a:spcPct val="100000"/>
              </a:lnSpc>
              <a:spcBef>
                <a:spcPts val="725"/>
              </a:spcBef>
              <a:buChar char="–"/>
              <a:tabLst>
                <a:tab pos="757555" algn="l"/>
              </a:tabLst>
            </a:pPr>
            <a:r>
              <a:rPr sz="3000" spc="30" dirty="0">
                <a:latin typeface="Times New Roman"/>
                <a:cs typeface="Times New Roman"/>
              </a:rPr>
              <a:t>Obat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–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spc="-20" dirty="0">
                <a:latin typeface="Times New Roman"/>
                <a:cs typeface="Times New Roman"/>
              </a:rPr>
              <a:t>obatan</a:t>
            </a:r>
            <a:endParaRPr sz="3000">
              <a:latin typeface="Times New Roman"/>
              <a:cs typeface="Times New Roman"/>
            </a:endParaRPr>
          </a:p>
          <a:p>
            <a:pPr marL="756920" lvl="1" indent="-288290">
              <a:lnSpc>
                <a:spcPct val="100000"/>
              </a:lnSpc>
              <a:spcBef>
                <a:spcPts val="720"/>
              </a:spcBef>
              <a:buChar char="–"/>
              <a:tabLst>
                <a:tab pos="757555" algn="l"/>
              </a:tabLst>
            </a:pPr>
            <a:r>
              <a:rPr sz="3000" spc="-30" dirty="0">
                <a:latin typeface="Times New Roman"/>
                <a:cs typeface="Times New Roman"/>
              </a:rPr>
              <a:t>Penggunaan/pemeliharaan</a:t>
            </a:r>
            <a:r>
              <a:rPr sz="3000" spc="-45" dirty="0">
                <a:latin typeface="Times New Roman"/>
                <a:cs typeface="Times New Roman"/>
              </a:rPr>
              <a:t> </a:t>
            </a:r>
            <a:r>
              <a:rPr sz="3000" spc="-75" dirty="0">
                <a:latin typeface="Times New Roman"/>
                <a:cs typeface="Times New Roman"/>
              </a:rPr>
              <a:t>gedung</a:t>
            </a:r>
            <a:endParaRPr sz="3000">
              <a:latin typeface="Times New Roman"/>
              <a:cs typeface="Times New Roman"/>
            </a:endParaRPr>
          </a:p>
          <a:p>
            <a:pPr marL="756920" lvl="1" indent="-288290">
              <a:lnSpc>
                <a:spcPct val="100000"/>
              </a:lnSpc>
              <a:spcBef>
                <a:spcPts val="720"/>
              </a:spcBef>
              <a:buChar char="–"/>
              <a:tabLst>
                <a:tab pos="757555" algn="l"/>
              </a:tabLst>
            </a:pPr>
            <a:r>
              <a:rPr sz="3000" spc="-85" dirty="0">
                <a:latin typeface="Times New Roman"/>
                <a:cs typeface="Times New Roman"/>
              </a:rPr>
              <a:t>Barang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–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spc="-55" dirty="0">
                <a:latin typeface="Times New Roman"/>
                <a:cs typeface="Times New Roman"/>
              </a:rPr>
              <a:t>barang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spc="-55" dirty="0">
                <a:latin typeface="Times New Roman"/>
                <a:cs typeface="Times New Roman"/>
              </a:rPr>
              <a:t>habis</a:t>
            </a:r>
            <a:r>
              <a:rPr sz="3000" spc="-45" dirty="0">
                <a:latin typeface="Times New Roman"/>
                <a:cs typeface="Times New Roman"/>
              </a:rPr>
              <a:t> </a:t>
            </a:r>
            <a:r>
              <a:rPr sz="3000" spc="-90" dirty="0">
                <a:latin typeface="Times New Roman"/>
                <a:cs typeface="Times New Roman"/>
              </a:rPr>
              <a:t>pakai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6703" y="719137"/>
            <a:ext cx="24479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20" dirty="0"/>
              <a:t>T</a:t>
            </a:r>
            <a:r>
              <a:rPr spc="105" dirty="0"/>
              <a:t>o</a:t>
            </a:r>
            <a:r>
              <a:rPr spc="-195" dirty="0"/>
              <a:t>t</a:t>
            </a:r>
            <a:r>
              <a:rPr spc="-409" dirty="0"/>
              <a:t>a</a:t>
            </a:r>
            <a:r>
              <a:rPr spc="-170" dirty="0"/>
              <a:t>l</a:t>
            </a:r>
            <a:r>
              <a:rPr spc="-254" dirty="0"/>
              <a:t> </a:t>
            </a:r>
            <a:r>
              <a:rPr spc="60" dirty="0"/>
              <a:t>C</a:t>
            </a:r>
            <a:r>
              <a:rPr spc="105" dirty="0"/>
              <a:t>o</a:t>
            </a:r>
            <a:r>
              <a:rPr spc="-295" dirty="0"/>
              <a:t>st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7257" y="1752917"/>
            <a:ext cx="584835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0" dirty="0">
                <a:latin typeface="Times New Roman"/>
                <a:cs typeface="Times New Roman"/>
              </a:rPr>
              <a:t>Yaitu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penghitungan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produksi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total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menghitung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jumlah 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tetap </a:t>
            </a:r>
            <a:r>
              <a:rPr sz="3200" spc="-30" dirty="0">
                <a:latin typeface="Times New Roman"/>
                <a:cs typeface="Times New Roman"/>
              </a:rPr>
              <a:t>dan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25" dirty="0">
                <a:latin typeface="Times New Roman"/>
                <a:cs typeface="Times New Roman"/>
              </a:rPr>
              <a:t>biaya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variabel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5269" y="3658870"/>
            <a:ext cx="6781800" cy="8382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142240" rIns="0" bIns="0" rtlCol="0">
            <a:spAutoFit/>
          </a:bodyPr>
          <a:lstStyle/>
          <a:p>
            <a:pPr marL="133985">
              <a:lnSpc>
                <a:spcPct val="100000"/>
              </a:lnSpc>
              <a:spcBef>
                <a:spcPts val="1120"/>
              </a:spcBef>
            </a:pPr>
            <a:r>
              <a:rPr sz="3200" spc="-90" dirty="0">
                <a:latin typeface="Times New Roman"/>
                <a:cs typeface="Times New Roman"/>
              </a:rPr>
              <a:t>Total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Cost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Fixed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Cost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Times New Roman"/>
                <a:cs typeface="Times New Roman"/>
              </a:rPr>
              <a:t>+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25" dirty="0">
                <a:latin typeface="Times New Roman"/>
                <a:cs typeface="Times New Roman"/>
              </a:rPr>
              <a:t>Variable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Cost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8851" y="719137"/>
            <a:ext cx="31438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45" dirty="0"/>
              <a:t>A</a:t>
            </a:r>
            <a:r>
              <a:rPr spc="-405" dirty="0"/>
              <a:t>v</a:t>
            </a:r>
            <a:r>
              <a:rPr spc="-400" dirty="0"/>
              <a:t>e</a:t>
            </a:r>
            <a:r>
              <a:rPr spc="-254" dirty="0"/>
              <a:t>ra</a:t>
            </a:r>
            <a:r>
              <a:rPr spc="-260" dirty="0"/>
              <a:t>g</a:t>
            </a:r>
            <a:r>
              <a:rPr spc="-520" dirty="0"/>
              <a:t>e</a:t>
            </a:r>
            <a:r>
              <a:rPr spc="-260" dirty="0"/>
              <a:t> </a:t>
            </a:r>
            <a:r>
              <a:rPr spc="60" dirty="0"/>
              <a:t>C</a:t>
            </a:r>
            <a:r>
              <a:rPr spc="105" dirty="0"/>
              <a:t>o</a:t>
            </a:r>
            <a:r>
              <a:rPr spc="-295" dirty="0"/>
              <a:t>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57" y="1752917"/>
            <a:ext cx="584835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0" dirty="0">
                <a:latin typeface="Times New Roman"/>
                <a:cs typeface="Times New Roman"/>
              </a:rPr>
              <a:t>Yaitu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penghitungan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produksi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total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dihubungkan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 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setiap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unit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dari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output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01469" y="3582670"/>
            <a:ext cx="5105400" cy="1371600"/>
          </a:xfrm>
          <a:custGeom>
            <a:avLst/>
            <a:gdLst/>
            <a:ahLst/>
            <a:cxnLst/>
            <a:rect l="l" t="t" r="r" b="b"/>
            <a:pathLst>
              <a:path w="5105400" h="1371600">
                <a:moveTo>
                  <a:pt x="0" y="1371599"/>
                </a:moveTo>
                <a:lnTo>
                  <a:pt x="5105400" y="1371599"/>
                </a:lnTo>
                <a:lnTo>
                  <a:pt x="5105400" y="0"/>
                </a:lnTo>
                <a:lnTo>
                  <a:pt x="0" y="0"/>
                </a:lnTo>
                <a:lnTo>
                  <a:pt x="0" y="1371599"/>
                </a:lnTo>
                <a:close/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64029" y="3979291"/>
            <a:ext cx="248221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3200" spc="-130" dirty="0">
                <a:latin typeface="Times New Roman"/>
                <a:cs typeface="Times New Roman"/>
              </a:rPr>
              <a:t>Average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Cost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97070" y="426847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78984" y="3513772"/>
            <a:ext cx="1651635" cy="1245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2400" marR="5080" indent="-152400">
              <a:lnSpc>
                <a:spcPct val="125099"/>
              </a:lnSpc>
              <a:spcBef>
                <a:spcPts val="95"/>
              </a:spcBef>
            </a:pPr>
            <a:r>
              <a:rPr sz="3200" spc="-90" dirty="0">
                <a:latin typeface="Times New Roman"/>
                <a:cs typeface="Times New Roman"/>
              </a:rPr>
              <a:t>Total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Cost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Quantity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8851" y="719137"/>
            <a:ext cx="31438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45" dirty="0"/>
              <a:t>A</a:t>
            </a:r>
            <a:r>
              <a:rPr spc="-405" dirty="0"/>
              <a:t>v</a:t>
            </a:r>
            <a:r>
              <a:rPr spc="-400" dirty="0"/>
              <a:t>e</a:t>
            </a:r>
            <a:r>
              <a:rPr spc="-254" dirty="0"/>
              <a:t>ra</a:t>
            </a:r>
            <a:r>
              <a:rPr spc="-260" dirty="0"/>
              <a:t>g</a:t>
            </a:r>
            <a:r>
              <a:rPr spc="-520" dirty="0"/>
              <a:t>e</a:t>
            </a:r>
            <a:r>
              <a:rPr spc="-260" dirty="0"/>
              <a:t> </a:t>
            </a:r>
            <a:r>
              <a:rPr spc="60" dirty="0"/>
              <a:t>C</a:t>
            </a:r>
            <a:r>
              <a:rPr spc="105" dirty="0"/>
              <a:t>o</a:t>
            </a:r>
            <a:r>
              <a:rPr spc="-295" dirty="0"/>
              <a:t>st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7257" y="1653589"/>
            <a:ext cx="5443220" cy="236918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8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0" dirty="0">
                <a:latin typeface="Times New Roman"/>
                <a:cs typeface="Times New Roman"/>
              </a:rPr>
              <a:t>Terdiri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dari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90" dirty="0">
                <a:latin typeface="Times New Roman"/>
                <a:cs typeface="Times New Roman"/>
              </a:rPr>
              <a:t>;</a:t>
            </a:r>
            <a:endParaRPr sz="3200">
              <a:latin typeface="Times New Roman"/>
              <a:cs typeface="Times New Roman"/>
            </a:endParaRPr>
          </a:p>
          <a:p>
            <a:pPr marL="756920" lvl="1" indent="-288290">
              <a:lnSpc>
                <a:spcPct val="100000"/>
              </a:lnSpc>
              <a:spcBef>
                <a:spcPts val="780"/>
              </a:spcBef>
              <a:buChar char="–"/>
              <a:tabLst>
                <a:tab pos="757555" algn="l"/>
              </a:tabLst>
            </a:pPr>
            <a:r>
              <a:rPr sz="3200" spc="-105" dirty="0">
                <a:latin typeface="Times New Roman"/>
                <a:cs typeface="Times New Roman"/>
              </a:rPr>
              <a:t>Average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Fixed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Cost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(AFC)</a:t>
            </a:r>
            <a:endParaRPr sz="3200">
              <a:latin typeface="Times New Roman"/>
              <a:cs typeface="Times New Roman"/>
            </a:endParaRPr>
          </a:p>
          <a:p>
            <a:pPr marL="756920" lvl="1" indent="-288290">
              <a:lnSpc>
                <a:spcPct val="100000"/>
              </a:lnSpc>
              <a:spcBef>
                <a:spcPts val="765"/>
              </a:spcBef>
              <a:buChar char="–"/>
              <a:tabLst>
                <a:tab pos="757555" algn="l"/>
              </a:tabLst>
            </a:pPr>
            <a:r>
              <a:rPr sz="3200" spc="-105" dirty="0">
                <a:latin typeface="Times New Roman"/>
                <a:cs typeface="Times New Roman"/>
              </a:rPr>
              <a:t>Average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Variable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Cost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35" dirty="0">
                <a:latin typeface="Times New Roman"/>
                <a:cs typeface="Times New Roman"/>
              </a:rPr>
              <a:t>(AVC)</a:t>
            </a:r>
            <a:endParaRPr sz="3200">
              <a:latin typeface="Times New Roman"/>
              <a:cs typeface="Times New Roman"/>
            </a:endParaRPr>
          </a:p>
          <a:p>
            <a:pPr marL="756920" lvl="1" indent="-288290">
              <a:lnSpc>
                <a:spcPct val="100000"/>
              </a:lnSpc>
              <a:spcBef>
                <a:spcPts val="760"/>
              </a:spcBef>
              <a:buChar char="–"/>
              <a:tabLst>
                <a:tab pos="757555" algn="l"/>
              </a:tabLst>
            </a:pPr>
            <a:r>
              <a:rPr sz="3200" spc="-105" dirty="0">
                <a:latin typeface="Times New Roman"/>
                <a:cs typeface="Times New Roman"/>
              </a:rPr>
              <a:t>Average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Total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Cost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(ATC)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857" y="378840"/>
            <a:ext cx="6353175" cy="2159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65" dirty="0">
                <a:latin typeface="Times New Roman"/>
                <a:cs typeface="Times New Roman"/>
              </a:rPr>
              <a:t>Berdasarkan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data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di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bawah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ini,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Times New Roman"/>
                <a:cs typeface="Times New Roman"/>
              </a:rPr>
              <a:t>hitunglah;</a:t>
            </a:r>
            <a:endParaRPr sz="2800">
              <a:latin typeface="Times New Roman"/>
              <a:cs typeface="Times New Roman"/>
            </a:endParaRPr>
          </a:p>
          <a:p>
            <a:pPr marL="324485" indent="-312420">
              <a:lnSpc>
                <a:spcPct val="100000"/>
              </a:lnSpc>
              <a:buAutoNum type="alphaLcPeriod"/>
              <a:tabLst>
                <a:tab pos="325120" algn="l"/>
              </a:tabLst>
            </a:pPr>
            <a:r>
              <a:rPr sz="2800" spc="-35" dirty="0">
                <a:latin typeface="Times New Roman"/>
                <a:cs typeface="Times New Roman"/>
              </a:rPr>
              <a:t>Total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Cost</a:t>
            </a:r>
            <a:endParaRPr sz="2800">
              <a:latin typeface="Times New Roman"/>
              <a:cs typeface="Times New Roman"/>
            </a:endParaRPr>
          </a:p>
          <a:p>
            <a:pPr marL="360045" indent="-347980">
              <a:lnSpc>
                <a:spcPct val="100000"/>
              </a:lnSpc>
              <a:buAutoNum type="alphaLcPeriod"/>
              <a:tabLst>
                <a:tab pos="360680" algn="l"/>
              </a:tabLst>
            </a:pPr>
            <a:r>
              <a:rPr sz="2800" spc="-90" dirty="0">
                <a:latin typeface="Times New Roman"/>
                <a:cs typeface="Times New Roman"/>
              </a:rPr>
              <a:t>Average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Times New Roman"/>
                <a:cs typeface="Times New Roman"/>
              </a:rPr>
              <a:t>Fixed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Cost</a:t>
            </a:r>
            <a:endParaRPr sz="2800">
              <a:latin typeface="Times New Roman"/>
              <a:cs typeface="Times New Roman"/>
            </a:endParaRPr>
          </a:p>
          <a:p>
            <a:pPr marL="327025" indent="-314960">
              <a:lnSpc>
                <a:spcPct val="100000"/>
              </a:lnSpc>
              <a:buAutoNum type="alphaLcPeriod"/>
              <a:tabLst>
                <a:tab pos="327660" algn="l"/>
              </a:tabLst>
            </a:pPr>
            <a:r>
              <a:rPr sz="2800" spc="-90" dirty="0">
                <a:latin typeface="Times New Roman"/>
                <a:cs typeface="Times New Roman"/>
              </a:rPr>
              <a:t>Average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85" dirty="0">
                <a:latin typeface="Times New Roman"/>
                <a:cs typeface="Times New Roman"/>
              </a:rPr>
              <a:t>Variable</a:t>
            </a:r>
            <a:r>
              <a:rPr sz="2800" spc="-30" dirty="0">
                <a:latin typeface="Times New Roman"/>
                <a:cs typeface="Times New Roman"/>
              </a:rPr>
              <a:t> Cost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65" dirty="0">
                <a:latin typeface="Times New Roman"/>
                <a:cs typeface="Times New Roman"/>
              </a:rPr>
              <a:t>Buatlah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kesimpulan/analisa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dari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data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tersebut!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90600" y="2971800"/>
          <a:ext cx="7458709" cy="33885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4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9690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800" spc="-25" dirty="0">
                          <a:latin typeface="Times New Roman"/>
                          <a:cs typeface="Times New Roman"/>
                        </a:rPr>
                        <a:t>No.</a:t>
                      </a:r>
                      <a:r>
                        <a:rPr sz="2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patients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800" spc="-75" dirty="0">
                          <a:latin typeface="Times New Roman"/>
                          <a:cs typeface="Times New Roman"/>
                        </a:rPr>
                        <a:t>Fixed</a:t>
                      </a: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30" dirty="0">
                          <a:latin typeface="Times New Roman"/>
                          <a:cs typeface="Times New Roman"/>
                        </a:rPr>
                        <a:t>Cost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800" spc="-105" dirty="0">
                          <a:latin typeface="Times New Roman"/>
                          <a:cs typeface="Times New Roman"/>
                        </a:rPr>
                        <a:t>Variable</a:t>
                      </a: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30" dirty="0">
                          <a:latin typeface="Times New Roman"/>
                          <a:cs typeface="Times New Roman"/>
                        </a:rPr>
                        <a:t>Cost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300</a:t>
                      </a:r>
                      <a:r>
                        <a:rPr sz="2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60" dirty="0">
                          <a:latin typeface="Times New Roman"/>
                          <a:cs typeface="Times New Roman"/>
                        </a:rPr>
                        <a:t>juta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60</a:t>
                      </a:r>
                      <a:r>
                        <a:rPr sz="2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60" dirty="0">
                          <a:latin typeface="Times New Roman"/>
                          <a:cs typeface="Times New Roman"/>
                        </a:rPr>
                        <a:t>juta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7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20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300</a:t>
                      </a:r>
                      <a:r>
                        <a:rPr sz="2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60" dirty="0">
                          <a:latin typeface="Times New Roman"/>
                          <a:cs typeface="Times New Roman"/>
                        </a:rPr>
                        <a:t>juta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110</a:t>
                      </a:r>
                      <a:r>
                        <a:rPr sz="2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60" dirty="0">
                          <a:latin typeface="Times New Roman"/>
                          <a:cs typeface="Times New Roman"/>
                        </a:rPr>
                        <a:t>juta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8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0" dirty="0">
                          <a:latin typeface="Times New Roman"/>
                          <a:cs typeface="Times New Roman"/>
                        </a:rPr>
                        <a:t>30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300</a:t>
                      </a:r>
                      <a:r>
                        <a:rPr sz="2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60" dirty="0">
                          <a:latin typeface="Times New Roman"/>
                          <a:cs typeface="Times New Roman"/>
                        </a:rPr>
                        <a:t>juta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160</a:t>
                      </a:r>
                      <a:r>
                        <a:rPr sz="2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60" dirty="0">
                          <a:latin typeface="Times New Roman"/>
                          <a:cs typeface="Times New Roman"/>
                        </a:rPr>
                        <a:t>juta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80" dirty="0">
                          <a:latin typeface="Times New Roman"/>
                          <a:cs typeface="Times New Roman"/>
                        </a:rPr>
                        <a:t>40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300</a:t>
                      </a:r>
                      <a:r>
                        <a:rPr sz="2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60" dirty="0">
                          <a:latin typeface="Times New Roman"/>
                          <a:cs typeface="Times New Roman"/>
                        </a:rPr>
                        <a:t>juta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210</a:t>
                      </a:r>
                      <a:r>
                        <a:rPr sz="2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60" dirty="0">
                          <a:latin typeface="Times New Roman"/>
                          <a:cs typeface="Times New Roman"/>
                        </a:rPr>
                        <a:t>juta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0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50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300</a:t>
                      </a:r>
                      <a:r>
                        <a:rPr sz="2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60" dirty="0">
                          <a:latin typeface="Times New Roman"/>
                          <a:cs typeface="Times New Roman"/>
                        </a:rPr>
                        <a:t>juta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260</a:t>
                      </a:r>
                      <a:r>
                        <a:rPr sz="2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60" dirty="0">
                          <a:latin typeface="Times New Roman"/>
                          <a:cs typeface="Times New Roman"/>
                        </a:rPr>
                        <a:t>juta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8851" y="769556"/>
            <a:ext cx="31438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45" dirty="0"/>
              <a:t>A</a:t>
            </a:r>
            <a:r>
              <a:rPr spc="-405" dirty="0"/>
              <a:t>v</a:t>
            </a:r>
            <a:r>
              <a:rPr spc="-400" dirty="0"/>
              <a:t>e</a:t>
            </a:r>
            <a:r>
              <a:rPr spc="-254" dirty="0"/>
              <a:t>ra</a:t>
            </a:r>
            <a:r>
              <a:rPr spc="-260" dirty="0"/>
              <a:t>g</a:t>
            </a:r>
            <a:r>
              <a:rPr spc="-520" dirty="0"/>
              <a:t>e</a:t>
            </a:r>
            <a:r>
              <a:rPr spc="-260" dirty="0"/>
              <a:t> </a:t>
            </a:r>
            <a:r>
              <a:rPr spc="60" dirty="0"/>
              <a:t>C</a:t>
            </a:r>
            <a:r>
              <a:rPr spc="105" dirty="0"/>
              <a:t>o</a:t>
            </a:r>
            <a:r>
              <a:rPr spc="-295" dirty="0"/>
              <a:t>st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85800" y="1828800"/>
          <a:ext cx="8215629" cy="4100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6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2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86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800" spc="-25" dirty="0">
                          <a:latin typeface="Times New Roman"/>
                          <a:cs typeface="Times New Roman"/>
                        </a:rPr>
                        <a:t>No.</a:t>
                      </a:r>
                      <a:r>
                        <a:rPr sz="2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patients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88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800" spc="-65" dirty="0">
                          <a:latin typeface="Times New Roman"/>
                          <a:cs typeface="Times New Roman"/>
                        </a:rPr>
                        <a:t>AFC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800" spc="-240" dirty="0">
                          <a:latin typeface="Times New Roman"/>
                          <a:cs typeface="Times New Roman"/>
                        </a:rPr>
                        <a:t>AVC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800" spc="-95" dirty="0">
                          <a:latin typeface="Times New Roman"/>
                          <a:cs typeface="Times New Roman"/>
                        </a:rPr>
                        <a:t>ATC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160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800" spc="-9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(300/10)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800" spc="-9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(60/10)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800" spc="-90" dirty="0">
                          <a:latin typeface="Times New Roman"/>
                          <a:cs typeface="Times New Roman"/>
                        </a:rPr>
                        <a:t>36</a:t>
                      </a: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(360/10)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20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224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90" dirty="0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(300/20)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5,5</a:t>
                      </a:r>
                      <a:r>
                        <a:rPr sz="2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(110/20)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20,5</a:t>
                      </a:r>
                      <a:r>
                        <a:rPr sz="2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(410/20)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30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224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9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(300/30)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5,3</a:t>
                      </a:r>
                      <a:r>
                        <a:rPr sz="2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(160/30)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15,3</a:t>
                      </a:r>
                      <a:r>
                        <a:rPr sz="2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(460/30)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40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7,5</a:t>
                      </a: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(300/40)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90" dirty="0">
                          <a:latin typeface="Times New Roman"/>
                          <a:cs typeface="Times New Roman"/>
                        </a:rPr>
                        <a:t>5,25</a:t>
                      </a: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(210/40)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90" dirty="0">
                          <a:latin typeface="Times New Roman"/>
                          <a:cs typeface="Times New Roman"/>
                        </a:rPr>
                        <a:t>12,7</a:t>
                      </a: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(510/40)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6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50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9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(300/50)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5,2</a:t>
                      </a:r>
                      <a:r>
                        <a:rPr sz="2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(260/50)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90" dirty="0">
                          <a:latin typeface="Times New Roman"/>
                          <a:cs typeface="Times New Roman"/>
                        </a:rPr>
                        <a:t>11,2</a:t>
                      </a: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(560/50)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90800" y="2922651"/>
            <a:ext cx="3866515" cy="1588770"/>
            <a:chOff x="2590800" y="2922651"/>
            <a:chExt cx="3866515" cy="158877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26359" y="2956560"/>
              <a:ext cx="3830574" cy="155473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2922651"/>
              <a:ext cx="3827145" cy="1549019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6791" y="795337"/>
            <a:ext cx="30892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35" dirty="0"/>
              <a:t>Pendahuluan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7257" y="1829117"/>
            <a:ext cx="6367145" cy="3540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63627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25" dirty="0">
                <a:latin typeface="Times New Roman"/>
                <a:cs typeface="Times New Roman"/>
              </a:rPr>
              <a:t>Dengan </a:t>
            </a:r>
            <a:r>
              <a:rPr sz="3200" spc="-65" dirty="0">
                <a:latin typeface="Times New Roman"/>
                <a:cs typeface="Times New Roman"/>
              </a:rPr>
              <a:t>menggunakan </a:t>
            </a:r>
            <a:r>
              <a:rPr sz="3200" spc="-25" dirty="0">
                <a:latin typeface="Times New Roman"/>
                <a:cs typeface="Times New Roman"/>
              </a:rPr>
              <a:t>konsep </a:t>
            </a:r>
            <a:r>
              <a:rPr sz="3200" spc="-190" dirty="0">
                <a:latin typeface="Times New Roman"/>
                <a:cs typeface="Times New Roman"/>
              </a:rPr>
              <a:t>RS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sebagai </a:t>
            </a:r>
            <a:r>
              <a:rPr sz="3200" spc="-45" dirty="0">
                <a:latin typeface="Times New Roman"/>
                <a:cs typeface="Times New Roman"/>
              </a:rPr>
              <a:t>suatu </a:t>
            </a:r>
            <a:r>
              <a:rPr sz="3200" spc="-95" dirty="0">
                <a:latin typeface="Times New Roman"/>
                <a:cs typeface="Times New Roman"/>
              </a:rPr>
              <a:t>jalur </a:t>
            </a:r>
            <a:r>
              <a:rPr sz="3200" spc="-50" dirty="0">
                <a:latin typeface="Times New Roman"/>
                <a:cs typeface="Times New Roman"/>
              </a:rPr>
              <a:t>produksi, </a:t>
            </a:r>
            <a:r>
              <a:rPr sz="3200" spc="-95" dirty="0">
                <a:latin typeface="Times New Roman"/>
                <a:cs typeface="Times New Roman"/>
              </a:rPr>
              <a:t>maka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analisis </a:t>
            </a:r>
            <a:r>
              <a:rPr sz="3200" spc="-130" dirty="0">
                <a:latin typeface="Times New Roman"/>
                <a:cs typeface="Times New Roman"/>
              </a:rPr>
              <a:t>biaya </a:t>
            </a:r>
            <a:r>
              <a:rPr sz="3200" spc="-55" dirty="0">
                <a:latin typeface="Times New Roman"/>
                <a:cs typeface="Times New Roman"/>
              </a:rPr>
              <a:t>merupakan suatu </a:t>
            </a:r>
            <a:r>
              <a:rPr sz="3200" spc="-90" dirty="0">
                <a:latin typeface="Times New Roman"/>
                <a:cs typeface="Times New Roman"/>
              </a:rPr>
              <a:t>hal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penting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harus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dilaksanakan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10" dirty="0">
                <a:latin typeface="Times New Roman"/>
                <a:cs typeface="Times New Roman"/>
              </a:rPr>
              <a:t>Analisis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merupakan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tindakan 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strategis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karena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90" dirty="0">
                <a:latin typeface="Times New Roman"/>
                <a:cs typeface="Times New Roman"/>
              </a:rPr>
              <a:t>RS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telah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menjadi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suatu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lembaga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sosial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 </a:t>
            </a:r>
            <a:r>
              <a:rPr sz="3200" spc="-40" dirty="0">
                <a:latin typeface="Times New Roman"/>
                <a:cs typeface="Times New Roman"/>
              </a:rPr>
              <a:t>ekonomi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spc="545" dirty="0"/>
              <a:t>A</a:t>
            </a:r>
            <a:r>
              <a:rPr spc="-85" dirty="0"/>
              <a:t>n</a:t>
            </a:r>
            <a:r>
              <a:rPr spc="-409" dirty="0"/>
              <a:t>a</a:t>
            </a:r>
            <a:r>
              <a:rPr spc="-175" dirty="0"/>
              <a:t>l</a:t>
            </a:r>
            <a:r>
              <a:rPr spc="-165" dirty="0"/>
              <a:t>i</a:t>
            </a:r>
            <a:r>
              <a:rPr spc="-325" dirty="0"/>
              <a:t>sis</a:t>
            </a:r>
            <a:r>
              <a:rPr spc="-260" dirty="0"/>
              <a:t> </a:t>
            </a:r>
            <a:r>
              <a:rPr spc="-245" dirty="0"/>
              <a:t>B</a:t>
            </a:r>
            <a:r>
              <a:rPr spc="-160" dirty="0"/>
              <a:t>i</a:t>
            </a:r>
            <a:r>
              <a:rPr spc="-335" dirty="0"/>
              <a:t>ay</a:t>
            </a:r>
            <a:r>
              <a:rPr spc="-325" dirty="0"/>
              <a:t>a</a:t>
            </a:r>
            <a:r>
              <a:rPr spc="1170" dirty="0"/>
              <a:t>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7257" y="1829117"/>
            <a:ext cx="6089650" cy="19773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80" dirty="0">
                <a:latin typeface="Times New Roman"/>
                <a:cs typeface="Times New Roman"/>
              </a:rPr>
              <a:t>Suatu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proses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mengumpulkan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dan 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mengelompokkan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data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keuangan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95" dirty="0">
                <a:latin typeface="Times New Roman"/>
                <a:cs typeface="Times New Roman"/>
              </a:rPr>
              <a:t>RS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memperoleh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dan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menghitung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90" dirty="0">
                <a:latin typeface="Times New Roman"/>
                <a:cs typeface="Times New Roman"/>
              </a:rPr>
              <a:t>RS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spc="545" dirty="0"/>
              <a:t>A</a:t>
            </a:r>
            <a:r>
              <a:rPr spc="-85" dirty="0"/>
              <a:t>n</a:t>
            </a:r>
            <a:r>
              <a:rPr spc="-409" dirty="0"/>
              <a:t>a</a:t>
            </a:r>
            <a:r>
              <a:rPr spc="-175" dirty="0"/>
              <a:t>l</a:t>
            </a:r>
            <a:r>
              <a:rPr spc="-165" dirty="0"/>
              <a:t>i</a:t>
            </a:r>
            <a:r>
              <a:rPr spc="-325" dirty="0"/>
              <a:t>sis</a:t>
            </a:r>
            <a:r>
              <a:rPr spc="-260" dirty="0"/>
              <a:t> </a:t>
            </a:r>
            <a:r>
              <a:rPr spc="-245" dirty="0"/>
              <a:t>B</a:t>
            </a:r>
            <a:r>
              <a:rPr spc="-160" dirty="0"/>
              <a:t>i</a:t>
            </a:r>
            <a:r>
              <a:rPr spc="-335" dirty="0"/>
              <a:t>ay</a:t>
            </a:r>
            <a:r>
              <a:rPr spc="-325" dirty="0"/>
              <a:t>a</a:t>
            </a:r>
            <a:r>
              <a:rPr spc="1170" dirty="0"/>
              <a:t>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7257" y="1834197"/>
            <a:ext cx="6671945" cy="343598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4965" marR="561340" indent="-342900">
              <a:lnSpc>
                <a:spcPts val="3800"/>
              </a:lnSpc>
              <a:spcBef>
                <a:spcPts val="260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80" dirty="0">
                <a:latin typeface="Times New Roman"/>
                <a:cs typeface="Times New Roman"/>
              </a:rPr>
              <a:t>Suatu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kegiatan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menghitung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90" dirty="0">
                <a:latin typeface="Times New Roman"/>
                <a:cs typeface="Times New Roman"/>
              </a:rPr>
              <a:t>RS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berbagai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jenis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pelayanan,</a:t>
            </a:r>
            <a:endParaRPr sz="3200">
              <a:latin typeface="Times New Roman"/>
              <a:cs typeface="Times New Roman"/>
            </a:endParaRPr>
          </a:p>
          <a:p>
            <a:pPr marL="354965">
              <a:lnSpc>
                <a:spcPts val="3725"/>
              </a:lnSpc>
            </a:pPr>
            <a:r>
              <a:rPr sz="3200" spc="-90" dirty="0">
                <a:latin typeface="Times New Roman"/>
                <a:cs typeface="Times New Roman"/>
              </a:rPr>
              <a:t>baik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secara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total,</a:t>
            </a:r>
            <a:r>
              <a:rPr sz="3200" spc="-30" dirty="0">
                <a:latin typeface="Times New Roman"/>
                <a:cs typeface="Times New Roman"/>
              </a:rPr>
              <a:t> maupun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per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unit</a:t>
            </a:r>
            <a:endParaRPr sz="3200">
              <a:latin typeface="Times New Roman"/>
              <a:cs typeface="Times New Roman"/>
            </a:endParaRPr>
          </a:p>
          <a:p>
            <a:pPr marL="354965" marR="5080">
              <a:lnSpc>
                <a:spcPct val="100000"/>
              </a:lnSpc>
            </a:pPr>
            <a:r>
              <a:rPr sz="3200" spc="-65" dirty="0">
                <a:latin typeface="Times New Roman"/>
                <a:cs typeface="Times New Roman"/>
              </a:rPr>
              <a:t>atau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perpasien,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cara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menghitung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seluruh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25" dirty="0">
                <a:latin typeface="Times New Roman"/>
                <a:cs typeface="Times New Roman"/>
              </a:rPr>
              <a:t>biaya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pada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seluruh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unit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pusat 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serta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mendistribusikannya</a:t>
            </a:r>
            <a:endParaRPr sz="32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3200" spc="-95" dirty="0">
                <a:latin typeface="Times New Roman"/>
                <a:cs typeface="Times New Roman"/>
              </a:rPr>
              <a:t>ke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unit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-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unit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produksi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(Depkes,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1977)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spc="545" dirty="0"/>
              <a:t>A</a:t>
            </a:r>
            <a:r>
              <a:rPr spc="-85" dirty="0"/>
              <a:t>n</a:t>
            </a:r>
            <a:r>
              <a:rPr spc="-409" dirty="0"/>
              <a:t>a</a:t>
            </a:r>
            <a:r>
              <a:rPr spc="-175" dirty="0"/>
              <a:t>l</a:t>
            </a:r>
            <a:r>
              <a:rPr spc="-165" dirty="0"/>
              <a:t>i</a:t>
            </a:r>
            <a:r>
              <a:rPr spc="-325" dirty="0"/>
              <a:t>sis</a:t>
            </a:r>
            <a:r>
              <a:rPr spc="-260" dirty="0"/>
              <a:t> </a:t>
            </a:r>
            <a:r>
              <a:rPr spc="-245" dirty="0"/>
              <a:t>B</a:t>
            </a:r>
            <a:r>
              <a:rPr spc="-160" dirty="0"/>
              <a:t>i</a:t>
            </a:r>
            <a:r>
              <a:rPr spc="-335" dirty="0"/>
              <a:t>ay</a:t>
            </a:r>
            <a:r>
              <a:rPr spc="-325" dirty="0"/>
              <a:t>a</a:t>
            </a:r>
            <a:r>
              <a:rPr spc="1170" dirty="0"/>
              <a:t>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7257" y="1829117"/>
            <a:ext cx="5840095" cy="3441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9685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latin typeface="Times New Roman"/>
                <a:cs typeface="Times New Roman"/>
              </a:rPr>
              <a:t>Dalam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perencanaan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kesehatan, 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analisis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bermanfaat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 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mengetahui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satuan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program</a:t>
            </a:r>
            <a:endParaRPr sz="3200">
              <a:latin typeface="Times New Roman"/>
              <a:cs typeface="Times New Roman"/>
            </a:endParaRPr>
          </a:p>
          <a:p>
            <a:pPr marL="354965" marR="519430">
              <a:lnSpc>
                <a:spcPct val="100000"/>
              </a:lnSpc>
              <a:spcBef>
                <a:spcPts val="5"/>
              </a:spcBef>
            </a:pPr>
            <a:r>
              <a:rPr sz="3200" spc="114" dirty="0">
                <a:latin typeface="Times New Roman"/>
                <a:cs typeface="Times New Roman"/>
              </a:rPr>
              <a:t>/unit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kesehatan,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agar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dihitung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total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anggaran 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diperlukan</a:t>
            </a:r>
            <a:r>
              <a:rPr sz="3200" spc="-20" dirty="0">
                <a:latin typeface="Times New Roman"/>
                <a:cs typeface="Times New Roman"/>
              </a:rPr>
              <a:t> untuk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program</a:t>
            </a:r>
            <a:endParaRPr sz="32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3200" spc="-10" dirty="0">
                <a:latin typeface="Times New Roman"/>
                <a:cs typeface="Times New Roman"/>
              </a:rPr>
              <a:t>/pelayanan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(Gani,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1996)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6910" y="795337"/>
            <a:ext cx="52444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70" dirty="0"/>
              <a:t>M</a:t>
            </a:r>
            <a:r>
              <a:rPr spc="-409" dirty="0"/>
              <a:t>a</a:t>
            </a:r>
            <a:r>
              <a:rPr spc="-90" dirty="0"/>
              <a:t>n</a:t>
            </a:r>
            <a:r>
              <a:rPr spc="-345" dirty="0"/>
              <a:t>faa</a:t>
            </a:r>
            <a:r>
              <a:rPr spc="-285" dirty="0"/>
              <a:t>t</a:t>
            </a:r>
            <a:r>
              <a:rPr spc="-250" dirty="0"/>
              <a:t> </a:t>
            </a:r>
            <a:r>
              <a:rPr spc="545" dirty="0"/>
              <a:t>A</a:t>
            </a:r>
            <a:r>
              <a:rPr spc="-90" dirty="0"/>
              <a:t>n</a:t>
            </a:r>
            <a:r>
              <a:rPr spc="-409" dirty="0"/>
              <a:t>a</a:t>
            </a:r>
            <a:r>
              <a:rPr spc="-175" dirty="0"/>
              <a:t>l</a:t>
            </a:r>
            <a:r>
              <a:rPr spc="-170" dirty="0"/>
              <a:t>i</a:t>
            </a:r>
            <a:r>
              <a:rPr spc="-325" dirty="0"/>
              <a:t>sis</a:t>
            </a:r>
            <a:r>
              <a:rPr spc="-270" dirty="0"/>
              <a:t> </a:t>
            </a:r>
            <a:r>
              <a:rPr spc="-245" dirty="0"/>
              <a:t>B</a:t>
            </a:r>
            <a:r>
              <a:rPr spc="-165" dirty="0"/>
              <a:t>i</a:t>
            </a:r>
            <a:r>
              <a:rPr spc="-335" dirty="0"/>
              <a:t>aya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263900" y="1971039"/>
            <a:ext cx="2768600" cy="4058920"/>
            <a:chOff x="3263900" y="1971039"/>
            <a:chExt cx="2768600" cy="4058920"/>
          </a:xfrm>
        </p:grpSpPr>
        <p:sp>
          <p:nvSpPr>
            <p:cNvPr id="4" name="object 4"/>
            <p:cNvSpPr/>
            <p:nvPr/>
          </p:nvSpPr>
          <p:spPr>
            <a:xfrm>
              <a:off x="3276600" y="1983739"/>
              <a:ext cx="2743200" cy="972819"/>
            </a:xfrm>
            <a:custGeom>
              <a:avLst/>
              <a:gdLst/>
              <a:ahLst/>
              <a:cxnLst/>
              <a:rect l="l" t="t" r="r" b="b"/>
              <a:pathLst>
                <a:path w="2743200" h="972819">
                  <a:moveTo>
                    <a:pt x="2581021" y="0"/>
                  </a:moveTo>
                  <a:lnTo>
                    <a:pt x="162178" y="0"/>
                  </a:lnTo>
                  <a:lnTo>
                    <a:pt x="119077" y="5795"/>
                  </a:lnTo>
                  <a:lnTo>
                    <a:pt x="80339" y="22149"/>
                  </a:lnTo>
                  <a:lnTo>
                    <a:pt x="47513" y="47513"/>
                  </a:lnTo>
                  <a:lnTo>
                    <a:pt x="22149" y="80339"/>
                  </a:lnTo>
                  <a:lnTo>
                    <a:pt x="5795" y="119077"/>
                  </a:lnTo>
                  <a:lnTo>
                    <a:pt x="0" y="162179"/>
                  </a:lnTo>
                  <a:lnTo>
                    <a:pt x="0" y="810640"/>
                  </a:lnTo>
                  <a:lnTo>
                    <a:pt x="5795" y="853742"/>
                  </a:lnTo>
                  <a:lnTo>
                    <a:pt x="22149" y="892480"/>
                  </a:lnTo>
                  <a:lnTo>
                    <a:pt x="47513" y="925306"/>
                  </a:lnTo>
                  <a:lnTo>
                    <a:pt x="80339" y="950670"/>
                  </a:lnTo>
                  <a:lnTo>
                    <a:pt x="119077" y="967024"/>
                  </a:lnTo>
                  <a:lnTo>
                    <a:pt x="162178" y="972820"/>
                  </a:lnTo>
                  <a:lnTo>
                    <a:pt x="2581021" y="972820"/>
                  </a:lnTo>
                  <a:lnTo>
                    <a:pt x="2624122" y="967024"/>
                  </a:lnTo>
                  <a:lnTo>
                    <a:pt x="2662860" y="950670"/>
                  </a:lnTo>
                  <a:lnTo>
                    <a:pt x="2695686" y="925306"/>
                  </a:lnTo>
                  <a:lnTo>
                    <a:pt x="2721050" y="892480"/>
                  </a:lnTo>
                  <a:lnTo>
                    <a:pt x="2737404" y="853742"/>
                  </a:lnTo>
                  <a:lnTo>
                    <a:pt x="2743200" y="810640"/>
                  </a:lnTo>
                  <a:lnTo>
                    <a:pt x="2743200" y="162179"/>
                  </a:lnTo>
                  <a:lnTo>
                    <a:pt x="2737404" y="119077"/>
                  </a:lnTo>
                  <a:lnTo>
                    <a:pt x="2721050" y="80339"/>
                  </a:lnTo>
                  <a:lnTo>
                    <a:pt x="2695686" y="47513"/>
                  </a:lnTo>
                  <a:lnTo>
                    <a:pt x="2662860" y="22149"/>
                  </a:lnTo>
                  <a:lnTo>
                    <a:pt x="2624122" y="5795"/>
                  </a:lnTo>
                  <a:lnTo>
                    <a:pt x="2581021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76600" y="1983739"/>
              <a:ext cx="2743200" cy="972819"/>
            </a:xfrm>
            <a:custGeom>
              <a:avLst/>
              <a:gdLst/>
              <a:ahLst/>
              <a:cxnLst/>
              <a:rect l="l" t="t" r="r" b="b"/>
              <a:pathLst>
                <a:path w="2743200" h="972819">
                  <a:moveTo>
                    <a:pt x="0" y="162179"/>
                  </a:moveTo>
                  <a:lnTo>
                    <a:pt x="5795" y="119077"/>
                  </a:lnTo>
                  <a:lnTo>
                    <a:pt x="22149" y="80339"/>
                  </a:lnTo>
                  <a:lnTo>
                    <a:pt x="47513" y="47513"/>
                  </a:lnTo>
                  <a:lnTo>
                    <a:pt x="80339" y="22149"/>
                  </a:lnTo>
                  <a:lnTo>
                    <a:pt x="119077" y="5795"/>
                  </a:lnTo>
                  <a:lnTo>
                    <a:pt x="162178" y="0"/>
                  </a:lnTo>
                  <a:lnTo>
                    <a:pt x="2581021" y="0"/>
                  </a:lnTo>
                  <a:lnTo>
                    <a:pt x="2624122" y="5795"/>
                  </a:lnTo>
                  <a:lnTo>
                    <a:pt x="2662860" y="22149"/>
                  </a:lnTo>
                  <a:lnTo>
                    <a:pt x="2695686" y="47513"/>
                  </a:lnTo>
                  <a:lnTo>
                    <a:pt x="2721050" y="80339"/>
                  </a:lnTo>
                  <a:lnTo>
                    <a:pt x="2737404" y="119077"/>
                  </a:lnTo>
                  <a:lnTo>
                    <a:pt x="2743200" y="162179"/>
                  </a:lnTo>
                  <a:lnTo>
                    <a:pt x="2743200" y="810640"/>
                  </a:lnTo>
                  <a:lnTo>
                    <a:pt x="2737404" y="853742"/>
                  </a:lnTo>
                  <a:lnTo>
                    <a:pt x="2721050" y="892480"/>
                  </a:lnTo>
                  <a:lnTo>
                    <a:pt x="2695686" y="925306"/>
                  </a:lnTo>
                  <a:lnTo>
                    <a:pt x="2662860" y="950670"/>
                  </a:lnTo>
                  <a:lnTo>
                    <a:pt x="2624122" y="967024"/>
                  </a:lnTo>
                  <a:lnTo>
                    <a:pt x="2581021" y="972820"/>
                  </a:lnTo>
                  <a:lnTo>
                    <a:pt x="162178" y="972820"/>
                  </a:lnTo>
                  <a:lnTo>
                    <a:pt x="119077" y="967024"/>
                  </a:lnTo>
                  <a:lnTo>
                    <a:pt x="80339" y="950670"/>
                  </a:lnTo>
                  <a:lnTo>
                    <a:pt x="47513" y="925306"/>
                  </a:lnTo>
                  <a:lnTo>
                    <a:pt x="22149" y="892480"/>
                  </a:lnTo>
                  <a:lnTo>
                    <a:pt x="5795" y="853742"/>
                  </a:lnTo>
                  <a:lnTo>
                    <a:pt x="0" y="810640"/>
                  </a:lnTo>
                  <a:lnTo>
                    <a:pt x="0" y="162179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76600" y="3004819"/>
              <a:ext cx="2743200" cy="970280"/>
            </a:xfrm>
            <a:custGeom>
              <a:avLst/>
              <a:gdLst/>
              <a:ahLst/>
              <a:cxnLst/>
              <a:rect l="l" t="t" r="r" b="b"/>
              <a:pathLst>
                <a:path w="2743200" h="970279">
                  <a:moveTo>
                    <a:pt x="2581529" y="0"/>
                  </a:moveTo>
                  <a:lnTo>
                    <a:pt x="161671" y="0"/>
                  </a:lnTo>
                  <a:lnTo>
                    <a:pt x="118695" y="5775"/>
                  </a:lnTo>
                  <a:lnTo>
                    <a:pt x="80075" y="22074"/>
                  </a:lnTo>
                  <a:lnTo>
                    <a:pt x="47355" y="47355"/>
                  </a:lnTo>
                  <a:lnTo>
                    <a:pt x="22074" y="80075"/>
                  </a:lnTo>
                  <a:lnTo>
                    <a:pt x="5775" y="118695"/>
                  </a:lnTo>
                  <a:lnTo>
                    <a:pt x="0" y="161670"/>
                  </a:lnTo>
                  <a:lnTo>
                    <a:pt x="0" y="808608"/>
                  </a:lnTo>
                  <a:lnTo>
                    <a:pt x="5775" y="851584"/>
                  </a:lnTo>
                  <a:lnTo>
                    <a:pt x="22074" y="890204"/>
                  </a:lnTo>
                  <a:lnTo>
                    <a:pt x="47355" y="922924"/>
                  </a:lnTo>
                  <a:lnTo>
                    <a:pt x="80075" y="948205"/>
                  </a:lnTo>
                  <a:lnTo>
                    <a:pt x="118695" y="964504"/>
                  </a:lnTo>
                  <a:lnTo>
                    <a:pt x="161671" y="970279"/>
                  </a:lnTo>
                  <a:lnTo>
                    <a:pt x="2581529" y="970279"/>
                  </a:lnTo>
                  <a:lnTo>
                    <a:pt x="2624504" y="964504"/>
                  </a:lnTo>
                  <a:lnTo>
                    <a:pt x="2663124" y="948205"/>
                  </a:lnTo>
                  <a:lnTo>
                    <a:pt x="2695844" y="922924"/>
                  </a:lnTo>
                  <a:lnTo>
                    <a:pt x="2721125" y="890204"/>
                  </a:lnTo>
                  <a:lnTo>
                    <a:pt x="2737424" y="851584"/>
                  </a:lnTo>
                  <a:lnTo>
                    <a:pt x="2743200" y="808608"/>
                  </a:lnTo>
                  <a:lnTo>
                    <a:pt x="2743200" y="161670"/>
                  </a:lnTo>
                  <a:lnTo>
                    <a:pt x="2737424" y="118695"/>
                  </a:lnTo>
                  <a:lnTo>
                    <a:pt x="2721125" y="80075"/>
                  </a:lnTo>
                  <a:lnTo>
                    <a:pt x="2695844" y="47355"/>
                  </a:lnTo>
                  <a:lnTo>
                    <a:pt x="2663124" y="22074"/>
                  </a:lnTo>
                  <a:lnTo>
                    <a:pt x="2624504" y="5775"/>
                  </a:lnTo>
                  <a:lnTo>
                    <a:pt x="2581529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76600" y="3004819"/>
              <a:ext cx="2743200" cy="970280"/>
            </a:xfrm>
            <a:custGeom>
              <a:avLst/>
              <a:gdLst/>
              <a:ahLst/>
              <a:cxnLst/>
              <a:rect l="l" t="t" r="r" b="b"/>
              <a:pathLst>
                <a:path w="2743200" h="970279">
                  <a:moveTo>
                    <a:pt x="0" y="161670"/>
                  </a:moveTo>
                  <a:lnTo>
                    <a:pt x="5775" y="118695"/>
                  </a:lnTo>
                  <a:lnTo>
                    <a:pt x="22074" y="80075"/>
                  </a:lnTo>
                  <a:lnTo>
                    <a:pt x="47355" y="47355"/>
                  </a:lnTo>
                  <a:lnTo>
                    <a:pt x="80075" y="22074"/>
                  </a:lnTo>
                  <a:lnTo>
                    <a:pt x="118695" y="5775"/>
                  </a:lnTo>
                  <a:lnTo>
                    <a:pt x="161671" y="0"/>
                  </a:lnTo>
                  <a:lnTo>
                    <a:pt x="2581529" y="0"/>
                  </a:lnTo>
                  <a:lnTo>
                    <a:pt x="2624504" y="5775"/>
                  </a:lnTo>
                  <a:lnTo>
                    <a:pt x="2663124" y="22074"/>
                  </a:lnTo>
                  <a:lnTo>
                    <a:pt x="2695844" y="47355"/>
                  </a:lnTo>
                  <a:lnTo>
                    <a:pt x="2721125" y="80075"/>
                  </a:lnTo>
                  <a:lnTo>
                    <a:pt x="2737424" y="118695"/>
                  </a:lnTo>
                  <a:lnTo>
                    <a:pt x="2743200" y="161670"/>
                  </a:lnTo>
                  <a:lnTo>
                    <a:pt x="2743200" y="808608"/>
                  </a:lnTo>
                  <a:lnTo>
                    <a:pt x="2737424" y="851584"/>
                  </a:lnTo>
                  <a:lnTo>
                    <a:pt x="2721125" y="890204"/>
                  </a:lnTo>
                  <a:lnTo>
                    <a:pt x="2695844" y="922924"/>
                  </a:lnTo>
                  <a:lnTo>
                    <a:pt x="2663124" y="948205"/>
                  </a:lnTo>
                  <a:lnTo>
                    <a:pt x="2624504" y="964504"/>
                  </a:lnTo>
                  <a:lnTo>
                    <a:pt x="2581529" y="970279"/>
                  </a:lnTo>
                  <a:lnTo>
                    <a:pt x="161671" y="970279"/>
                  </a:lnTo>
                  <a:lnTo>
                    <a:pt x="118695" y="964504"/>
                  </a:lnTo>
                  <a:lnTo>
                    <a:pt x="80075" y="948205"/>
                  </a:lnTo>
                  <a:lnTo>
                    <a:pt x="47355" y="922924"/>
                  </a:lnTo>
                  <a:lnTo>
                    <a:pt x="22074" y="890204"/>
                  </a:lnTo>
                  <a:lnTo>
                    <a:pt x="5775" y="851584"/>
                  </a:lnTo>
                  <a:lnTo>
                    <a:pt x="0" y="808608"/>
                  </a:lnTo>
                  <a:lnTo>
                    <a:pt x="0" y="16167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76600" y="4025900"/>
              <a:ext cx="2743200" cy="970280"/>
            </a:xfrm>
            <a:custGeom>
              <a:avLst/>
              <a:gdLst/>
              <a:ahLst/>
              <a:cxnLst/>
              <a:rect l="l" t="t" r="r" b="b"/>
              <a:pathLst>
                <a:path w="2743200" h="970279">
                  <a:moveTo>
                    <a:pt x="2581529" y="0"/>
                  </a:moveTo>
                  <a:lnTo>
                    <a:pt x="161671" y="0"/>
                  </a:lnTo>
                  <a:lnTo>
                    <a:pt x="118695" y="5775"/>
                  </a:lnTo>
                  <a:lnTo>
                    <a:pt x="80075" y="22074"/>
                  </a:lnTo>
                  <a:lnTo>
                    <a:pt x="47355" y="47355"/>
                  </a:lnTo>
                  <a:lnTo>
                    <a:pt x="22074" y="80075"/>
                  </a:lnTo>
                  <a:lnTo>
                    <a:pt x="5775" y="118695"/>
                  </a:lnTo>
                  <a:lnTo>
                    <a:pt x="0" y="161670"/>
                  </a:lnTo>
                  <a:lnTo>
                    <a:pt x="0" y="808608"/>
                  </a:lnTo>
                  <a:lnTo>
                    <a:pt x="5775" y="851584"/>
                  </a:lnTo>
                  <a:lnTo>
                    <a:pt x="22074" y="890204"/>
                  </a:lnTo>
                  <a:lnTo>
                    <a:pt x="47355" y="922924"/>
                  </a:lnTo>
                  <a:lnTo>
                    <a:pt x="80075" y="948205"/>
                  </a:lnTo>
                  <a:lnTo>
                    <a:pt x="118695" y="964504"/>
                  </a:lnTo>
                  <a:lnTo>
                    <a:pt x="161671" y="970280"/>
                  </a:lnTo>
                  <a:lnTo>
                    <a:pt x="2581529" y="970280"/>
                  </a:lnTo>
                  <a:lnTo>
                    <a:pt x="2624504" y="964504"/>
                  </a:lnTo>
                  <a:lnTo>
                    <a:pt x="2663124" y="948205"/>
                  </a:lnTo>
                  <a:lnTo>
                    <a:pt x="2695844" y="922924"/>
                  </a:lnTo>
                  <a:lnTo>
                    <a:pt x="2721125" y="890204"/>
                  </a:lnTo>
                  <a:lnTo>
                    <a:pt x="2737424" y="851584"/>
                  </a:lnTo>
                  <a:lnTo>
                    <a:pt x="2743200" y="808608"/>
                  </a:lnTo>
                  <a:lnTo>
                    <a:pt x="2743200" y="161670"/>
                  </a:lnTo>
                  <a:lnTo>
                    <a:pt x="2737424" y="118695"/>
                  </a:lnTo>
                  <a:lnTo>
                    <a:pt x="2721125" y="80075"/>
                  </a:lnTo>
                  <a:lnTo>
                    <a:pt x="2695844" y="47355"/>
                  </a:lnTo>
                  <a:lnTo>
                    <a:pt x="2663124" y="22074"/>
                  </a:lnTo>
                  <a:lnTo>
                    <a:pt x="2624504" y="5775"/>
                  </a:lnTo>
                  <a:lnTo>
                    <a:pt x="2581529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76600" y="4025900"/>
              <a:ext cx="2743200" cy="970280"/>
            </a:xfrm>
            <a:custGeom>
              <a:avLst/>
              <a:gdLst/>
              <a:ahLst/>
              <a:cxnLst/>
              <a:rect l="l" t="t" r="r" b="b"/>
              <a:pathLst>
                <a:path w="2743200" h="970279">
                  <a:moveTo>
                    <a:pt x="0" y="161670"/>
                  </a:moveTo>
                  <a:lnTo>
                    <a:pt x="5775" y="118695"/>
                  </a:lnTo>
                  <a:lnTo>
                    <a:pt x="22074" y="80075"/>
                  </a:lnTo>
                  <a:lnTo>
                    <a:pt x="47355" y="47355"/>
                  </a:lnTo>
                  <a:lnTo>
                    <a:pt x="80075" y="22074"/>
                  </a:lnTo>
                  <a:lnTo>
                    <a:pt x="118695" y="5775"/>
                  </a:lnTo>
                  <a:lnTo>
                    <a:pt x="161671" y="0"/>
                  </a:lnTo>
                  <a:lnTo>
                    <a:pt x="2581529" y="0"/>
                  </a:lnTo>
                  <a:lnTo>
                    <a:pt x="2624504" y="5775"/>
                  </a:lnTo>
                  <a:lnTo>
                    <a:pt x="2663124" y="22074"/>
                  </a:lnTo>
                  <a:lnTo>
                    <a:pt x="2695844" y="47355"/>
                  </a:lnTo>
                  <a:lnTo>
                    <a:pt x="2721125" y="80075"/>
                  </a:lnTo>
                  <a:lnTo>
                    <a:pt x="2737424" y="118695"/>
                  </a:lnTo>
                  <a:lnTo>
                    <a:pt x="2743200" y="161670"/>
                  </a:lnTo>
                  <a:lnTo>
                    <a:pt x="2743200" y="808608"/>
                  </a:lnTo>
                  <a:lnTo>
                    <a:pt x="2737424" y="851584"/>
                  </a:lnTo>
                  <a:lnTo>
                    <a:pt x="2721125" y="890204"/>
                  </a:lnTo>
                  <a:lnTo>
                    <a:pt x="2695844" y="922924"/>
                  </a:lnTo>
                  <a:lnTo>
                    <a:pt x="2663124" y="948205"/>
                  </a:lnTo>
                  <a:lnTo>
                    <a:pt x="2624504" y="964504"/>
                  </a:lnTo>
                  <a:lnTo>
                    <a:pt x="2581529" y="970280"/>
                  </a:lnTo>
                  <a:lnTo>
                    <a:pt x="161671" y="970280"/>
                  </a:lnTo>
                  <a:lnTo>
                    <a:pt x="118695" y="964504"/>
                  </a:lnTo>
                  <a:lnTo>
                    <a:pt x="80075" y="948205"/>
                  </a:lnTo>
                  <a:lnTo>
                    <a:pt x="47355" y="922924"/>
                  </a:lnTo>
                  <a:lnTo>
                    <a:pt x="22074" y="890204"/>
                  </a:lnTo>
                  <a:lnTo>
                    <a:pt x="5775" y="851584"/>
                  </a:lnTo>
                  <a:lnTo>
                    <a:pt x="0" y="808608"/>
                  </a:lnTo>
                  <a:lnTo>
                    <a:pt x="0" y="16167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76600" y="5044439"/>
              <a:ext cx="2743200" cy="972819"/>
            </a:xfrm>
            <a:custGeom>
              <a:avLst/>
              <a:gdLst/>
              <a:ahLst/>
              <a:cxnLst/>
              <a:rect l="l" t="t" r="r" b="b"/>
              <a:pathLst>
                <a:path w="2743200" h="972820">
                  <a:moveTo>
                    <a:pt x="2581021" y="0"/>
                  </a:moveTo>
                  <a:lnTo>
                    <a:pt x="162178" y="0"/>
                  </a:lnTo>
                  <a:lnTo>
                    <a:pt x="119077" y="5795"/>
                  </a:lnTo>
                  <a:lnTo>
                    <a:pt x="80339" y="22149"/>
                  </a:lnTo>
                  <a:lnTo>
                    <a:pt x="47513" y="47513"/>
                  </a:lnTo>
                  <a:lnTo>
                    <a:pt x="22149" y="80339"/>
                  </a:lnTo>
                  <a:lnTo>
                    <a:pt x="5795" y="119077"/>
                  </a:lnTo>
                  <a:lnTo>
                    <a:pt x="0" y="162179"/>
                  </a:lnTo>
                  <a:lnTo>
                    <a:pt x="0" y="810679"/>
                  </a:lnTo>
                  <a:lnTo>
                    <a:pt x="5795" y="853782"/>
                  </a:lnTo>
                  <a:lnTo>
                    <a:pt x="22149" y="892514"/>
                  </a:lnTo>
                  <a:lnTo>
                    <a:pt x="47513" y="925329"/>
                  </a:lnTo>
                  <a:lnTo>
                    <a:pt x="80339" y="950682"/>
                  </a:lnTo>
                  <a:lnTo>
                    <a:pt x="119077" y="967028"/>
                  </a:lnTo>
                  <a:lnTo>
                    <a:pt x="162178" y="972820"/>
                  </a:lnTo>
                  <a:lnTo>
                    <a:pt x="2581021" y="972820"/>
                  </a:lnTo>
                  <a:lnTo>
                    <a:pt x="2624122" y="967028"/>
                  </a:lnTo>
                  <a:lnTo>
                    <a:pt x="2662860" y="950682"/>
                  </a:lnTo>
                  <a:lnTo>
                    <a:pt x="2695686" y="925329"/>
                  </a:lnTo>
                  <a:lnTo>
                    <a:pt x="2721050" y="892514"/>
                  </a:lnTo>
                  <a:lnTo>
                    <a:pt x="2737404" y="853782"/>
                  </a:lnTo>
                  <a:lnTo>
                    <a:pt x="2743200" y="810679"/>
                  </a:lnTo>
                  <a:lnTo>
                    <a:pt x="2743200" y="162179"/>
                  </a:lnTo>
                  <a:lnTo>
                    <a:pt x="2737404" y="119077"/>
                  </a:lnTo>
                  <a:lnTo>
                    <a:pt x="2721050" y="80339"/>
                  </a:lnTo>
                  <a:lnTo>
                    <a:pt x="2695686" y="47513"/>
                  </a:lnTo>
                  <a:lnTo>
                    <a:pt x="2662860" y="22149"/>
                  </a:lnTo>
                  <a:lnTo>
                    <a:pt x="2624122" y="5795"/>
                  </a:lnTo>
                  <a:lnTo>
                    <a:pt x="2581021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276600" y="5044439"/>
              <a:ext cx="2743200" cy="972819"/>
            </a:xfrm>
            <a:custGeom>
              <a:avLst/>
              <a:gdLst/>
              <a:ahLst/>
              <a:cxnLst/>
              <a:rect l="l" t="t" r="r" b="b"/>
              <a:pathLst>
                <a:path w="2743200" h="972820">
                  <a:moveTo>
                    <a:pt x="0" y="162179"/>
                  </a:moveTo>
                  <a:lnTo>
                    <a:pt x="5795" y="119077"/>
                  </a:lnTo>
                  <a:lnTo>
                    <a:pt x="22149" y="80339"/>
                  </a:lnTo>
                  <a:lnTo>
                    <a:pt x="47513" y="47513"/>
                  </a:lnTo>
                  <a:lnTo>
                    <a:pt x="80339" y="22149"/>
                  </a:lnTo>
                  <a:lnTo>
                    <a:pt x="119077" y="5795"/>
                  </a:lnTo>
                  <a:lnTo>
                    <a:pt x="162178" y="0"/>
                  </a:lnTo>
                  <a:lnTo>
                    <a:pt x="2581021" y="0"/>
                  </a:lnTo>
                  <a:lnTo>
                    <a:pt x="2624122" y="5795"/>
                  </a:lnTo>
                  <a:lnTo>
                    <a:pt x="2662860" y="22149"/>
                  </a:lnTo>
                  <a:lnTo>
                    <a:pt x="2695686" y="47513"/>
                  </a:lnTo>
                  <a:lnTo>
                    <a:pt x="2721050" y="80339"/>
                  </a:lnTo>
                  <a:lnTo>
                    <a:pt x="2737404" y="119077"/>
                  </a:lnTo>
                  <a:lnTo>
                    <a:pt x="2743200" y="162179"/>
                  </a:lnTo>
                  <a:lnTo>
                    <a:pt x="2743200" y="810679"/>
                  </a:lnTo>
                  <a:lnTo>
                    <a:pt x="2737404" y="853782"/>
                  </a:lnTo>
                  <a:lnTo>
                    <a:pt x="2721050" y="892514"/>
                  </a:lnTo>
                  <a:lnTo>
                    <a:pt x="2695686" y="925329"/>
                  </a:lnTo>
                  <a:lnTo>
                    <a:pt x="2662860" y="950682"/>
                  </a:lnTo>
                  <a:lnTo>
                    <a:pt x="2624122" y="967028"/>
                  </a:lnTo>
                  <a:lnTo>
                    <a:pt x="2581021" y="972820"/>
                  </a:lnTo>
                  <a:lnTo>
                    <a:pt x="162178" y="972820"/>
                  </a:lnTo>
                  <a:lnTo>
                    <a:pt x="119077" y="967028"/>
                  </a:lnTo>
                  <a:lnTo>
                    <a:pt x="80339" y="950682"/>
                  </a:lnTo>
                  <a:lnTo>
                    <a:pt x="47513" y="925329"/>
                  </a:lnTo>
                  <a:lnTo>
                    <a:pt x="22149" y="892514"/>
                  </a:lnTo>
                  <a:lnTo>
                    <a:pt x="5795" y="853782"/>
                  </a:lnTo>
                  <a:lnTo>
                    <a:pt x="0" y="810679"/>
                  </a:lnTo>
                  <a:lnTo>
                    <a:pt x="0" y="162179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527171" y="2200909"/>
            <a:ext cx="2243455" cy="3721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Pricing</a:t>
            </a:r>
            <a:endParaRPr sz="2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Budgeting</a:t>
            </a:r>
            <a:endParaRPr sz="2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050">
              <a:latin typeface="Times New Roman"/>
              <a:cs typeface="Times New Roman"/>
            </a:endParaRPr>
          </a:p>
          <a:p>
            <a:pPr marL="355600" marR="346075" algn="ctr">
              <a:lnSpc>
                <a:spcPts val="3000"/>
              </a:lnSpc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dg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y  Control</a:t>
            </a:r>
            <a:endParaRPr sz="2900">
              <a:latin typeface="Times New Roman"/>
              <a:cs typeface="Times New Roman"/>
            </a:endParaRPr>
          </a:p>
          <a:p>
            <a:pPr marL="12065" marR="5080" algn="ctr">
              <a:lnSpc>
                <a:spcPts val="3000"/>
              </a:lnSpc>
              <a:spcBef>
                <a:spcPts val="2039"/>
              </a:spcBef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Evaluation</a:t>
            </a:r>
            <a:r>
              <a:rPr sz="29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Accountability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3071" y="795337"/>
            <a:ext cx="16611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5" dirty="0"/>
              <a:t>P</a:t>
            </a:r>
            <a:r>
              <a:rPr spc="-204" dirty="0"/>
              <a:t>r</a:t>
            </a:r>
            <a:r>
              <a:rPr spc="-160" dirty="0"/>
              <a:t>i</a:t>
            </a:r>
            <a:r>
              <a:rPr spc="-360" dirty="0"/>
              <a:t>c</a:t>
            </a:r>
            <a:r>
              <a:rPr spc="-195" dirty="0"/>
              <a:t>i</a:t>
            </a:r>
            <a:r>
              <a:rPr spc="-40" dirty="0"/>
              <a:t>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7257" y="1829117"/>
            <a:ext cx="6537325" cy="363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912494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5" dirty="0">
                <a:latin typeface="Times New Roman"/>
                <a:cs typeface="Times New Roman"/>
              </a:rPr>
              <a:t>Informasi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satuan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i="1" spc="-140" dirty="0">
                <a:latin typeface="Times New Roman"/>
                <a:cs typeface="Times New Roman"/>
              </a:rPr>
              <a:t>(Unit</a:t>
            </a:r>
            <a:r>
              <a:rPr sz="3200" i="1" spc="15" dirty="0">
                <a:latin typeface="Times New Roman"/>
                <a:cs typeface="Times New Roman"/>
              </a:rPr>
              <a:t> </a:t>
            </a:r>
            <a:r>
              <a:rPr sz="3200" i="1" spc="-240" dirty="0">
                <a:latin typeface="Times New Roman"/>
                <a:cs typeface="Times New Roman"/>
              </a:rPr>
              <a:t>Cost) </a:t>
            </a:r>
            <a:r>
              <a:rPr sz="3200" i="1" spc="-78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sangat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penting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dalam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penentuan 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kebijakan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195" dirty="0">
                <a:latin typeface="Times New Roman"/>
                <a:cs typeface="Times New Roman"/>
              </a:rPr>
              <a:t>RS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5" dirty="0">
                <a:latin typeface="Times New Roman"/>
                <a:cs typeface="Times New Roman"/>
              </a:rPr>
              <a:t>Mengetahui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apakah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sekarang 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merugi,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i="1" spc="-229" dirty="0">
                <a:latin typeface="Times New Roman"/>
                <a:cs typeface="Times New Roman"/>
              </a:rPr>
              <a:t>break</a:t>
            </a:r>
            <a:r>
              <a:rPr sz="3200" i="1" spc="-5" dirty="0">
                <a:latin typeface="Times New Roman"/>
                <a:cs typeface="Times New Roman"/>
              </a:rPr>
              <a:t> </a:t>
            </a:r>
            <a:r>
              <a:rPr sz="3200" i="1" spc="-330" dirty="0">
                <a:latin typeface="Times New Roman"/>
                <a:cs typeface="Times New Roman"/>
              </a:rPr>
              <a:t>even,</a:t>
            </a:r>
            <a:r>
              <a:rPr sz="3200" i="1" dirty="0">
                <a:latin typeface="Times New Roman"/>
                <a:cs typeface="Times New Roman"/>
              </a:rPr>
              <a:t> </a:t>
            </a:r>
            <a:r>
              <a:rPr sz="3200" i="1" spc="-235" dirty="0">
                <a:latin typeface="Times New Roman"/>
                <a:cs typeface="Times New Roman"/>
              </a:rPr>
              <a:t>atau</a:t>
            </a:r>
            <a:r>
              <a:rPr sz="3200" i="1" spc="-1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menguntungkan</a:t>
            </a:r>
            <a:endParaRPr sz="3200">
              <a:latin typeface="Times New Roman"/>
              <a:cs typeface="Times New Roman"/>
            </a:endParaRPr>
          </a:p>
          <a:p>
            <a:pPr marL="354965" marR="167005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5" dirty="0">
                <a:latin typeface="Times New Roman"/>
                <a:cs typeface="Times New Roman"/>
              </a:rPr>
              <a:t>Mengetahui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jumlah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subsidi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diberikan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pada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unit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95" dirty="0">
                <a:latin typeface="Times New Roman"/>
                <a:cs typeface="Times New Roman"/>
              </a:rPr>
              <a:t>RS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2071" y="795337"/>
            <a:ext cx="24193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75" dirty="0"/>
              <a:t>Budgeting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7257" y="1829117"/>
            <a:ext cx="5772150" cy="19773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40" dirty="0">
                <a:latin typeface="Times New Roman"/>
                <a:cs typeface="Times New Roman"/>
              </a:rPr>
              <a:t>I</a:t>
            </a:r>
            <a:r>
              <a:rPr sz="3200" spc="65" dirty="0">
                <a:latin typeface="Times New Roman"/>
                <a:cs typeface="Times New Roman"/>
              </a:rPr>
              <a:t>n</a:t>
            </a:r>
            <a:r>
              <a:rPr sz="3200" dirty="0">
                <a:latin typeface="Times New Roman"/>
                <a:cs typeface="Times New Roman"/>
              </a:rPr>
              <a:t>f</a:t>
            </a:r>
            <a:r>
              <a:rPr sz="3200" spc="10" dirty="0">
                <a:latin typeface="Times New Roman"/>
                <a:cs typeface="Times New Roman"/>
              </a:rPr>
              <a:t>o</a:t>
            </a:r>
            <a:r>
              <a:rPr sz="3200" spc="-15" dirty="0">
                <a:latin typeface="Times New Roman"/>
                <a:cs typeface="Times New Roman"/>
              </a:rPr>
              <a:t>r</a:t>
            </a:r>
            <a:r>
              <a:rPr sz="3200" spc="-35" dirty="0">
                <a:latin typeface="Times New Roman"/>
                <a:cs typeface="Times New Roman"/>
              </a:rPr>
              <a:t>m</a:t>
            </a:r>
            <a:r>
              <a:rPr sz="3200" spc="-140" dirty="0">
                <a:latin typeface="Times New Roman"/>
                <a:cs typeface="Times New Roman"/>
              </a:rPr>
              <a:t>as</a:t>
            </a:r>
            <a:r>
              <a:rPr sz="3200" spc="-90" dirty="0">
                <a:latin typeface="Times New Roman"/>
                <a:cs typeface="Times New Roman"/>
              </a:rPr>
              <a:t>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ju</a:t>
            </a:r>
            <a:r>
              <a:rPr sz="3200" spc="-125" dirty="0">
                <a:latin typeface="Times New Roman"/>
                <a:cs typeface="Times New Roman"/>
              </a:rPr>
              <a:t>m</a:t>
            </a:r>
            <a:r>
              <a:rPr sz="3200" spc="-85" dirty="0">
                <a:latin typeface="Times New Roman"/>
                <a:cs typeface="Times New Roman"/>
              </a:rPr>
              <a:t>lah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b</a:t>
            </a:r>
            <a:r>
              <a:rPr sz="3200" spc="-40" dirty="0">
                <a:latin typeface="Times New Roman"/>
                <a:cs typeface="Times New Roman"/>
              </a:rPr>
              <a:t>i</a:t>
            </a:r>
            <a:r>
              <a:rPr sz="3200" spc="-180" dirty="0">
                <a:latin typeface="Times New Roman"/>
                <a:cs typeface="Times New Roman"/>
              </a:rPr>
              <a:t>ay</a:t>
            </a:r>
            <a:r>
              <a:rPr sz="3200" spc="-165" dirty="0">
                <a:latin typeface="Times New Roman"/>
                <a:cs typeface="Times New Roman"/>
              </a:rPr>
              <a:t>a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i="1" spc="-45" dirty="0">
                <a:latin typeface="Times New Roman"/>
                <a:cs typeface="Times New Roman"/>
              </a:rPr>
              <a:t>(</a:t>
            </a:r>
            <a:r>
              <a:rPr sz="3200" i="1" spc="-80" dirty="0">
                <a:latin typeface="Times New Roman"/>
                <a:cs typeface="Times New Roman"/>
              </a:rPr>
              <a:t>T</a:t>
            </a:r>
            <a:r>
              <a:rPr sz="3200" i="1" spc="-360" dirty="0">
                <a:latin typeface="Times New Roman"/>
                <a:cs typeface="Times New Roman"/>
              </a:rPr>
              <a:t>o</a:t>
            </a:r>
            <a:r>
              <a:rPr sz="3200" i="1" spc="-195" dirty="0">
                <a:latin typeface="Times New Roman"/>
                <a:cs typeface="Times New Roman"/>
              </a:rPr>
              <a:t>t</a:t>
            </a:r>
            <a:r>
              <a:rPr sz="3200" i="1" spc="-320" dirty="0">
                <a:latin typeface="Times New Roman"/>
                <a:cs typeface="Times New Roman"/>
              </a:rPr>
              <a:t>a</a:t>
            </a:r>
            <a:r>
              <a:rPr sz="3200" i="1" spc="-175" dirty="0">
                <a:latin typeface="Times New Roman"/>
                <a:cs typeface="Times New Roman"/>
              </a:rPr>
              <a:t>l</a:t>
            </a:r>
            <a:r>
              <a:rPr sz="3200" i="1" spc="-5" dirty="0">
                <a:latin typeface="Times New Roman"/>
                <a:cs typeface="Times New Roman"/>
              </a:rPr>
              <a:t> </a:t>
            </a:r>
            <a:r>
              <a:rPr sz="3200" i="1" spc="-345" dirty="0">
                <a:latin typeface="Times New Roman"/>
                <a:cs typeface="Times New Roman"/>
              </a:rPr>
              <a:t>C</a:t>
            </a:r>
            <a:r>
              <a:rPr sz="3200" i="1" spc="-250" dirty="0">
                <a:latin typeface="Times New Roman"/>
                <a:cs typeface="Times New Roman"/>
              </a:rPr>
              <a:t>o</a:t>
            </a:r>
            <a:r>
              <a:rPr sz="3200" i="1" spc="-180" dirty="0">
                <a:latin typeface="Times New Roman"/>
                <a:cs typeface="Times New Roman"/>
              </a:rPr>
              <a:t>st)  </a:t>
            </a:r>
            <a:r>
              <a:rPr sz="3200" spc="-30" dirty="0">
                <a:latin typeface="Times New Roman"/>
                <a:cs typeface="Times New Roman"/>
              </a:rPr>
              <a:t>dan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40" dirty="0">
                <a:latin typeface="Times New Roman"/>
                <a:cs typeface="Times New Roman"/>
              </a:rPr>
              <a:t>b</a:t>
            </a:r>
            <a:r>
              <a:rPr sz="3200" spc="-165" dirty="0">
                <a:latin typeface="Times New Roman"/>
                <a:cs typeface="Times New Roman"/>
              </a:rPr>
              <a:t>ia</a:t>
            </a:r>
            <a:r>
              <a:rPr sz="3200" spc="-220" dirty="0">
                <a:latin typeface="Times New Roman"/>
                <a:cs typeface="Times New Roman"/>
              </a:rPr>
              <a:t>y</a:t>
            </a:r>
            <a:r>
              <a:rPr sz="3200" spc="-125" dirty="0">
                <a:latin typeface="Times New Roman"/>
                <a:cs typeface="Times New Roman"/>
              </a:rPr>
              <a:t>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satuan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i="1" spc="-150" dirty="0">
                <a:latin typeface="Times New Roman"/>
                <a:cs typeface="Times New Roman"/>
              </a:rPr>
              <a:t>(U</a:t>
            </a:r>
            <a:r>
              <a:rPr sz="3200" i="1" spc="-165" dirty="0">
                <a:latin typeface="Times New Roman"/>
                <a:cs typeface="Times New Roman"/>
              </a:rPr>
              <a:t>n</a:t>
            </a:r>
            <a:r>
              <a:rPr sz="3200" i="1" spc="-125" dirty="0">
                <a:latin typeface="Times New Roman"/>
                <a:cs typeface="Times New Roman"/>
              </a:rPr>
              <a:t>it</a:t>
            </a:r>
            <a:r>
              <a:rPr sz="3200" i="1" dirty="0">
                <a:latin typeface="Times New Roman"/>
                <a:cs typeface="Times New Roman"/>
              </a:rPr>
              <a:t> </a:t>
            </a:r>
            <a:r>
              <a:rPr sz="3200" i="1" spc="-345" dirty="0">
                <a:latin typeface="Times New Roman"/>
                <a:cs typeface="Times New Roman"/>
              </a:rPr>
              <a:t>C</a:t>
            </a:r>
            <a:r>
              <a:rPr sz="3200" i="1" spc="-250" dirty="0">
                <a:latin typeface="Times New Roman"/>
                <a:cs typeface="Times New Roman"/>
              </a:rPr>
              <a:t>o</a:t>
            </a:r>
            <a:r>
              <a:rPr sz="3200" i="1" spc="-200" dirty="0">
                <a:latin typeface="Times New Roman"/>
                <a:cs typeface="Times New Roman"/>
              </a:rPr>
              <a:t>st)</a:t>
            </a:r>
            <a:r>
              <a:rPr sz="3200" i="1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akan  </a:t>
            </a:r>
            <a:r>
              <a:rPr sz="3200" spc="-45" dirty="0">
                <a:latin typeface="Times New Roman"/>
                <a:cs typeface="Times New Roman"/>
              </a:rPr>
              <a:t>bermanfaat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alokasi</a:t>
            </a:r>
            <a:endParaRPr sz="32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3200" spc="-30" dirty="0">
                <a:latin typeface="Times New Roman"/>
                <a:cs typeface="Times New Roman"/>
              </a:rPr>
              <a:t>dan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perencanaan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anggaran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794</Words>
  <Application>Microsoft Office PowerPoint</Application>
  <PresentationFormat>On-screen Show (4:3)</PresentationFormat>
  <Paragraphs>189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Calibri</vt:lpstr>
      <vt:lpstr>Microsoft Sans Serif</vt:lpstr>
      <vt:lpstr>Tahoma</vt:lpstr>
      <vt:lpstr>Times New Roman</vt:lpstr>
      <vt:lpstr>Trebuchet MS</vt:lpstr>
      <vt:lpstr>Wingdings</vt:lpstr>
      <vt:lpstr>Office Theme</vt:lpstr>
      <vt:lpstr>ANALISIS BIAYA RS</vt:lpstr>
      <vt:lpstr>Pokok Bahasan</vt:lpstr>
      <vt:lpstr>Pendahuluan</vt:lpstr>
      <vt:lpstr>Analisis Biaya…</vt:lpstr>
      <vt:lpstr>Analisis Biaya…</vt:lpstr>
      <vt:lpstr>Analisis Biaya…</vt:lpstr>
      <vt:lpstr>Manfaat Analisis Biaya</vt:lpstr>
      <vt:lpstr>Pricing</vt:lpstr>
      <vt:lpstr>Budgeting</vt:lpstr>
      <vt:lpstr>Budgetary Control</vt:lpstr>
      <vt:lpstr>Evaluation and Accountability</vt:lpstr>
      <vt:lpstr>Klasifikasi Biaya</vt:lpstr>
      <vt:lpstr>a. Fixed Cost</vt:lpstr>
      <vt:lpstr>a. Fixed Cost</vt:lpstr>
      <vt:lpstr>a. Fixed Cost</vt:lpstr>
      <vt:lpstr>b. Variable Cost</vt:lpstr>
      <vt:lpstr>b. Variable Cost</vt:lpstr>
      <vt:lpstr>b. Variable Cost</vt:lpstr>
      <vt:lpstr>b. Variable Cost</vt:lpstr>
      <vt:lpstr>c. Capital Cost</vt:lpstr>
      <vt:lpstr>d. Recurrent Cost</vt:lpstr>
      <vt:lpstr>Total Cost</vt:lpstr>
      <vt:lpstr>Average Cost</vt:lpstr>
      <vt:lpstr>Average Cost</vt:lpstr>
      <vt:lpstr>PowerPoint Presentation</vt:lpstr>
      <vt:lpstr>Average Cost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Animated Side Bar</dc:title>
  <dc:creator>User</dc:creator>
  <cp:lastModifiedBy>Muhammad Tahir</cp:lastModifiedBy>
  <cp:revision>1</cp:revision>
  <dcterms:created xsi:type="dcterms:W3CDTF">2022-03-23T01:34:09Z</dcterms:created>
  <dcterms:modified xsi:type="dcterms:W3CDTF">2022-05-10T00:31:37Z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2022-03-23T00:00:00Z</vt:filetime>
  </property>
</Properties>
</file>