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2.jpg" ContentType="image/jpg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1" r:id="rId15"/>
    <p:sldId id="274" r:id="rId16"/>
    <p:sldId id="275" r:id="rId17"/>
    <p:sldId id="276" r:id="rId18"/>
    <p:sldId id="277" r:id="rId19"/>
    <p:sldId id="291" r:id="rId20"/>
    <p:sldId id="278" r:id="rId21"/>
    <p:sldId id="279" r:id="rId22"/>
    <p:sldId id="280" r:id="rId23"/>
    <p:sldId id="281" r:id="rId24"/>
    <p:sldId id="283" r:id="rId25"/>
    <p:sldId id="284" r:id="rId26"/>
    <p:sldId id="282" r:id="rId27"/>
    <p:sldId id="285" r:id="rId28"/>
    <p:sldId id="286" r:id="rId29"/>
    <p:sldId id="287" r:id="rId30"/>
    <p:sldId id="288" r:id="rId31"/>
    <p:sldId id="289" r:id="rId32"/>
    <p:sldId id="290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EBB25-7D75-45FD-B364-58790F79171C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0FBF21D-C1FA-4D3F-B4BE-1FAA35C7600E}">
      <dgm:prSet phldrT="[Text]"/>
      <dgm:spPr/>
      <dgm:t>
        <a:bodyPr/>
        <a:lstStyle/>
        <a:p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darah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sel-sel</a:t>
          </a:r>
          <a:r>
            <a:rPr lang="en-US" dirty="0" smtClean="0"/>
            <a:t> </a:t>
          </a:r>
          <a:r>
            <a:rPr lang="en-US" dirty="0" err="1" smtClean="0"/>
            <a:t>tubuh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vagina yang </a:t>
          </a:r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dinding</a:t>
          </a:r>
          <a:r>
            <a:rPr lang="en-US" dirty="0" smtClean="0"/>
            <a:t> </a:t>
          </a:r>
          <a:r>
            <a:rPr lang="en-US" dirty="0" err="1" smtClean="0"/>
            <a:t>rahim</a:t>
          </a:r>
          <a:r>
            <a:rPr lang="en-US" dirty="0" smtClean="0"/>
            <a:t> </a:t>
          </a:r>
          <a:r>
            <a:rPr lang="en-US" dirty="0" err="1" smtClean="0"/>
            <a:t>perempuan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periodik</a:t>
          </a:r>
          <a:endParaRPr lang="en-US" dirty="0"/>
        </a:p>
      </dgm:t>
    </dgm:pt>
    <dgm:pt modelId="{A1CBE47B-926D-4244-B527-B504138A2785}" type="parTrans" cxnId="{8D0E33DE-E142-404C-81C8-11284821C00E}">
      <dgm:prSet/>
      <dgm:spPr/>
      <dgm:t>
        <a:bodyPr/>
        <a:lstStyle/>
        <a:p>
          <a:endParaRPr lang="en-US"/>
        </a:p>
      </dgm:t>
    </dgm:pt>
    <dgm:pt modelId="{18E2514D-60F9-43AB-8D61-3C7A3ECE5587}" type="sibTrans" cxnId="{8D0E33DE-E142-404C-81C8-11284821C00E}">
      <dgm:prSet/>
      <dgm:spPr/>
      <dgm:t>
        <a:bodyPr/>
        <a:lstStyle/>
        <a:p>
          <a:endParaRPr lang="en-US"/>
        </a:p>
      </dgm:t>
    </dgm:pt>
    <dgm:pt modelId="{56500E3E-1C44-4C18-996A-CEF8BE078FCE}">
      <dgm:prSet phldrT="[Text]"/>
      <dgm:spPr/>
      <dgm:t>
        <a:bodyPr/>
        <a:lstStyle/>
        <a:p>
          <a:pPr algn="just"/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fisiologis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wanita</a:t>
          </a:r>
          <a:r>
            <a:rPr lang="en-US" dirty="0" smtClean="0"/>
            <a:t> </a:t>
          </a:r>
          <a:r>
            <a:rPr lang="sv-SE" dirty="0" smtClean="0"/>
            <a:t>secara berkala dan dipengaruhi oleh hormone reproduksi</a:t>
          </a:r>
          <a:endParaRPr lang="en-US" dirty="0"/>
        </a:p>
      </dgm:t>
    </dgm:pt>
    <dgm:pt modelId="{B99732AD-8DBC-4391-B9CA-C84F3BB0928C}" type="parTrans" cxnId="{233C2B9D-07F3-4CB3-B5AD-9717D4A4BC24}">
      <dgm:prSet/>
      <dgm:spPr/>
      <dgm:t>
        <a:bodyPr/>
        <a:lstStyle/>
        <a:p>
          <a:endParaRPr lang="en-US"/>
        </a:p>
      </dgm:t>
    </dgm:pt>
    <dgm:pt modelId="{84390EE2-5CE6-4789-90A7-AD26C2B5A45B}" type="sibTrans" cxnId="{233C2B9D-07F3-4CB3-B5AD-9717D4A4BC24}">
      <dgm:prSet/>
      <dgm:spPr/>
      <dgm:t>
        <a:bodyPr/>
        <a:lstStyle/>
        <a:p>
          <a:endParaRPr lang="en-US"/>
        </a:p>
      </dgm:t>
    </dgm:pt>
    <dgm:pt modelId="{D822DEC6-8239-4248-BC24-0895768EC661}" type="pres">
      <dgm:prSet presAssocID="{C64EBB25-7D75-45FD-B364-58790F79171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40CC9-0517-4BE6-9588-647EF2FD98A3}" type="pres">
      <dgm:prSet presAssocID="{C64EBB25-7D75-45FD-B364-58790F79171C}" presName="dummyMaxCanvas" presStyleCnt="0">
        <dgm:presLayoutVars/>
      </dgm:prSet>
      <dgm:spPr/>
    </dgm:pt>
    <dgm:pt modelId="{E6AF7600-1993-4404-9FF4-D4A22303050A}" type="pres">
      <dgm:prSet presAssocID="{C64EBB25-7D75-45FD-B364-58790F79171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3DA2F3-A8BC-4BC8-8035-661D5E4063AE}" type="pres">
      <dgm:prSet presAssocID="{C64EBB25-7D75-45FD-B364-58790F79171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7412E-73DF-467F-B6C8-82F03729F59A}" type="pres">
      <dgm:prSet presAssocID="{C64EBB25-7D75-45FD-B364-58790F79171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85EA2-AE71-4331-9557-9FE15041A64F}" type="pres">
      <dgm:prSet presAssocID="{C64EBB25-7D75-45FD-B364-58790F79171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61AF3-1513-46A1-A651-6888C662CD57}" type="pres">
      <dgm:prSet presAssocID="{C64EBB25-7D75-45FD-B364-58790F79171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F7F4C0-B4BA-4B96-8DF8-7EF6548FCB25}" type="presOf" srcId="{18E2514D-60F9-43AB-8D61-3C7A3ECE5587}" destId="{9847412E-73DF-467F-B6C8-82F03729F59A}" srcOrd="0" destOrd="0" presId="urn:microsoft.com/office/officeart/2005/8/layout/vProcess5"/>
    <dgm:cxn modelId="{9EE940B9-1F60-4A4E-95B7-823B6E6928D7}" type="presOf" srcId="{90FBF21D-C1FA-4D3F-B4BE-1FAA35C7600E}" destId="{24985EA2-AE71-4331-9557-9FE15041A64F}" srcOrd="1" destOrd="0" presId="urn:microsoft.com/office/officeart/2005/8/layout/vProcess5"/>
    <dgm:cxn modelId="{77EE65E4-83B7-49D8-8493-D00C1F9C5BF0}" type="presOf" srcId="{90FBF21D-C1FA-4D3F-B4BE-1FAA35C7600E}" destId="{E6AF7600-1993-4404-9FF4-D4A22303050A}" srcOrd="0" destOrd="0" presId="urn:microsoft.com/office/officeart/2005/8/layout/vProcess5"/>
    <dgm:cxn modelId="{98527724-5361-46D0-A80E-5260D0C23B20}" type="presOf" srcId="{C64EBB25-7D75-45FD-B364-58790F79171C}" destId="{D822DEC6-8239-4248-BC24-0895768EC661}" srcOrd="0" destOrd="0" presId="urn:microsoft.com/office/officeart/2005/8/layout/vProcess5"/>
    <dgm:cxn modelId="{233C2B9D-07F3-4CB3-B5AD-9717D4A4BC24}" srcId="{C64EBB25-7D75-45FD-B364-58790F79171C}" destId="{56500E3E-1C44-4C18-996A-CEF8BE078FCE}" srcOrd="1" destOrd="0" parTransId="{B99732AD-8DBC-4391-B9CA-C84F3BB0928C}" sibTransId="{84390EE2-5CE6-4789-90A7-AD26C2B5A45B}"/>
    <dgm:cxn modelId="{498E1533-B6EB-4F33-B9EC-56AA46FF5B67}" type="presOf" srcId="{56500E3E-1C44-4C18-996A-CEF8BE078FCE}" destId="{4B3DA2F3-A8BC-4BC8-8035-661D5E4063AE}" srcOrd="0" destOrd="0" presId="urn:microsoft.com/office/officeart/2005/8/layout/vProcess5"/>
    <dgm:cxn modelId="{8D0E33DE-E142-404C-81C8-11284821C00E}" srcId="{C64EBB25-7D75-45FD-B364-58790F79171C}" destId="{90FBF21D-C1FA-4D3F-B4BE-1FAA35C7600E}" srcOrd="0" destOrd="0" parTransId="{A1CBE47B-926D-4244-B527-B504138A2785}" sibTransId="{18E2514D-60F9-43AB-8D61-3C7A3ECE5587}"/>
    <dgm:cxn modelId="{39ABD7C7-2E05-4FCF-8863-1604A42FE215}" type="presOf" srcId="{56500E3E-1C44-4C18-996A-CEF8BE078FCE}" destId="{F6561AF3-1513-46A1-A651-6888C662CD57}" srcOrd="1" destOrd="0" presId="urn:microsoft.com/office/officeart/2005/8/layout/vProcess5"/>
    <dgm:cxn modelId="{05BD0BD4-AB1C-429A-8031-A6D44779EA30}" type="presParOf" srcId="{D822DEC6-8239-4248-BC24-0895768EC661}" destId="{16240CC9-0517-4BE6-9588-647EF2FD98A3}" srcOrd="0" destOrd="0" presId="urn:microsoft.com/office/officeart/2005/8/layout/vProcess5"/>
    <dgm:cxn modelId="{F2F9EE87-22E2-4507-8B2D-DE90EF923BF3}" type="presParOf" srcId="{D822DEC6-8239-4248-BC24-0895768EC661}" destId="{E6AF7600-1993-4404-9FF4-D4A22303050A}" srcOrd="1" destOrd="0" presId="urn:microsoft.com/office/officeart/2005/8/layout/vProcess5"/>
    <dgm:cxn modelId="{7431B72F-DE46-46A6-A8E1-9B80F138A41D}" type="presParOf" srcId="{D822DEC6-8239-4248-BC24-0895768EC661}" destId="{4B3DA2F3-A8BC-4BC8-8035-661D5E4063AE}" srcOrd="2" destOrd="0" presId="urn:microsoft.com/office/officeart/2005/8/layout/vProcess5"/>
    <dgm:cxn modelId="{4D5167BF-A5ED-4BA3-ABB8-0FEBEE599C5D}" type="presParOf" srcId="{D822DEC6-8239-4248-BC24-0895768EC661}" destId="{9847412E-73DF-467F-B6C8-82F03729F59A}" srcOrd="3" destOrd="0" presId="urn:microsoft.com/office/officeart/2005/8/layout/vProcess5"/>
    <dgm:cxn modelId="{31A43209-AEFE-4019-A5AE-2CB3780AB429}" type="presParOf" srcId="{D822DEC6-8239-4248-BC24-0895768EC661}" destId="{24985EA2-AE71-4331-9557-9FE15041A64F}" srcOrd="4" destOrd="0" presId="urn:microsoft.com/office/officeart/2005/8/layout/vProcess5"/>
    <dgm:cxn modelId="{DFF03748-38B8-4E47-845E-40E982CC0FDD}" type="presParOf" srcId="{D822DEC6-8239-4248-BC24-0895768EC661}" destId="{F6561AF3-1513-46A1-A651-6888C662CD5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3C4F9-106C-46BA-96C4-F2D89265FD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FF3E3-709E-409C-92DF-BC7AD4937705}">
      <dgm:prSet phldrT="[Text]" custT="1"/>
      <dgm:spPr/>
      <dgm:t>
        <a:bodyPr/>
        <a:lstStyle/>
        <a:p>
          <a:r>
            <a:rPr lang="en-US" sz="4000" dirty="0" err="1" smtClean="0">
              <a:latin typeface="Arial Narrow" pitchFamily="34" charset="0"/>
            </a:rPr>
            <a:t>Remaja</a:t>
          </a:r>
          <a:r>
            <a:rPr lang="en-US" sz="4000" dirty="0" smtClean="0">
              <a:latin typeface="Arial Narrow" pitchFamily="34" charset="0"/>
            </a:rPr>
            <a:t> </a:t>
          </a:r>
          <a:endParaRPr lang="en-US" sz="4000" dirty="0">
            <a:latin typeface="Arial Narrow" pitchFamily="34" charset="0"/>
          </a:endParaRPr>
        </a:p>
      </dgm:t>
    </dgm:pt>
    <dgm:pt modelId="{930EB59C-4F43-4B64-AF47-ADB57EFC9231}" type="parTrans" cxnId="{D8EA2973-7743-4813-B6F2-322BB700E8D3}">
      <dgm:prSet/>
      <dgm:spPr/>
      <dgm:t>
        <a:bodyPr/>
        <a:lstStyle/>
        <a:p>
          <a:endParaRPr lang="en-US"/>
        </a:p>
      </dgm:t>
    </dgm:pt>
    <dgm:pt modelId="{376CF9AC-9CD4-4A07-AB07-EC8C3B53C7B0}" type="sibTrans" cxnId="{D8EA2973-7743-4813-B6F2-322BB700E8D3}">
      <dgm:prSet/>
      <dgm:spPr/>
      <dgm:t>
        <a:bodyPr/>
        <a:lstStyle/>
        <a:p>
          <a:endParaRPr lang="en-US"/>
        </a:p>
      </dgm:t>
    </dgm:pt>
    <dgm:pt modelId="{BE59B736-08E5-4725-BB0F-94A8E472ABC3}">
      <dgm:prSet phldrT="[Text]" custT="1"/>
      <dgm:spPr/>
      <dgm:t>
        <a:bodyPr/>
        <a:lstStyle/>
        <a:p>
          <a:r>
            <a:rPr lang="en-US" sz="4000" dirty="0" smtClean="0">
              <a:latin typeface="Arial Narrow" pitchFamily="34" charset="0"/>
            </a:rPr>
            <a:t>Orang </a:t>
          </a:r>
          <a:r>
            <a:rPr lang="en-US" sz="4000" dirty="0" err="1" smtClean="0">
              <a:latin typeface="Arial Narrow" pitchFamily="34" charset="0"/>
            </a:rPr>
            <a:t>berumur</a:t>
          </a:r>
          <a:r>
            <a:rPr lang="en-US" sz="4000" dirty="0" smtClean="0">
              <a:latin typeface="Arial Narrow" pitchFamily="34" charset="0"/>
            </a:rPr>
            <a:t> 10 – 24 </a:t>
          </a:r>
          <a:r>
            <a:rPr lang="en-US" sz="4000" dirty="0" err="1" smtClean="0">
              <a:latin typeface="Arial Narrow" pitchFamily="34" charset="0"/>
            </a:rPr>
            <a:t>tahun</a:t>
          </a:r>
          <a:r>
            <a:rPr lang="en-US" sz="4000" dirty="0" smtClean="0">
              <a:latin typeface="Arial Narrow" pitchFamily="34" charset="0"/>
            </a:rPr>
            <a:t> </a:t>
          </a:r>
          <a:endParaRPr lang="en-US" sz="4000" dirty="0">
            <a:latin typeface="Arial Narrow" pitchFamily="34" charset="0"/>
          </a:endParaRPr>
        </a:p>
      </dgm:t>
    </dgm:pt>
    <dgm:pt modelId="{F3008F39-20BA-432B-8CA6-1109556AE681}" type="parTrans" cxnId="{A01449CB-924F-4DDC-A08F-81027970B808}">
      <dgm:prSet/>
      <dgm:spPr/>
      <dgm:t>
        <a:bodyPr/>
        <a:lstStyle/>
        <a:p>
          <a:endParaRPr lang="en-US"/>
        </a:p>
      </dgm:t>
    </dgm:pt>
    <dgm:pt modelId="{0D8812CC-B0DE-482B-883E-B1A624CE2C3F}" type="sibTrans" cxnId="{A01449CB-924F-4DDC-A08F-81027970B808}">
      <dgm:prSet/>
      <dgm:spPr/>
      <dgm:t>
        <a:bodyPr/>
        <a:lstStyle/>
        <a:p>
          <a:endParaRPr lang="en-US"/>
        </a:p>
      </dgm:t>
    </dgm:pt>
    <dgm:pt modelId="{9848C783-3585-4E0B-8744-FCECC3037AF1}">
      <dgm:prSet phldrT="[Text]" custT="1"/>
      <dgm:spPr/>
      <dgm:t>
        <a:bodyPr/>
        <a:lstStyle/>
        <a:p>
          <a:r>
            <a:rPr lang="en-US" sz="4000" dirty="0" err="1" smtClean="0">
              <a:latin typeface="Arial Narrow" pitchFamily="34" charset="0"/>
            </a:rPr>
            <a:t>Pubertas</a:t>
          </a:r>
          <a:r>
            <a:rPr lang="en-US" sz="4000" dirty="0" smtClean="0">
              <a:latin typeface="Arial Narrow" pitchFamily="34" charset="0"/>
            </a:rPr>
            <a:t> </a:t>
          </a:r>
          <a:endParaRPr lang="en-US" sz="4000" dirty="0">
            <a:latin typeface="Arial Narrow" pitchFamily="34" charset="0"/>
          </a:endParaRPr>
        </a:p>
      </dgm:t>
    </dgm:pt>
    <dgm:pt modelId="{5C35B086-5979-4EAD-92DC-158C0F8466AC}" type="parTrans" cxnId="{045F17C9-584D-438B-AE16-E39108ACEB08}">
      <dgm:prSet/>
      <dgm:spPr/>
      <dgm:t>
        <a:bodyPr/>
        <a:lstStyle/>
        <a:p>
          <a:endParaRPr lang="en-US"/>
        </a:p>
      </dgm:t>
    </dgm:pt>
    <dgm:pt modelId="{E98B9E82-A1C9-45E2-B81B-89F54523550C}" type="sibTrans" cxnId="{045F17C9-584D-438B-AE16-E39108ACEB08}">
      <dgm:prSet/>
      <dgm:spPr/>
      <dgm:t>
        <a:bodyPr/>
        <a:lstStyle/>
        <a:p>
          <a:endParaRPr lang="en-US"/>
        </a:p>
      </dgm:t>
    </dgm:pt>
    <dgm:pt modelId="{1F5A788B-B7F2-4712-8122-C24E4B8F5ABD}">
      <dgm:prSet phldrT="[Text]" custT="1"/>
      <dgm:spPr/>
      <dgm:t>
        <a:bodyPr/>
        <a:lstStyle/>
        <a:p>
          <a:r>
            <a:rPr lang="en-US" sz="4000" b="0" i="0" dirty="0" err="1" smtClean="0">
              <a:latin typeface="Arial Narrow" pitchFamily="34" charset="0"/>
            </a:rPr>
            <a:t>Masa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Ketika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seorang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anak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mengalami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perubahan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fisik</a:t>
          </a:r>
          <a:r>
            <a:rPr lang="en-US" sz="4000" b="0" i="0" dirty="0" smtClean="0">
              <a:latin typeface="Arial Narrow" pitchFamily="34" charset="0"/>
            </a:rPr>
            <a:t>, </a:t>
          </a:r>
          <a:r>
            <a:rPr lang="en-US" sz="4000" b="0" i="0" dirty="0" err="1" smtClean="0">
              <a:latin typeface="Arial Narrow" pitchFamily="34" charset="0"/>
            </a:rPr>
            <a:t>psikis</a:t>
          </a:r>
          <a:r>
            <a:rPr lang="en-US" sz="4000" b="0" i="0" dirty="0" smtClean="0">
              <a:latin typeface="Arial Narrow" pitchFamily="34" charset="0"/>
            </a:rPr>
            <a:t>, </a:t>
          </a:r>
          <a:r>
            <a:rPr lang="en-US" sz="4000" b="0" i="0" dirty="0" err="1" smtClean="0">
              <a:latin typeface="Arial Narrow" pitchFamily="34" charset="0"/>
            </a:rPr>
            <a:t>dan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pematangan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fungsi</a:t>
          </a:r>
          <a:r>
            <a:rPr lang="en-US" sz="4000" b="0" i="0" dirty="0" smtClean="0">
              <a:latin typeface="Arial Narrow" pitchFamily="34" charset="0"/>
            </a:rPr>
            <a:t> </a:t>
          </a:r>
          <a:r>
            <a:rPr lang="en-US" sz="4000" b="0" i="0" dirty="0" err="1" smtClean="0">
              <a:latin typeface="Arial Narrow" pitchFamily="34" charset="0"/>
            </a:rPr>
            <a:t>seksual</a:t>
          </a:r>
          <a:endParaRPr lang="en-US" sz="4000" dirty="0">
            <a:latin typeface="Arial Narrow" pitchFamily="34" charset="0"/>
          </a:endParaRPr>
        </a:p>
      </dgm:t>
    </dgm:pt>
    <dgm:pt modelId="{89BD2FBE-88CF-4780-B9DB-957AF8E745D3}" type="parTrans" cxnId="{9CEA0F5E-18DA-40D2-B263-134F6D13B4AA}">
      <dgm:prSet/>
      <dgm:spPr/>
      <dgm:t>
        <a:bodyPr/>
        <a:lstStyle/>
        <a:p>
          <a:endParaRPr lang="en-US"/>
        </a:p>
      </dgm:t>
    </dgm:pt>
    <dgm:pt modelId="{8C8EF797-3D4B-47FA-AF91-86ACBF7D8251}" type="sibTrans" cxnId="{9CEA0F5E-18DA-40D2-B263-134F6D13B4AA}">
      <dgm:prSet/>
      <dgm:spPr/>
      <dgm:t>
        <a:bodyPr/>
        <a:lstStyle/>
        <a:p>
          <a:endParaRPr lang="en-US"/>
        </a:p>
      </dgm:t>
    </dgm:pt>
    <dgm:pt modelId="{B00A6E2D-D529-4BBC-A901-3277F3CA6C50}" type="pres">
      <dgm:prSet presAssocID="{6043C4F9-106C-46BA-96C4-F2D89265FD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A9CF17-B862-4FDE-A954-48F1A55463AD}" type="pres">
      <dgm:prSet presAssocID="{478FF3E3-709E-409C-92DF-BC7AD49377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84F17-4C7B-496C-9842-EF664669EACD}" type="pres">
      <dgm:prSet presAssocID="{478FF3E3-709E-409C-92DF-BC7AD493770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07E6A-33F8-4222-8859-3A9549581058}" type="pres">
      <dgm:prSet presAssocID="{9848C783-3585-4E0B-8744-FCECC3037A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9F52-0E31-4320-95F0-22B19DD71F5F}" type="pres">
      <dgm:prSet presAssocID="{9848C783-3585-4E0B-8744-FCECC3037A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E9EEA-0D06-4E13-A464-3F5E27210C3A}" type="presOf" srcId="{478FF3E3-709E-409C-92DF-BC7AD4937705}" destId="{F6A9CF17-B862-4FDE-A954-48F1A55463AD}" srcOrd="0" destOrd="0" presId="urn:microsoft.com/office/officeart/2005/8/layout/vList2"/>
    <dgm:cxn modelId="{A01449CB-924F-4DDC-A08F-81027970B808}" srcId="{478FF3E3-709E-409C-92DF-BC7AD4937705}" destId="{BE59B736-08E5-4725-BB0F-94A8E472ABC3}" srcOrd="0" destOrd="0" parTransId="{F3008F39-20BA-432B-8CA6-1109556AE681}" sibTransId="{0D8812CC-B0DE-482B-883E-B1A624CE2C3F}"/>
    <dgm:cxn modelId="{4460CA42-1CA0-4F85-8F72-7BEB8527DD99}" type="presOf" srcId="{BE59B736-08E5-4725-BB0F-94A8E472ABC3}" destId="{FEA84F17-4C7B-496C-9842-EF664669EACD}" srcOrd="0" destOrd="0" presId="urn:microsoft.com/office/officeart/2005/8/layout/vList2"/>
    <dgm:cxn modelId="{E4DB5142-2D03-4BB1-8CBA-F9C8D6551C81}" type="presOf" srcId="{9848C783-3585-4E0B-8744-FCECC3037AF1}" destId="{19707E6A-33F8-4222-8859-3A9549581058}" srcOrd="0" destOrd="0" presId="urn:microsoft.com/office/officeart/2005/8/layout/vList2"/>
    <dgm:cxn modelId="{5203FF43-4B1A-43C1-BE47-1691FD94B84C}" type="presOf" srcId="{1F5A788B-B7F2-4712-8122-C24E4B8F5ABD}" destId="{A5CC9F52-0E31-4320-95F0-22B19DD71F5F}" srcOrd="0" destOrd="0" presId="urn:microsoft.com/office/officeart/2005/8/layout/vList2"/>
    <dgm:cxn modelId="{D8EA2973-7743-4813-B6F2-322BB700E8D3}" srcId="{6043C4F9-106C-46BA-96C4-F2D89265FD6F}" destId="{478FF3E3-709E-409C-92DF-BC7AD4937705}" srcOrd="0" destOrd="0" parTransId="{930EB59C-4F43-4B64-AF47-ADB57EFC9231}" sibTransId="{376CF9AC-9CD4-4A07-AB07-EC8C3B53C7B0}"/>
    <dgm:cxn modelId="{045F17C9-584D-438B-AE16-E39108ACEB08}" srcId="{6043C4F9-106C-46BA-96C4-F2D89265FD6F}" destId="{9848C783-3585-4E0B-8744-FCECC3037AF1}" srcOrd="1" destOrd="0" parTransId="{5C35B086-5979-4EAD-92DC-158C0F8466AC}" sibTransId="{E98B9E82-A1C9-45E2-B81B-89F54523550C}"/>
    <dgm:cxn modelId="{0CEF58A8-1F5C-467C-8A22-A9A845B959A2}" type="presOf" srcId="{6043C4F9-106C-46BA-96C4-F2D89265FD6F}" destId="{B00A6E2D-D529-4BBC-A901-3277F3CA6C50}" srcOrd="0" destOrd="0" presId="urn:microsoft.com/office/officeart/2005/8/layout/vList2"/>
    <dgm:cxn modelId="{9CEA0F5E-18DA-40D2-B263-134F6D13B4AA}" srcId="{9848C783-3585-4E0B-8744-FCECC3037AF1}" destId="{1F5A788B-B7F2-4712-8122-C24E4B8F5ABD}" srcOrd="0" destOrd="0" parTransId="{89BD2FBE-88CF-4780-B9DB-957AF8E745D3}" sibTransId="{8C8EF797-3D4B-47FA-AF91-86ACBF7D8251}"/>
    <dgm:cxn modelId="{B83B92B7-1973-4A90-B361-19A54EB398AC}" type="presParOf" srcId="{B00A6E2D-D529-4BBC-A901-3277F3CA6C50}" destId="{F6A9CF17-B862-4FDE-A954-48F1A55463AD}" srcOrd="0" destOrd="0" presId="urn:microsoft.com/office/officeart/2005/8/layout/vList2"/>
    <dgm:cxn modelId="{693B9275-93C2-45C5-8025-BA4BE07EA65A}" type="presParOf" srcId="{B00A6E2D-D529-4BBC-A901-3277F3CA6C50}" destId="{FEA84F17-4C7B-496C-9842-EF664669EACD}" srcOrd="1" destOrd="0" presId="urn:microsoft.com/office/officeart/2005/8/layout/vList2"/>
    <dgm:cxn modelId="{B3382B3A-380A-4C06-A579-55E45DEB07F3}" type="presParOf" srcId="{B00A6E2D-D529-4BBC-A901-3277F3CA6C50}" destId="{19707E6A-33F8-4222-8859-3A9549581058}" srcOrd="2" destOrd="0" presId="urn:microsoft.com/office/officeart/2005/8/layout/vList2"/>
    <dgm:cxn modelId="{2AC47FD3-7D38-4278-9907-EB9B063CEE20}" type="presParOf" srcId="{B00A6E2D-D529-4BBC-A901-3277F3CA6C50}" destId="{A5CC9F52-0E31-4320-95F0-22B19DD71F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ADF13-F986-4199-957F-9A10113E82FF}" type="doc">
      <dgm:prSet loTypeId="urn:microsoft.com/office/officeart/2005/8/layout/arrow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15D49E7-CCA0-4E5E-85D4-07A2F09EB7AB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Subjecktif</a:t>
          </a:r>
          <a:r>
            <a:rPr lang="en-US" dirty="0" smtClean="0"/>
            <a:t> </a:t>
          </a:r>
          <a:endParaRPr lang="en-US" dirty="0"/>
        </a:p>
      </dgm:t>
    </dgm:pt>
    <dgm:pt modelId="{0B97C797-E666-418C-8734-A6FD07AFD836}" type="parTrans" cxnId="{C8EC831E-483E-4391-8EE1-20D805D5F266}">
      <dgm:prSet/>
      <dgm:spPr/>
      <dgm:t>
        <a:bodyPr/>
        <a:lstStyle/>
        <a:p>
          <a:endParaRPr lang="en-US"/>
        </a:p>
      </dgm:t>
    </dgm:pt>
    <dgm:pt modelId="{4BBB2C37-CBED-4948-BB06-CA7CB011224C}" type="sibTrans" cxnId="{C8EC831E-483E-4391-8EE1-20D805D5F266}">
      <dgm:prSet/>
      <dgm:spPr/>
      <dgm:t>
        <a:bodyPr/>
        <a:lstStyle/>
        <a:p>
          <a:endParaRPr lang="en-US"/>
        </a:p>
      </dgm:t>
    </dgm:pt>
    <dgm:pt modelId="{7F119DFA-E72B-4ABD-B1AC-551F9E26B6D1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Objecktif</a:t>
          </a:r>
          <a:r>
            <a:rPr lang="en-US" dirty="0" smtClean="0"/>
            <a:t> </a:t>
          </a:r>
          <a:endParaRPr lang="en-US" dirty="0"/>
        </a:p>
      </dgm:t>
    </dgm:pt>
    <dgm:pt modelId="{29FB68DD-BCF2-439C-BCFB-850AD68DFF36}" type="parTrans" cxnId="{3FA81E29-54E3-4D64-B6B0-556524601C08}">
      <dgm:prSet/>
      <dgm:spPr/>
      <dgm:t>
        <a:bodyPr/>
        <a:lstStyle/>
        <a:p>
          <a:endParaRPr lang="en-US"/>
        </a:p>
      </dgm:t>
    </dgm:pt>
    <dgm:pt modelId="{20520420-E0AB-4EF6-9C93-94F16ABE04AB}" type="sibTrans" cxnId="{3FA81E29-54E3-4D64-B6B0-556524601C08}">
      <dgm:prSet/>
      <dgm:spPr/>
      <dgm:t>
        <a:bodyPr/>
        <a:lstStyle/>
        <a:p>
          <a:endParaRPr lang="en-US"/>
        </a:p>
      </dgm:t>
    </dgm:pt>
    <dgm:pt modelId="{8F6BFBA3-E264-4EE2-8814-0EE0EAE587BE}" type="pres">
      <dgm:prSet presAssocID="{1EAADF13-F986-4199-957F-9A10113E82F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ABBD9B-73F7-4F3D-8BD1-73C26D4632DC}" type="pres">
      <dgm:prSet presAssocID="{315D49E7-CCA0-4E5E-85D4-07A2F09EB7AB}" presName="upArrow" presStyleLbl="node1" presStyleIdx="0" presStyleCnt="2"/>
      <dgm:spPr/>
    </dgm:pt>
    <dgm:pt modelId="{86B7C8C6-FE68-416E-B377-76ADC6E6A3A3}" type="pres">
      <dgm:prSet presAssocID="{315D49E7-CCA0-4E5E-85D4-07A2F09EB7AB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8C23C-380E-4433-AE3F-5EE8559BB07B}" type="pres">
      <dgm:prSet presAssocID="{7F119DFA-E72B-4ABD-B1AC-551F9E26B6D1}" presName="downArrow" presStyleLbl="node1" presStyleIdx="1" presStyleCnt="2"/>
      <dgm:spPr/>
    </dgm:pt>
    <dgm:pt modelId="{E9CC9276-92D4-40EF-988D-BDE245C18F15}" type="pres">
      <dgm:prSet presAssocID="{7F119DFA-E72B-4ABD-B1AC-551F9E26B6D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81E29-54E3-4D64-B6B0-556524601C08}" srcId="{1EAADF13-F986-4199-957F-9A10113E82FF}" destId="{7F119DFA-E72B-4ABD-B1AC-551F9E26B6D1}" srcOrd="1" destOrd="0" parTransId="{29FB68DD-BCF2-439C-BCFB-850AD68DFF36}" sibTransId="{20520420-E0AB-4EF6-9C93-94F16ABE04AB}"/>
    <dgm:cxn modelId="{F7863B44-B022-4B2E-A84F-359222A192E8}" type="presOf" srcId="{1EAADF13-F986-4199-957F-9A10113E82FF}" destId="{8F6BFBA3-E264-4EE2-8814-0EE0EAE587BE}" srcOrd="0" destOrd="0" presId="urn:microsoft.com/office/officeart/2005/8/layout/arrow4"/>
    <dgm:cxn modelId="{C8EC831E-483E-4391-8EE1-20D805D5F266}" srcId="{1EAADF13-F986-4199-957F-9A10113E82FF}" destId="{315D49E7-CCA0-4E5E-85D4-07A2F09EB7AB}" srcOrd="0" destOrd="0" parTransId="{0B97C797-E666-418C-8734-A6FD07AFD836}" sibTransId="{4BBB2C37-CBED-4948-BB06-CA7CB011224C}"/>
    <dgm:cxn modelId="{479F0339-C7F5-455D-8C70-0ABD1206640E}" type="presOf" srcId="{315D49E7-CCA0-4E5E-85D4-07A2F09EB7AB}" destId="{86B7C8C6-FE68-416E-B377-76ADC6E6A3A3}" srcOrd="0" destOrd="0" presId="urn:microsoft.com/office/officeart/2005/8/layout/arrow4"/>
    <dgm:cxn modelId="{A6DDBBAF-2340-4CF2-A227-BB2785D1550E}" type="presOf" srcId="{7F119DFA-E72B-4ABD-B1AC-551F9E26B6D1}" destId="{E9CC9276-92D4-40EF-988D-BDE245C18F15}" srcOrd="0" destOrd="0" presId="urn:microsoft.com/office/officeart/2005/8/layout/arrow4"/>
    <dgm:cxn modelId="{A8820FB3-9065-41B3-AFA4-ABF218B1C69C}" type="presParOf" srcId="{8F6BFBA3-E264-4EE2-8814-0EE0EAE587BE}" destId="{03ABBD9B-73F7-4F3D-8BD1-73C26D4632DC}" srcOrd="0" destOrd="0" presId="urn:microsoft.com/office/officeart/2005/8/layout/arrow4"/>
    <dgm:cxn modelId="{8D402980-4255-4509-83D9-B2501335BCCC}" type="presParOf" srcId="{8F6BFBA3-E264-4EE2-8814-0EE0EAE587BE}" destId="{86B7C8C6-FE68-416E-B377-76ADC6E6A3A3}" srcOrd="1" destOrd="0" presId="urn:microsoft.com/office/officeart/2005/8/layout/arrow4"/>
    <dgm:cxn modelId="{48879FFE-AFA7-4D47-B23C-EF09D4ED6AD6}" type="presParOf" srcId="{8F6BFBA3-E264-4EE2-8814-0EE0EAE587BE}" destId="{3118C23C-380E-4433-AE3F-5EE8559BB07B}" srcOrd="2" destOrd="0" presId="urn:microsoft.com/office/officeart/2005/8/layout/arrow4"/>
    <dgm:cxn modelId="{C9EF64CD-90E3-43B1-B757-AA3DE331BE43}" type="presParOf" srcId="{8F6BFBA3-E264-4EE2-8814-0EE0EAE587BE}" destId="{E9CC9276-92D4-40EF-988D-BDE245C18F1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F7600-1993-4404-9FF4-D4A22303050A}">
      <dsp:nvSpPr>
        <dsp:cNvPr id="0" name=""/>
        <dsp:cNvSpPr/>
      </dsp:nvSpPr>
      <dsp:spPr>
        <a:xfrm>
          <a:off x="0" y="0"/>
          <a:ext cx="7124700" cy="2331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Pengeluaran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sel-sel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tubuh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vagina yang </a:t>
          </a:r>
          <a:r>
            <a:rPr lang="en-US" sz="2800" kern="1200" dirty="0" err="1" smtClean="0"/>
            <a:t>berasal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dinding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rahim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perempuan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secara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periodik</a:t>
          </a:r>
          <a:endParaRPr lang="en-US" sz="2800" kern="1200" dirty="0"/>
        </a:p>
      </dsp:txBody>
      <dsp:txXfrm>
        <a:off x="68294" y="68294"/>
        <a:ext cx="4714685" cy="2195132"/>
      </dsp:txXfrm>
    </dsp:sp>
    <dsp:sp modelId="{4B3DA2F3-A8BC-4BC8-8035-661D5E4063AE}">
      <dsp:nvSpPr>
        <dsp:cNvPr id="0" name=""/>
        <dsp:cNvSpPr/>
      </dsp:nvSpPr>
      <dsp:spPr>
        <a:xfrm>
          <a:off x="1257299" y="2849879"/>
          <a:ext cx="7124700" cy="2331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Perubahan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secara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fisiologis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wanita</a:t>
          </a:r>
          <a:r>
            <a:rPr lang="en-US" sz="2800" kern="1200" dirty="0" smtClean="0"/>
            <a:t> </a:t>
          </a:r>
          <a:r>
            <a:rPr lang="sv-SE" sz="2800" kern="1200" dirty="0" smtClean="0"/>
            <a:t>secara berkala dan dipengaruhi oleh hormone reproduksi</a:t>
          </a:r>
          <a:endParaRPr lang="en-US" sz="2800" kern="1200" dirty="0"/>
        </a:p>
      </dsp:txBody>
      <dsp:txXfrm>
        <a:off x="1325593" y="2918173"/>
        <a:ext cx="4215194" cy="2195132"/>
      </dsp:txXfrm>
    </dsp:sp>
    <dsp:sp modelId="{9847412E-73DF-467F-B6C8-82F03729F59A}">
      <dsp:nvSpPr>
        <dsp:cNvPr id="0" name=""/>
        <dsp:cNvSpPr/>
      </dsp:nvSpPr>
      <dsp:spPr>
        <a:xfrm>
          <a:off x="5609082" y="1832991"/>
          <a:ext cx="1515618" cy="151561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950096" y="1832991"/>
        <a:ext cx="833590" cy="1140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9CF17-B862-4FDE-A954-48F1A55463AD}">
      <dsp:nvSpPr>
        <dsp:cNvPr id="0" name=""/>
        <dsp:cNvSpPr/>
      </dsp:nvSpPr>
      <dsp:spPr>
        <a:xfrm>
          <a:off x="0" y="11316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 Narrow" pitchFamily="34" charset="0"/>
            </a:rPr>
            <a:t>Remaja</a:t>
          </a:r>
          <a:r>
            <a:rPr lang="en-US" sz="4000" kern="1200" dirty="0" smtClean="0">
              <a:latin typeface="Arial Narrow" pitchFamily="34" charset="0"/>
            </a:rPr>
            <a:t> </a:t>
          </a:r>
          <a:endParaRPr lang="en-US" sz="4000" kern="1200" dirty="0">
            <a:latin typeface="Arial Narrow" pitchFamily="34" charset="0"/>
          </a:endParaRPr>
        </a:p>
      </dsp:txBody>
      <dsp:txXfrm>
        <a:off x="47519" y="58835"/>
        <a:ext cx="8134562" cy="878402"/>
      </dsp:txXfrm>
    </dsp:sp>
    <dsp:sp modelId="{FEA84F17-4C7B-496C-9842-EF664669EACD}">
      <dsp:nvSpPr>
        <dsp:cNvPr id="0" name=""/>
        <dsp:cNvSpPr/>
      </dsp:nvSpPr>
      <dsp:spPr>
        <a:xfrm>
          <a:off x="0" y="984756"/>
          <a:ext cx="822960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000" kern="1200" dirty="0" smtClean="0">
              <a:latin typeface="Arial Narrow" pitchFamily="34" charset="0"/>
            </a:rPr>
            <a:t>Orang </a:t>
          </a:r>
          <a:r>
            <a:rPr lang="en-US" sz="4000" kern="1200" dirty="0" err="1" smtClean="0">
              <a:latin typeface="Arial Narrow" pitchFamily="34" charset="0"/>
            </a:rPr>
            <a:t>berumur</a:t>
          </a:r>
          <a:r>
            <a:rPr lang="en-US" sz="4000" kern="1200" dirty="0" smtClean="0">
              <a:latin typeface="Arial Narrow" pitchFamily="34" charset="0"/>
            </a:rPr>
            <a:t> 10 – 24 </a:t>
          </a:r>
          <a:r>
            <a:rPr lang="en-US" sz="4000" kern="1200" dirty="0" err="1" smtClean="0">
              <a:latin typeface="Arial Narrow" pitchFamily="34" charset="0"/>
            </a:rPr>
            <a:t>tahun</a:t>
          </a:r>
          <a:r>
            <a:rPr lang="en-US" sz="4000" kern="1200" dirty="0" smtClean="0">
              <a:latin typeface="Arial Narrow" pitchFamily="34" charset="0"/>
            </a:rPr>
            <a:t> </a:t>
          </a:r>
          <a:endParaRPr lang="en-US" sz="4000" kern="1200" dirty="0">
            <a:latin typeface="Arial Narrow" pitchFamily="34" charset="0"/>
          </a:endParaRPr>
        </a:p>
      </dsp:txBody>
      <dsp:txXfrm>
        <a:off x="0" y="984756"/>
        <a:ext cx="8229600" cy="861120"/>
      </dsp:txXfrm>
    </dsp:sp>
    <dsp:sp modelId="{19707E6A-33F8-4222-8859-3A9549581058}">
      <dsp:nvSpPr>
        <dsp:cNvPr id="0" name=""/>
        <dsp:cNvSpPr/>
      </dsp:nvSpPr>
      <dsp:spPr>
        <a:xfrm>
          <a:off x="0" y="1845876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 Narrow" pitchFamily="34" charset="0"/>
            </a:rPr>
            <a:t>Pubertas</a:t>
          </a:r>
          <a:r>
            <a:rPr lang="en-US" sz="4000" kern="1200" dirty="0" smtClean="0">
              <a:latin typeface="Arial Narrow" pitchFamily="34" charset="0"/>
            </a:rPr>
            <a:t> </a:t>
          </a:r>
          <a:endParaRPr lang="en-US" sz="4000" kern="1200" dirty="0">
            <a:latin typeface="Arial Narrow" pitchFamily="34" charset="0"/>
          </a:endParaRPr>
        </a:p>
      </dsp:txBody>
      <dsp:txXfrm>
        <a:off x="47519" y="1893395"/>
        <a:ext cx="8134562" cy="878402"/>
      </dsp:txXfrm>
    </dsp:sp>
    <dsp:sp modelId="{A5CC9F52-0E31-4320-95F0-22B19DD71F5F}">
      <dsp:nvSpPr>
        <dsp:cNvPr id="0" name=""/>
        <dsp:cNvSpPr/>
      </dsp:nvSpPr>
      <dsp:spPr>
        <a:xfrm>
          <a:off x="0" y="2819316"/>
          <a:ext cx="8229600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000" b="0" i="0" kern="1200" dirty="0" err="1" smtClean="0">
              <a:latin typeface="Arial Narrow" pitchFamily="34" charset="0"/>
            </a:rPr>
            <a:t>Masa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Ketika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seorang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anak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mengalami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perubahan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fisik</a:t>
          </a:r>
          <a:r>
            <a:rPr lang="en-US" sz="4000" b="0" i="0" kern="1200" dirty="0" smtClean="0">
              <a:latin typeface="Arial Narrow" pitchFamily="34" charset="0"/>
            </a:rPr>
            <a:t>, </a:t>
          </a:r>
          <a:r>
            <a:rPr lang="en-US" sz="4000" b="0" i="0" kern="1200" dirty="0" err="1" smtClean="0">
              <a:latin typeface="Arial Narrow" pitchFamily="34" charset="0"/>
            </a:rPr>
            <a:t>psikis</a:t>
          </a:r>
          <a:r>
            <a:rPr lang="en-US" sz="4000" b="0" i="0" kern="1200" dirty="0" smtClean="0">
              <a:latin typeface="Arial Narrow" pitchFamily="34" charset="0"/>
            </a:rPr>
            <a:t>, </a:t>
          </a:r>
          <a:r>
            <a:rPr lang="en-US" sz="4000" b="0" i="0" kern="1200" dirty="0" err="1" smtClean="0">
              <a:latin typeface="Arial Narrow" pitchFamily="34" charset="0"/>
            </a:rPr>
            <a:t>dan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pematangan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fungsi</a:t>
          </a:r>
          <a:r>
            <a:rPr lang="en-US" sz="4000" b="0" i="0" kern="1200" dirty="0" smtClean="0">
              <a:latin typeface="Arial Narrow" pitchFamily="34" charset="0"/>
            </a:rPr>
            <a:t> </a:t>
          </a:r>
          <a:r>
            <a:rPr lang="en-US" sz="4000" b="0" i="0" kern="1200" dirty="0" err="1" smtClean="0">
              <a:latin typeface="Arial Narrow" pitchFamily="34" charset="0"/>
            </a:rPr>
            <a:t>seksual</a:t>
          </a:r>
          <a:endParaRPr lang="en-US" sz="4000" kern="1200" dirty="0">
            <a:latin typeface="Arial Narrow" pitchFamily="34" charset="0"/>
          </a:endParaRPr>
        </a:p>
      </dsp:txBody>
      <dsp:txXfrm>
        <a:off x="0" y="2819316"/>
        <a:ext cx="8229600" cy="1695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BBD9B-73F7-4F3D-8BD1-73C26D4632DC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7C8C6-FE68-416E-B377-76ADC6E6A3A3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944" tIns="0" rIns="440944" bIns="440944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Data </a:t>
          </a:r>
          <a:r>
            <a:rPr lang="en-US" sz="6200" kern="1200" dirty="0" err="1" smtClean="0"/>
            <a:t>Subjecktif</a:t>
          </a:r>
          <a:r>
            <a:rPr lang="en-US" sz="6200" kern="1200" dirty="0" smtClean="0"/>
            <a:t> </a:t>
          </a:r>
          <a:endParaRPr lang="en-US" sz="6200" kern="1200" dirty="0"/>
        </a:p>
      </dsp:txBody>
      <dsp:txXfrm>
        <a:off x="2801767" y="0"/>
        <a:ext cx="4608576" cy="2172462"/>
      </dsp:txXfrm>
    </dsp:sp>
    <dsp:sp modelId="{3118C23C-380E-4433-AE3F-5EE8559BB07B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C9276-92D4-40EF-988D-BDE245C18F15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0944" tIns="0" rIns="440944" bIns="440944" numCol="1" spcCol="1270" anchor="ctr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Data </a:t>
          </a:r>
          <a:r>
            <a:rPr lang="en-US" sz="6200" kern="1200" dirty="0" err="1" smtClean="0"/>
            <a:t>Objecktif</a:t>
          </a:r>
          <a:r>
            <a:rPr lang="en-US" sz="6200" kern="1200" dirty="0" smtClean="0"/>
            <a:t> </a:t>
          </a:r>
          <a:endParaRPr lang="en-US" sz="6200" kern="1200" dirty="0"/>
        </a:p>
      </dsp:txBody>
      <dsp:txXfrm>
        <a:off x="3616497" y="2353500"/>
        <a:ext cx="4608576" cy="2172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9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4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4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7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E049-BA19-486B-809E-FC239475574A}" type="datetimeFigureOut">
              <a:rPr lang="en-US" smtClean="0"/>
              <a:t>24-Oct-21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163E9-5153-417F-8654-0196E91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nestdocs.id/kanker-kortikal-adrenal" TargetMode="External"/><Relationship Id="rId2" Type="http://schemas.openxmlformats.org/officeDocument/2006/relationships/hyperlink" Target="https://www.honestdocs.id/kanker-l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onestdocs.id/fakta-tentang-mimpi-basah-yang-harus-kamu-ketahui" TargetMode="External"/><Relationship Id="rId5" Type="http://schemas.openxmlformats.org/officeDocument/2006/relationships/hyperlink" Target="https://www.honestdocs.id/gejala-jerawat" TargetMode="External"/><Relationship Id="rId4" Type="http://schemas.openxmlformats.org/officeDocument/2006/relationships/hyperlink" Target="https://www.honestdocs.id/penyebab-kulit-berminya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nestdocs.id/hormon-testosteron" TargetMode="External"/><Relationship Id="rId2" Type="http://schemas.openxmlformats.org/officeDocument/2006/relationships/hyperlink" Target="https://www.honestdocs.id/ereksi-yang-terlalu-cep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nestdocs.id/ginekomast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nestdocs.id/tanya-dokter/35688748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81940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latin typeface="Arial Narrow" pitchFamily="34" charset="0"/>
              </a:rPr>
              <a:t/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 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err="1" smtClean="0">
                <a:latin typeface="Arial Narrow" pitchFamily="34" charset="0"/>
              </a:rPr>
              <a:t>Pemeriksaan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Fisik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Pada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Remaja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Anamnesis </a:t>
            </a:r>
            <a:r>
              <a:rPr lang="en-US" b="1" dirty="0" err="1" smtClean="0">
                <a:latin typeface="Arial Narrow" pitchFamily="34" charset="0"/>
              </a:rPr>
              <a:t>Riwayat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Menstruasi</a:t>
            </a:r>
            <a:r>
              <a:rPr lang="en-US" b="1" dirty="0" smtClean="0">
                <a:latin typeface="Arial Narrow" pitchFamily="34" charset="0"/>
              </a:rPr>
              <a:t> </a:t>
            </a:r>
            <a:br>
              <a:rPr lang="en-US" b="1" dirty="0" smtClean="0">
                <a:latin typeface="Arial Narrow" pitchFamily="34" charset="0"/>
              </a:rPr>
            </a:b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5720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Alex Brush" pitchFamily="2" charset="0"/>
              </a:rPr>
              <a:t>Wilda</a:t>
            </a:r>
            <a:r>
              <a:rPr lang="en-US" b="1" dirty="0" smtClean="0">
                <a:solidFill>
                  <a:srgbClr val="FF0000"/>
                </a:solidFill>
                <a:latin typeface="Alex Bru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lex Brush" pitchFamily="2" charset="0"/>
              </a:rPr>
              <a:t>Rezki</a:t>
            </a:r>
            <a:r>
              <a:rPr lang="en-US" b="1" dirty="0" smtClean="0">
                <a:solidFill>
                  <a:srgbClr val="FF0000"/>
                </a:solidFill>
                <a:latin typeface="Alex Bru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lex Brush" pitchFamily="2" charset="0"/>
              </a:rPr>
              <a:t>Pratiwi</a:t>
            </a:r>
            <a:r>
              <a:rPr lang="en-US" b="1" dirty="0" smtClean="0">
                <a:solidFill>
                  <a:srgbClr val="FF0000"/>
                </a:solidFill>
                <a:latin typeface="Alex Brush" pitchFamily="2" charset="0"/>
              </a:rPr>
              <a:t>, S.ST., M. </a:t>
            </a:r>
            <a:r>
              <a:rPr lang="en-US" b="1" dirty="0" err="1" smtClean="0">
                <a:solidFill>
                  <a:srgbClr val="FF0000"/>
                </a:solidFill>
                <a:latin typeface="Alex Brush" pitchFamily="2" charset="0"/>
              </a:rPr>
              <a:t>Kes</a:t>
            </a:r>
            <a:endParaRPr lang="en-US" b="1" dirty="0">
              <a:solidFill>
                <a:srgbClr val="FF0000"/>
              </a:solidFill>
              <a:latin typeface="Alex 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7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147" y="649223"/>
            <a:ext cx="6304788" cy="517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04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5E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535" y="539420"/>
            <a:ext cx="5154930" cy="723900"/>
          </a:xfrm>
          <a:custGeom>
            <a:avLst/>
            <a:gdLst/>
            <a:ahLst/>
            <a:cxnLst/>
            <a:rect l="l" t="t" r="r" b="b"/>
            <a:pathLst>
              <a:path w="6873240" h="723900">
                <a:moveTo>
                  <a:pt x="6873240" y="0"/>
                </a:moveTo>
                <a:lnTo>
                  <a:pt x="0" y="0"/>
                </a:lnTo>
                <a:lnTo>
                  <a:pt x="0" y="723900"/>
                </a:lnTo>
                <a:lnTo>
                  <a:pt x="6873240" y="723900"/>
                </a:lnTo>
                <a:lnTo>
                  <a:pt x="68732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338" y="503607"/>
            <a:ext cx="574906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</a:rPr>
              <a:t>Hormon</a:t>
            </a:r>
            <a:r>
              <a:rPr sz="3600" spc="-35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yang</a:t>
            </a:r>
            <a:r>
              <a:rPr sz="3600" spc="-20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Berpengaruh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324738" y="2298192"/>
            <a:ext cx="1905476" cy="1004121"/>
          </a:xfrm>
          <a:prstGeom prst="rect">
            <a:avLst/>
          </a:prstGeom>
          <a:solidFill>
            <a:srgbClr val="85C2F8"/>
          </a:solidFill>
          <a:ln w="1270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marL="686435">
              <a:lnSpc>
                <a:spcPct val="100000"/>
              </a:lnSpc>
            </a:pPr>
            <a:r>
              <a:rPr sz="3300" spc="-5" dirty="0">
                <a:latin typeface="Arial MT"/>
                <a:cs typeface="Arial MT"/>
              </a:rPr>
              <a:t>GnRH</a:t>
            </a:r>
            <a:endParaRPr sz="33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1000" y="2298192"/>
            <a:ext cx="1905476" cy="1004121"/>
          </a:xfrm>
          <a:prstGeom prst="rect">
            <a:avLst/>
          </a:prstGeom>
          <a:solidFill>
            <a:srgbClr val="93EAC6"/>
          </a:solidFill>
          <a:ln w="1270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3300" dirty="0">
                <a:latin typeface="Arial MT"/>
                <a:cs typeface="Arial MT"/>
              </a:rPr>
              <a:t>FSH</a:t>
            </a:r>
            <a:endParaRPr sz="3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261" y="2298192"/>
            <a:ext cx="1905476" cy="1004121"/>
          </a:xfrm>
          <a:prstGeom prst="rect">
            <a:avLst/>
          </a:prstGeom>
          <a:solidFill>
            <a:srgbClr val="B0DBA1"/>
          </a:solidFill>
          <a:ln w="1270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300" spc="-5" dirty="0">
                <a:latin typeface="Arial MT"/>
                <a:cs typeface="Arial MT"/>
              </a:rPr>
              <a:t>LH</a:t>
            </a:r>
            <a:endParaRPr sz="3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1200" y="4076700"/>
            <a:ext cx="2297144" cy="1004121"/>
          </a:xfrm>
          <a:prstGeom prst="rect">
            <a:avLst/>
          </a:prstGeom>
          <a:solidFill>
            <a:srgbClr val="CDC8B0"/>
          </a:solidFill>
          <a:ln w="1270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430530">
              <a:lnSpc>
                <a:spcPct val="100000"/>
              </a:lnSpc>
            </a:pPr>
            <a:r>
              <a:rPr sz="3300" spc="-5" dirty="0">
                <a:latin typeface="Arial MT"/>
                <a:cs typeface="Arial MT"/>
              </a:rPr>
              <a:t>Estrogen</a:t>
            </a:r>
            <a:endParaRPr sz="3300" dirty="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9130" y="4076700"/>
            <a:ext cx="3150870" cy="1004121"/>
          </a:xfrm>
          <a:prstGeom prst="rect">
            <a:avLst/>
          </a:prstGeom>
          <a:solidFill>
            <a:srgbClr val="BEBEBE"/>
          </a:solidFill>
          <a:ln w="1270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635">
              <a:lnSpc>
                <a:spcPct val="100000"/>
              </a:lnSpc>
            </a:pPr>
            <a:r>
              <a:rPr sz="3300" dirty="0">
                <a:latin typeface="Arial MT"/>
                <a:cs typeface="Arial MT"/>
              </a:rPr>
              <a:t>Progesteron</a:t>
            </a:r>
          </a:p>
        </p:txBody>
      </p:sp>
    </p:spTree>
    <p:extLst>
      <p:ext uri="{BB962C8B-B14F-4D97-AF65-F5344CB8AC3E}">
        <p14:creationId xmlns:p14="http://schemas.microsoft.com/office/powerpoint/2010/main" val="181210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97" y="-3048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5E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4819"/>
            <a:ext cx="5154930" cy="723900"/>
          </a:xfrm>
          <a:custGeom>
            <a:avLst/>
            <a:gdLst/>
            <a:ahLst/>
            <a:cxnLst/>
            <a:rect l="l" t="t" r="r" b="b"/>
            <a:pathLst>
              <a:path w="6873240" h="723900">
                <a:moveTo>
                  <a:pt x="6873240" y="0"/>
                </a:moveTo>
                <a:lnTo>
                  <a:pt x="0" y="0"/>
                </a:lnTo>
                <a:lnTo>
                  <a:pt x="0" y="723900"/>
                </a:lnTo>
                <a:lnTo>
                  <a:pt x="6873240" y="723900"/>
                </a:lnTo>
                <a:lnTo>
                  <a:pt x="68732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9372" y="503607"/>
            <a:ext cx="55580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</a:rPr>
              <a:t>Ketidaknyamanan</a:t>
            </a:r>
            <a:r>
              <a:rPr sz="3600" spc="-90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menstruasi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609600" y="2298192"/>
            <a:ext cx="2620614" cy="986809"/>
          </a:xfrm>
          <a:prstGeom prst="rect">
            <a:avLst/>
          </a:prstGeom>
          <a:solidFill>
            <a:srgbClr val="85C2F8"/>
          </a:solidFill>
          <a:ln w="12700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</a:pPr>
            <a:r>
              <a:rPr sz="3000" dirty="0">
                <a:latin typeface="Arial MT"/>
                <a:cs typeface="Arial MT"/>
              </a:rPr>
              <a:t>Dismenorhea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21000" y="2298192"/>
            <a:ext cx="1905476" cy="986809"/>
          </a:xfrm>
          <a:prstGeom prst="rect">
            <a:avLst/>
          </a:prstGeom>
          <a:solidFill>
            <a:srgbClr val="93EAC6"/>
          </a:solidFill>
          <a:ln w="12700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000" dirty="0">
                <a:latin typeface="Arial MT"/>
                <a:cs typeface="Arial MT"/>
              </a:rPr>
              <a:t>PMS</a:t>
            </a:r>
            <a:endParaRPr sz="30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260" y="2298192"/>
            <a:ext cx="3017139" cy="1166345"/>
          </a:xfrm>
          <a:prstGeom prst="rect">
            <a:avLst/>
          </a:prstGeom>
          <a:solidFill>
            <a:srgbClr val="B0DBA1"/>
          </a:solidFill>
          <a:ln w="12700">
            <a:solidFill>
              <a:srgbClr val="000000"/>
            </a:solidFill>
          </a:ln>
        </p:spPr>
        <p:txBody>
          <a:bodyPr vert="horz" wrap="square" lIns="0" tIns="367665" rIns="0" bIns="0" rtlCol="0">
            <a:spAutoFit/>
          </a:bodyPr>
          <a:lstStyle/>
          <a:p>
            <a:pPr marL="485775" marR="477520" indent="337820">
              <a:lnSpc>
                <a:spcPts val="3100"/>
              </a:lnSpc>
              <a:spcBef>
                <a:spcPts val="2895"/>
              </a:spcBef>
            </a:pPr>
            <a:r>
              <a:rPr sz="3000" spc="-5" dirty="0">
                <a:latin typeface="Arial MT"/>
                <a:cs typeface="Arial MT"/>
              </a:rPr>
              <a:t>Nyeri </a:t>
            </a:r>
            <a:r>
              <a:rPr sz="3000" dirty="0">
                <a:latin typeface="Arial MT"/>
                <a:cs typeface="Arial MT"/>
              </a:rPr>
              <a:t> pinggang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372868" y="4076700"/>
            <a:ext cx="1905476" cy="1448473"/>
          </a:xfrm>
          <a:prstGeom prst="rect">
            <a:avLst/>
          </a:prstGeom>
          <a:solidFill>
            <a:srgbClr val="CDC8B0"/>
          </a:solidFill>
          <a:ln w="12700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latin typeface="Arial MT"/>
                <a:cs typeface="Arial MT"/>
              </a:rPr>
              <a:t>Lemah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lesu</a:t>
            </a:r>
            <a:endParaRPr sz="3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7117" y="4671447"/>
            <a:ext cx="2835619" cy="986809"/>
          </a:xfrm>
          <a:prstGeom prst="rect">
            <a:avLst/>
          </a:prstGeom>
          <a:solidFill>
            <a:srgbClr val="BEBEBE"/>
          </a:solidFill>
          <a:ln w="12700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644525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latin typeface="Arial MT"/>
                <a:cs typeface="Arial MT"/>
              </a:rPr>
              <a:t>Migrain</a:t>
            </a:r>
            <a:endParaRPr sz="30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5557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13" y="-137587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5E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64818"/>
            <a:ext cx="7620000" cy="982981"/>
          </a:xfrm>
          <a:custGeom>
            <a:avLst/>
            <a:gdLst/>
            <a:ahLst/>
            <a:cxnLst/>
            <a:rect l="l" t="t" r="r" b="b"/>
            <a:pathLst>
              <a:path w="6873240" h="723900">
                <a:moveTo>
                  <a:pt x="6873240" y="0"/>
                </a:moveTo>
                <a:lnTo>
                  <a:pt x="0" y="0"/>
                </a:lnTo>
                <a:lnTo>
                  <a:pt x="0" y="723900"/>
                </a:lnTo>
                <a:lnTo>
                  <a:pt x="6873240" y="723900"/>
                </a:lnTo>
                <a:lnTo>
                  <a:pt x="68732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4294" y="503607"/>
            <a:ext cx="35111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</a:rPr>
              <a:t>Penang</a:t>
            </a:r>
            <a:r>
              <a:rPr sz="3600" spc="5" dirty="0">
                <a:solidFill>
                  <a:srgbClr val="FFFFFF"/>
                </a:solidFill>
              </a:rPr>
              <a:t>a</a:t>
            </a:r>
            <a:r>
              <a:rPr sz="3600" spc="-5" dirty="0">
                <a:solidFill>
                  <a:srgbClr val="FFFFFF"/>
                </a:solidFill>
              </a:rPr>
              <a:t>nan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533400" y="2298192"/>
            <a:ext cx="2438400" cy="993221"/>
          </a:xfrm>
          <a:prstGeom prst="rect">
            <a:avLst/>
          </a:prstGeom>
          <a:solidFill>
            <a:srgbClr val="85C2F8"/>
          </a:solidFill>
          <a:ln w="12700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350" dirty="0">
              <a:latin typeface="Times New Roman"/>
              <a:cs typeface="Times New Roman"/>
            </a:endParaRPr>
          </a:p>
          <a:p>
            <a:pPr marL="570865">
              <a:lnSpc>
                <a:spcPct val="100000"/>
              </a:lnSpc>
            </a:pPr>
            <a:r>
              <a:rPr sz="3100" spc="-5" dirty="0">
                <a:latin typeface="Arial MT"/>
                <a:cs typeface="Arial MT"/>
              </a:rPr>
              <a:t>Istirahat</a:t>
            </a:r>
            <a:endParaRPr sz="31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0214" y="2298192"/>
            <a:ext cx="2096262" cy="993221"/>
          </a:xfrm>
          <a:prstGeom prst="rect">
            <a:avLst/>
          </a:prstGeom>
          <a:solidFill>
            <a:srgbClr val="93EAC6"/>
          </a:solidFill>
          <a:ln w="12700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350" dirty="0" smtClean="0">
              <a:latin typeface="Times New Roman"/>
              <a:cs typeface="Times New Roman"/>
            </a:endParaRPr>
          </a:p>
          <a:p>
            <a:pPr marL="462915" algn="r">
              <a:lnSpc>
                <a:spcPct val="100000"/>
              </a:lnSpc>
            </a:pPr>
            <a:r>
              <a:rPr sz="3100" spc="-10" dirty="0" err="1" smtClean="0">
                <a:latin typeface="Arial MT"/>
                <a:cs typeface="Arial MT"/>
              </a:rPr>
              <a:t>Olahraga</a:t>
            </a:r>
            <a:endParaRPr sz="31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260" y="2298192"/>
            <a:ext cx="3017139" cy="1178528"/>
          </a:xfrm>
          <a:prstGeom prst="rect">
            <a:avLst/>
          </a:prstGeom>
          <a:solidFill>
            <a:srgbClr val="B0DBA1"/>
          </a:solidFill>
          <a:ln w="12700">
            <a:solidFill>
              <a:srgbClr val="000000"/>
            </a:solidFill>
          </a:ln>
        </p:spPr>
        <p:txBody>
          <a:bodyPr vert="horz" wrap="square" lIns="0" tIns="354330" rIns="0" bIns="0" rtlCol="0">
            <a:spAutoFit/>
          </a:bodyPr>
          <a:lstStyle/>
          <a:p>
            <a:pPr marL="845185" marR="170180" indent="-668020">
              <a:lnSpc>
                <a:spcPts val="3200"/>
              </a:lnSpc>
              <a:spcBef>
                <a:spcPts val="2790"/>
              </a:spcBef>
            </a:pPr>
            <a:r>
              <a:rPr sz="3100" spc="-5" dirty="0">
                <a:latin typeface="Arial MT"/>
                <a:cs typeface="Arial MT"/>
              </a:rPr>
              <a:t>Obat</a:t>
            </a:r>
            <a:r>
              <a:rPr sz="3100" spc="-60" dirty="0">
                <a:latin typeface="Arial MT"/>
                <a:cs typeface="Arial MT"/>
              </a:rPr>
              <a:t> </a:t>
            </a:r>
            <a:r>
              <a:rPr sz="3100" spc="-10" dirty="0">
                <a:latin typeface="Arial MT"/>
                <a:cs typeface="Arial MT"/>
              </a:rPr>
              <a:t>pereda </a:t>
            </a:r>
            <a:r>
              <a:rPr sz="3100" spc="-844" dirty="0">
                <a:latin typeface="Arial MT"/>
                <a:cs typeface="Arial MT"/>
              </a:rPr>
              <a:t> </a:t>
            </a:r>
            <a:r>
              <a:rPr sz="3100" spc="-5" dirty="0">
                <a:latin typeface="Arial MT"/>
                <a:cs typeface="Arial MT"/>
              </a:rPr>
              <a:t>nyeri</a:t>
            </a:r>
            <a:endParaRPr sz="31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4076700"/>
            <a:ext cx="3135344" cy="1177887"/>
          </a:xfrm>
          <a:prstGeom prst="rect">
            <a:avLst/>
          </a:prstGeom>
          <a:solidFill>
            <a:srgbClr val="CDC8B0"/>
          </a:solidFill>
          <a:ln w="12700">
            <a:solidFill>
              <a:srgbClr val="000000"/>
            </a:solidFill>
          </a:ln>
        </p:spPr>
        <p:txBody>
          <a:bodyPr vert="horz" wrap="square" lIns="0" tIns="353695" rIns="0" bIns="0" rtlCol="0">
            <a:spAutoFit/>
          </a:bodyPr>
          <a:lstStyle/>
          <a:p>
            <a:pPr marL="669925" marR="476884" indent="-186055">
              <a:lnSpc>
                <a:spcPts val="3210"/>
              </a:lnSpc>
              <a:spcBef>
                <a:spcPts val="2785"/>
              </a:spcBef>
            </a:pPr>
            <a:r>
              <a:rPr sz="3100" spc="-5" dirty="0">
                <a:latin typeface="Arial MT"/>
                <a:cs typeface="Arial MT"/>
              </a:rPr>
              <a:t>K</a:t>
            </a:r>
            <a:r>
              <a:rPr sz="3100" spc="-15" dirty="0">
                <a:latin typeface="Arial MT"/>
                <a:cs typeface="Arial MT"/>
              </a:rPr>
              <a:t>o</a:t>
            </a:r>
            <a:r>
              <a:rPr sz="3100" spc="-5" dirty="0">
                <a:latin typeface="Arial MT"/>
                <a:cs typeface="Arial MT"/>
              </a:rPr>
              <a:t>mpr</a:t>
            </a:r>
            <a:r>
              <a:rPr sz="3100" spc="-25" dirty="0">
                <a:latin typeface="Arial MT"/>
                <a:cs typeface="Arial MT"/>
              </a:rPr>
              <a:t>e</a:t>
            </a:r>
            <a:r>
              <a:rPr sz="3100" spc="-5" dirty="0">
                <a:latin typeface="Arial MT"/>
                <a:cs typeface="Arial MT"/>
              </a:rPr>
              <a:t>s  </a:t>
            </a:r>
            <a:r>
              <a:rPr sz="3100" spc="-10" dirty="0">
                <a:latin typeface="Arial MT"/>
                <a:cs typeface="Arial MT"/>
              </a:rPr>
              <a:t>hangat</a:t>
            </a:r>
            <a:endParaRPr sz="3100" dirty="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9130" y="4076700"/>
            <a:ext cx="3455669" cy="1177887"/>
          </a:xfrm>
          <a:prstGeom prst="rect">
            <a:avLst/>
          </a:prstGeom>
          <a:solidFill>
            <a:srgbClr val="BEBEBE"/>
          </a:solidFill>
          <a:ln w="12700">
            <a:solidFill>
              <a:srgbClr val="000000"/>
            </a:solidFill>
          </a:ln>
        </p:spPr>
        <p:txBody>
          <a:bodyPr vert="horz" wrap="square" lIns="0" tIns="353695" rIns="0" bIns="0" rtlCol="0">
            <a:spAutoFit/>
          </a:bodyPr>
          <a:lstStyle/>
          <a:p>
            <a:pPr marL="136525" marR="127000" indent="511809">
              <a:lnSpc>
                <a:spcPts val="3210"/>
              </a:lnSpc>
              <a:spcBef>
                <a:spcPts val="2785"/>
              </a:spcBef>
            </a:pPr>
            <a:r>
              <a:rPr sz="3100" spc="-10" dirty="0">
                <a:latin typeface="Arial MT"/>
                <a:cs typeface="Arial MT"/>
              </a:rPr>
              <a:t>Senam </a:t>
            </a:r>
            <a:r>
              <a:rPr sz="3100" spc="-5" dirty="0">
                <a:latin typeface="Arial MT"/>
                <a:cs typeface="Arial MT"/>
              </a:rPr>
              <a:t> dism</a:t>
            </a:r>
            <a:r>
              <a:rPr sz="3100" spc="-20" dirty="0">
                <a:latin typeface="Arial MT"/>
                <a:cs typeface="Arial MT"/>
              </a:rPr>
              <a:t>e</a:t>
            </a:r>
            <a:r>
              <a:rPr sz="3100" spc="-5" dirty="0">
                <a:latin typeface="Arial MT"/>
                <a:cs typeface="Arial MT"/>
              </a:rPr>
              <a:t>n</a:t>
            </a:r>
            <a:r>
              <a:rPr sz="3100" spc="-15" dirty="0">
                <a:latin typeface="Arial MT"/>
                <a:cs typeface="Arial MT"/>
              </a:rPr>
              <a:t>o</a:t>
            </a:r>
            <a:r>
              <a:rPr sz="3100" spc="-5" dirty="0">
                <a:latin typeface="Arial MT"/>
                <a:cs typeface="Arial MT"/>
              </a:rPr>
              <a:t>rh</a:t>
            </a:r>
            <a:r>
              <a:rPr sz="3100" spc="-15" dirty="0">
                <a:latin typeface="Arial MT"/>
                <a:cs typeface="Arial MT"/>
              </a:rPr>
              <a:t>e</a:t>
            </a:r>
            <a:r>
              <a:rPr sz="3100" spc="-5" dirty="0">
                <a:latin typeface="Arial MT"/>
                <a:cs typeface="Arial MT"/>
              </a:rPr>
              <a:t>a</a:t>
            </a:r>
            <a:endParaRPr sz="31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2332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Remaja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err="1" smtClean="0"/>
              <a:t>Pubertas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2253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99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Tubuh</a:t>
            </a:r>
            <a:r>
              <a:rPr lang="en-US" b="1" dirty="0" smtClean="0"/>
              <a:t> </a:t>
            </a:r>
            <a:r>
              <a:rPr lang="en-US" b="1" dirty="0" err="1" smtClean="0"/>
              <a:t>Remaja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200556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err="1" smtClean="0">
                          <a:latin typeface="Arial Narrow" pitchFamily="34" charset="0"/>
                        </a:rPr>
                        <a:t>Masa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Remaja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Awal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 ( 10-14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tahun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)</a:t>
                      </a: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err="1" smtClean="0">
                          <a:latin typeface="Arial Narrow" pitchFamily="34" charset="0"/>
                        </a:rPr>
                        <a:t>Masa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Remaja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Pertengahan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( 15-19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tahun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)</a:t>
                      </a: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dirty="0" err="1" smtClean="0">
                          <a:latin typeface="Arial Narrow" pitchFamily="34" charset="0"/>
                        </a:rPr>
                        <a:t>Masa</a:t>
                      </a:r>
                      <a:r>
                        <a:rPr lang="en-US" sz="28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Arial Narrow" pitchFamily="34" charset="0"/>
                        </a:rPr>
                        <a:t>Remaja</a:t>
                      </a:r>
                      <a:r>
                        <a:rPr lang="en-US" sz="28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Narrow" pitchFamily="34" charset="0"/>
                        </a:rPr>
                        <a:t>Akhir</a:t>
                      </a:r>
                      <a:r>
                        <a:rPr lang="en-US" sz="2800" baseline="0" dirty="0" smtClean="0">
                          <a:latin typeface="Arial Narrow" pitchFamily="34" charset="0"/>
                        </a:rPr>
                        <a:t> (19 – 24 </a:t>
                      </a:r>
                      <a:r>
                        <a:rPr lang="en-US" sz="2800" baseline="0" dirty="0" err="1" smtClean="0">
                          <a:latin typeface="Arial Narrow" pitchFamily="34" charset="0"/>
                        </a:rPr>
                        <a:t>tahun</a:t>
                      </a:r>
                      <a:r>
                        <a:rPr lang="en-US" sz="2800" baseline="0" dirty="0" smtClean="0">
                          <a:latin typeface="Arial Narrow" pitchFamily="34" charset="0"/>
                        </a:rPr>
                        <a:t> )  </a:t>
                      </a: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79832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Karakteristik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sekunder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seksual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dimulai</a:t>
                      </a:r>
                      <a:endParaRPr lang="en-US" sz="2800" b="0" i="0" kern="120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Pertumbuhan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semakin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cepat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mencapai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puncak</a:t>
                      </a: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Karakteristik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sekunder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seksual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semakin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matang</a:t>
                      </a:r>
                      <a:endParaRPr lang="en-US" sz="2800" b="0" i="0" kern="120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Pertumbuhan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melambat</a:t>
                      </a:r>
                      <a:endParaRPr lang="en-US" sz="2800" b="0" i="0" kern="120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Mencapai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dewasa</a:t>
                      </a: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Wingdings" pitchFamily="2" charset="2"/>
                        <a:buChar char="ü"/>
                      </a:pP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Dewasa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fisik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endParaRPr lang="en-US" sz="2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538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Perubahan Fisik Umum pada Remaja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>
                <a:latin typeface="Arial Narrow" pitchFamily="34" charset="0"/>
              </a:rPr>
              <a:t>Tergantung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makanan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aktivitas</a:t>
            </a:r>
            <a:r>
              <a:rPr lang="en-US" sz="2800" dirty="0">
                <a:latin typeface="Arial Narrow" pitchFamily="34" charset="0"/>
              </a:rPr>
              <a:t>  </a:t>
            </a:r>
            <a:r>
              <a:rPr lang="en-US" sz="2800" dirty="0" smtClean="0">
                <a:latin typeface="Arial Narrow" pitchFamily="34" charset="0"/>
              </a:rPr>
              <a:t>calorie </a:t>
            </a:r>
            <a:r>
              <a:rPr lang="en-US" sz="2800" dirty="0">
                <a:latin typeface="Arial Narrow" pitchFamily="34" charset="0"/>
              </a:rPr>
              <a:t>intake &amp; </a:t>
            </a:r>
            <a:r>
              <a:rPr lang="en-US" sz="2800" dirty="0" smtClean="0">
                <a:latin typeface="Arial Narrow" pitchFamily="34" charset="0"/>
              </a:rPr>
              <a:t>usage</a:t>
            </a:r>
          </a:p>
          <a:p>
            <a:pPr fontAlgn="base"/>
            <a:r>
              <a:rPr lang="en-US" sz="2800" dirty="0" err="1" smtClean="0">
                <a:latin typeface="Arial Narrow" pitchFamily="34" charset="0"/>
              </a:rPr>
              <a:t>Tinggi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badan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 marL="514350" indent="-514350" fontAlgn="base">
              <a:buAutoNum type="alphaLcPeriod"/>
            </a:pPr>
            <a:r>
              <a:rPr lang="en-US" sz="2800" dirty="0" err="1" smtClean="0">
                <a:latin typeface="Arial Narrow" pitchFamily="34" charset="0"/>
              </a:rPr>
              <a:t>Bertambah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sekitar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15-20%</a:t>
            </a:r>
          </a:p>
          <a:p>
            <a:pPr marL="514350" indent="-514350" fontAlgn="base">
              <a:buAutoNum type="alphaLcPeriod"/>
            </a:pPr>
            <a:r>
              <a:rPr lang="en-US" sz="2800" dirty="0" smtClean="0">
                <a:latin typeface="Arial Narrow" pitchFamily="34" charset="0"/>
              </a:rPr>
              <a:t>Growth </a:t>
            </a:r>
            <a:r>
              <a:rPr lang="en-US" sz="2800" dirty="0">
                <a:latin typeface="Arial Narrow" pitchFamily="34" charset="0"/>
              </a:rPr>
              <a:t>Spurt 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wanita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lebih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cepat</a:t>
            </a:r>
            <a:endParaRPr lang="en-US" sz="2800" dirty="0" smtClean="0">
              <a:latin typeface="Arial Narrow" pitchFamily="34" charset="0"/>
            </a:endParaRPr>
          </a:p>
          <a:p>
            <a:pPr marL="0" indent="0" fontAlgn="base">
              <a:buNone/>
            </a:pPr>
            <a:r>
              <a:rPr lang="en-US" sz="2800" dirty="0" err="1" smtClean="0">
                <a:latin typeface="Arial Narrow" pitchFamily="34" charset="0"/>
              </a:rPr>
              <a:t>Berat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badan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Bertambah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sekitar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20-50%</a:t>
            </a:r>
          </a:p>
          <a:p>
            <a:pPr fontAlgn="base"/>
            <a:r>
              <a:rPr lang="en-US" sz="2800" dirty="0" smtClean="0">
                <a:latin typeface="Arial Narrow" pitchFamily="34" charset="0"/>
              </a:rPr>
              <a:t>Massa </a:t>
            </a:r>
            <a:r>
              <a:rPr lang="en-US" sz="2800" dirty="0" err="1">
                <a:latin typeface="Arial Narrow" pitchFamily="34" charset="0"/>
              </a:rPr>
              <a:t>Tulang○Massa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tulang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bertambah</a:t>
            </a:r>
            <a:r>
              <a:rPr lang="en-US" sz="2800" dirty="0">
                <a:latin typeface="Arial Narrow" pitchFamily="34" charset="0"/>
              </a:rPr>
              <a:t> 45% </a:t>
            </a:r>
            <a:r>
              <a:rPr lang="en-US" sz="2800" dirty="0" err="1">
                <a:latin typeface="Arial Narrow" pitchFamily="34" charset="0"/>
              </a:rPr>
              <a:t>saat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remaja</a:t>
            </a:r>
            <a:endParaRPr lang="en-US" sz="2800" dirty="0" smtClean="0">
              <a:latin typeface="Arial Narrow" pitchFamily="34" charset="0"/>
            </a:endParaRPr>
          </a:p>
          <a:p>
            <a:pPr fontAlgn="base"/>
            <a:r>
              <a:rPr lang="en-US" sz="2800" dirty="0" err="1" smtClean="0">
                <a:latin typeface="Arial Narrow" pitchFamily="34" charset="0"/>
              </a:rPr>
              <a:t>Perempuan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dengan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pertumbuhan</a:t>
            </a:r>
            <a:r>
              <a:rPr lang="en-US" sz="2800" dirty="0">
                <a:latin typeface="Arial Narrow" pitchFamily="34" charset="0"/>
              </a:rPr>
              <a:t> yang </a:t>
            </a:r>
            <a:r>
              <a:rPr lang="en-US" sz="2800" dirty="0" err="1">
                <a:latin typeface="Arial Narrow" pitchFamily="34" charset="0"/>
              </a:rPr>
              <a:t>terlambat</a:t>
            </a:r>
            <a:r>
              <a:rPr lang="en-US" sz="2800" dirty="0">
                <a:latin typeface="Arial Narrow" pitchFamily="34" charset="0"/>
              </a:rPr>
              <a:t>  </a:t>
            </a:r>
            <a:r>
              <a:rPr lang="en-US" sz="2800" dirty="0" smtClean="0">
                <a:latin typeface="Arial Narrow" pitchFamily="34" charset="0"/>
              </a:rPr>
              <a:t>less </a:t>
            </a:r>
            <a:r>
              <a:rPr lang="en-US" sz="2800" dirty="0">
                <a:latin typeface="Arial Narrow" pitchFamily="34" charset="0"/>
              </a:rPr>
              <a:t>bone mineral </a:t>
            </a:r>
            <a:r>
              <a:rPr lang="en-US" sz="2800" dirty="0" smtClean="0">
                <a:latin typeface="Arial Narrow" pitchFamily="34" charset="0"/>
              </a:rPr>
              <a:t>density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2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latin typeface="Arial Narrow" pitchFamily="34" charset="0"/>
              </a:rPr>
              <a:t>Perhatikan</a:t>
            </a:r>
            <a:r>
              <a:rPr lang="en-US" sz="4800" b="1" dirty="0">
                <a:latin typeface="Arial Narrow" pitchFamily="34" charset="0"/>
              </a:rPr>
              <a:t> </a:t>
            </a:r>
            <a:r>
              <a:rPr lang="en-US" sz="4800" b="1" dirty="0" err="1">
                <a:latin typeface="Arial Narrow" pitchFamily="34" charset="0"/>
              </a:rPr>
              <a:t>juga</a:t>
            </a:r>
            <a:r>
              <a:rPr lang="en-US" sz="4800" b="1" dirty="0">
                <a:latin typeface="Arial Narrow" pitchFamily="34" charset="0"/>
              </a:rPr>
              <a:t> : </a:t>
            </a:r>
            <a:r>
              <a:rPr lang="en-US" sz="4800" b="1" dirty="0" err="1">
                <a:latin typeface="Arial Narrow" pitchFamily="34" charset="0"/>
              </a:rPr>
              <a:t>Waktu</a:t>
            </a:r>
            <a:r>
              <a:rPr lang="en-US" sz="4800" b="1" dirty="0">
                <a:latin typeface="Arial Narrow" pitchFamily="34" charset="0"/>
              </a:rPr>
              <a:t> </a:t>
            </a:r>
            <a:r>
              <a:rPr lang="en-US" sz="4800" b="1" dirty="0" err="1">
                <a:latin typeface="Arial Narrow" pitchFamily="34" charset="0"/>
              </a:rPr>
              <a:t>Pubertas</a:t>
            </a:r>
            <a:endParaRPr lang="en-US" sz="4800" b="1" dirty="0">
              <a:latin typeface="Arial Narrow" pitchFamily="34" charset="0"/>
            </a:endParaRPr>
          </a:p>
        </p:txBody>
      </p:sp>
      <p:pic>
        <p:nvPicPr>
          <p:cNvPr id="1026" name="Picture 2" descr="C:\Users\asus\Downloads\remaja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72040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4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/>
              <a:t> 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pubertas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296400" cy="5410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4000" dirty="0" err="1"/>
              <a:t>Tumbuh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tinggi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berotot</a:t>
            </a:r>
            <a:r>
              <a:rPr lang="en-US" sz="4000" dirty="0"/>
              <a:t>. </a:t>
            </a:r>
            <a:r>
              <a:rPr lang="en-US" sz="4000" dirty="0" err="1"/>
              <a:t>Bahu</a:t>
            </a:r>
            <a:r>
              <a:rPr lang="en-US" sz="4000" dirty="0"/>
              <a:t> </a:t>
            </a:r>
            <a:r>
              <a:rPr lang="en-US" sz="4000" dirty="0" err="1"/>
              <a:t>melebar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otot-otot</a:t>
            </a:r>
            <a:r>
              <a:rPr lang="en-US" sz="4000" dirty="0"/>
              <a:t> </a:t>
            </a: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definisi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/>
              <a:t>Suaranya</a:t>
            </a:r>
            <a:r>
              <a:rPr lang="en-US" sz="4000" dirty="0"/>
              <a:t> </a:t>
            </a:r>
            <a:r>
              <a:rPr lang="en-US" sz="4000" dirty="0" err="1"/>
              <a:t>pecah</a:t>
            </a:r>
            <a:r>
              <a:rPr lang="en-US" sz="4000" dirty="0"/>
              <a:t>.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mendapatkan</a:t>
            </a:r>
            <a:r>
              <a:rPr lang="en-US" sz="4000" dirty="0"/>
              <a:t> </a:t>
            </a:r>
            <a:r>
              <a:rPr lang="en-US" sz="4000" dirty="0" err="1">
                <a:hlinkClick r:id="rId2"/>
              </a:rPr>
              <a:t>laring</a:t>
            </a:r>
            <a:r>
              <a:rPr lang="en-US" sz="4000" dirty="0"/>
              <a:t> 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jakun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suaranya</a:t>
            </a:r>
            <a:r>
              <a:rPr lang="en-US" sz="4000" dirty="0"/>
              <a:t> </a:t>
            </a:r>
            <a:r>
              <a:rPr lang="en-US" sz="4000" dirty="0" err="1"/>
              <a:t>semakin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mulai</a:t>
            </a:r>
            <a:r>
              <a:rPr lang="en-US" sz="4000" dirty="0"/>
              <a:t> </a:t>
            </a:r>
            <a:r>
              <a:rPr lang="en-US" sz="4000" dirty="0" err="1"/>
              <a:t>serak</a:t>
            </a:r>
            <a:r>
              <a:rPr lang="en-US" sz="4000" dirty="0"/>
              <a:t>. </a:t>
            </a:r>
            <a:r>
              <a:rPr lang="en-US" sz="4000" dirty="0" err="1"/>
              <a:t>Suara</a:t>
            </a:r>
            <a:r>
              <a:rPr lang="en-US" sz="4000" dirty="0"/>
              <a:t> yang </a:t>
            </a:r>
            <a:r>
              <a:rPr lang="en-US" sz="4000" dirty="0" err="1"/>
              <a:t>dihasilkan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pecah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/>
              <a:t>Berkeringat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sebelumnya</a:t>
            </a:r>
            <a:r>
              <a:rPr lang="en-US" sz="4000" dirty="0"/>
              <a:t>. </a:t>
            </a:r>
            <a:r>
              <a:rPr lang="en-US" sz="4000" dirty="0" err="1">
                <a:hlinkClick r:id="rId3"/>
              </a:rPr>
              <a:t>Kelenjar</a:t>
            </a:r>
            <a:r>
              <a:rPr lang="en-US" sz="4000" dirty="0">
                <a:hlinkClick r:id="rId3"/>
              </a:rPr>
              <a:t> adrenal</a:t>
            </a:r>
            <a:r>
              <a:rPr lang="en-US" sz="4000" dirty="0"/>
              <a:t> </a:t>
            </a:r>
            <a:r>
              <a:rPr lang="en-US" sz="4000" dirty="0" err="1"/>
              <a:t>aktif</a:t>
            </a:r>
            <a:r>
              <a:rPr lang="en-US" sz="4000" dirty="0"/>
              <a:t> </a:t>
            </a:r>
            <a:r>
              <a:rPr lang="en-US" sz="4000" dirty="0" err="1"/>
              <a:t>menghasilkan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keringat</a:t>
            </a:r>
            <a:r>
              <a:rPr lang="en-US" sz="4000" dirty="0"/>
              <a:t>, </a:t>
            </a:r>
            <a:r>
              <a:rPr lang="en-US" sz="4000" dirty="0" err="1"/>
              <a:t>menyebabkan</a:t>
            </a:r>
            <a:r>
              <a:rPr lang="en-US" sz="4000" dirty="0"/>
              <a:t> </a:t>
            </a:r>
            <a:r>
              <a:rPr lang="en-US" sz="4000" dirty="0" err="1"/>
              <a:t>bau</a:t>
            </a:r>
            <a:r>
              <a:rPr lang="en-US" sz="4000" dirty="0"/>
              <a:t> </a:t>
            </a:r>
            <a:r>
              <a:rPr lang="en-US" sz="4000" dirty="0" err="1"/>
              <a:t>badan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kasus</a:t>
            </a:r>
            <a:r>
              <a:rPr lang="en-US" sz="4000" dirty="0"/>
              <a:t>. </a:t>
            </a:r>
            <a:r>
              <a:rPr lang="en-US" sz="4000" dirty="0" err="1"/>
              <a:t>Keringat</a:t>
            </a:r>
            <a:r>
              <a:rPr lang="en-US" sz="4000" dirty="0"/>
              <a:t> </a:t>
            </a:r>
            <a:r>
              <a:rPr lang="en-US" sz="4000" dirty="0" err="1"/>
              <a:t>biasanya</a:t>
            </a:r>
            <a:r>
              <a:rPr lang="en-US" sz="4000" dirty="0"/>
              <a:t> </a:t>
            </a:r>
            <a:r>
              <a:rPr lang="en-US" sz="4000" dirty="0" err="1"/>
              <a:t>terjadi</a:t>
            </a:r>
            <a:r>
              <a:rPr lang="en-US" sz="4000" dirty="0"/>
              <a:t> di </a:t>
            </a:r>
            <a:r>
              <a:rPr lang="en-US" sz="4000" dirty="0" err="1"/>
              <a:t>ketiak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selangkangan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>
                <a:hlinkClick r:id="rId4"/>
              </a:rPr>
              <a:t>Kulit</a:t>
            </a:r>
            <a:r>
              <a:rPr lang="en-US" sz="4000" dirty="0">
                <a:hlinkClick r:id="rId4"/>
              </a:rPr>
              <a:t> </a:t>
            </a:r>
            <a:r>
              <a:rPr lang="en-US" sz="4000" dirty="0" err="1">
                <a:hlinkClick r:id="rId4"/>
              </a:rPr>
              <a:t>berminyak</a:t>
            </a:r>
            <a:r>
              <a:rPr lang="en-US" sz="4000" dirty="0"/>
              <a:t> 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berjerawat</a:t>
            </a:r>
            <a:r>
              <a:rPr lang="en-US" sz="4000" dirty="0"/>
              <a:t>. </a:t>
            </a:r>
            <a:r>
              <a:rPr lang="en-US" sz="4000" dirty="0" err="1"/>
              <a:t>Kelenjar</a:t>
            </a:r>
            <a:r>
              <a:rPr lang="en-US" sz="4000" dirty="0"/>
              <a:t> adrenal </a:t>
            </a:r>
            <a:r>
              <a:rPr lang="en-US" sz="4000" dirty="0" err="1"/>
              <a:t>aktif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</a:t>
            </a:r>
            <a:r>
              <a:rPr lang="en-US" sz="4000" dirty="0" err="1"/>
              <a:t>membuat</a:t>
            </a:r>
            <a:r>
              <a:rPr lang="en-US" sz="4000" dirty="0"/>
              <a:t> </a:t>
            </a:r>
            <a:r>
              <a:rPr lang="en-US" sz="4000" dirty="0" err="1"/>
              <a:t>kulit</a:t>
            </a:r>
            <a:r>
              <a:rPr lang="en-US" sz="4000" dirty="0"/>
              <a:t> </a:t>
            </a:r>
            <a:r>
              <a:rPr lang="en-US" sz="4000" dirty="0" err="1"/>
              <a:t>mengeluarkan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banyak</a:t>
            </a:r>
            <a:r>
              <a:rPr lang="en-US" sz="4000" dirty="0"/>
              <a:t> </a:t>
            </a:r>
            <a:r>
              <a:rPr lang="en-US" sz="4000" dirty="0" err="1"/>
              <a:t>minyak</a:t>
            </a:r>
            <a:r>
              <a:rPr lang="en-US" sz="4000" dirty="0"/>
              <a:t>, </a:t>
            </a:r>
            <a:r>
              <a:rPr lang="en-US" sz="4000" dirty="0" err="1"/>
              <a:t>menghasilkan</a:t>
            </a:r>
            <a:r>
              <a:rPr lang="en-US" sz="4000" dirty="0"/>
              <a:t> </a:t>
            </a:r>
            <a:r>
              <a:rPr lang="en-US" sz="4000" dirty="0" err="1">
                <a:hlinkClick r:id="rId5"/>
              </a:rPr>
              <a:t>jerawat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/>
              <a:t>Rambut</a:t>
            </a:r>
            <a:r>
              <a:rPr lang="en-US" sz="4000" dirty="0"/>
              <a:t> </a:t>
            </a:r>
            <a:r>
              <a:rPr lang="en-US" sz="4000" dirty="0" err="1"/>
              <a:t>wajah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kemaluan</a:t>
            </a:r>
            <a:r>
              <a:rPr lang="en-US" sz="4000" dirty="0"/>
              <a:t> </a:t>
            </a:r>
            <a:r>
              <a:rPr lang="en-US" sz="4000" dirty="0" err="1"/>
              <a:t>tumbuh</a:t>
            </a:r>
            <a:r>
              <a:rPr lang="en-US" sz="4000" dirty="0"/>
              <a:t>.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Anda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mulai</a:t>
            </a:r>
            <a:r>
              <a:rPr lang="en-US" sz="4000" dirty="0"/>
              <a:t> </a:t>
            </a:r>
            <a:r>
              <a:rPr lang="en-US" sz="4000" dirty="0" err="1"/>
              <a:t>terlihat</a:t>
            </a:r>
            <a:r>
              <a:rPr lang="en-US" sz="4000" dirty="0"/>
              <a:t>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pria</a:t>
            </a:r>
            <a:r>
              <a:rPr lang="en-US" sz="4000" dirty="0"/>
              <a:t> </a:t>
            </a:r>
            <a:r>
              <a:rPr lang="en-US" sz="4000" dirty="0" err="1"/>
              <a:t>sekarang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rambut</a:t>
            </a:r>
            <a:r>
              <a:rPr lang="en-US" sz="4000" dirty="0"/>
              <a:t> </a:t>
            </a:r>
            <a:r>
              <a:rPr lang="en-US" sz="4000" dirty="0" err="1"/>
              <a:t>tumbuh</a:t>
            </a:r>
            <a:r>
              <a:rPr lang="en-US" sz="4000" dirty="0"/>
              <a:t> di </a:t>
            </a:r>
            <a:r>
              <a:rPr lang="en-US" sz="4000" dirty="0" err="1"/>
              <a:t>wajah</a:t>
            </a:r>
            <a:r>
              <a:rPr lang="en-US" sz="4000" dirty="0"/>
              <a:t>.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</a:t>
            </a:r>
            <a:r>
              <a:rPr lang="en-US" sz="4000" dirty="0" err="1"/>
              <a:t>mulai</a:t>
            </a:r>
            <a:r>
              <a:rPr lang="en-US" sz="4000" dirty="0"/>
              <a:t> </a:t>
            </a:r>
            <a:r>
              <a:rPr lang="en-US" sz="4000" dirty="0" err="1"/>
              <a:t>tumbuh</a:t>
            </a:r>
            <a:r>
              <a:rPr lang="en-US" sz="4000" dirty="0"/>
              <a:t> di </a:t>
            </a:r>
            <a:r>
              <a:rPr lang="en-US" sz="4000" dirty="0" err="1"/>
              <a:t>ketiak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bagian-bagian</a:t>
            </a:r>
            <a:r>
              <a:rPr lang="en-US" sz="4000" dirty="0"/>
              <a:t> </a:t>
            </a:r>
            <a:r>
              <a:rPr lang="en-US" sz="4000" dirty="0" err="1"/>
              <a:t>pribadi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err="1">
                <a:hlinkClick r:id="rId6"/>
              </a:rPr>
              <a:t>Mimpi</a:t>
            </a:r>
            <a:r>
              <a:rPr lang="en-US" sz="4000" dirty="0">
                <a:hlinkClick r:id="rId6"/>
              </a:rPr>
              <a:t> </a:t>
            </a:r>
            <a:r>
              <a:rPr lang="en-US" sz="4000" dirty="0" err="1">
                <a:hlinkClick r:id="rId6"/>
              </a:rPr>
              <a:t>basah</a:t>
            </a:r>
            <a:r>
              <a:rPr lang="en-US" sz="4000" dirty="0"/>
              <a:t> </a:t>
            </a:r>
            <a:r>
              <a:rPr lang="en-US" sz="4000" dirty="0" err="1"/>
              <a:t>saat</a:t>
            </a:r>
            <a:r>
              <a:rPr lang="en-US" sz="4000" dirty="0"/>
              <a:t> </a:t>
            </a:r>
            <a:r>
              <a:rPr lang="en-US" sz="4000" dirty="0" err="1"/>
              <a:t>anak</a:t>
            </a:r>
            <a:r>
              <a:rPr lang="en-US" sz="4000" dirty="0"/>
              <a:t> </a:t>
            </a:r>
            <a:r>
              <a:rPr lang="en-US" sz="4000" dirty="0" err="1"/>
              <a:t>lelaki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tertidur</a:t>
            </a:r>
            <a:r>
              <a:rPr lang="en-US" sz="4000" dirty="0"/>
              <a:t>. </a:t>
            </a:r>
            <a:r>
              <a:rPr lang="en-US" sz="4000" dirty="0" err="1"/>
              <a:t>Mimpi</a:t>
            </a:r>
            <a:r>
              <a:rPr lang="en-US" sz="4000" dirty="0"/>
              <a:t> </a:t>
            </a:r>
            <a:r>
              <a:rPr lang="en-US" sz="4000" dirty="0" err="1"/>
              <a:t>basah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mengirimkan</a:t>
            </a:r>
            <a:r>
              <a:rPr lang="en-US" sz="4000" dirty="0"/>
              <a:t> semen yang </a:t>
            </a:r>
            <a:r>
              <a:rPr lang="en-US" sz="4000" dirty="0" err="1"/>
              <a:t>terakumulasi</a:t>
            </a:r>
            <a:r>
              <a:rPr lang="en-US" sz="40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Sering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ereksi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bermasturbasi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hormon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testosteron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ereksi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.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bermasturbasi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penis, </a:t>
            </a:r>
            <a:r>
              <a:rPr lang="en-US" dirty="0" err="1"/>
              <a:t>skrotum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testis, </a:t>
            </a:r>
            <a:r>
              <a:rPr lang="en-US" dirty="0" err="1"/>
              <a:t>membesar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pubertas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 </a:t>
            </a:r>
            <a:r>
              <a:rPr lang="en-US" dirty="0" err="1">
                <a:hlinkClick r:id="rId4"/>
              </a:rPr>
              <a:t>ginekomastia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lonjakan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pubertas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Pengertian</a:t>
            </a:r>
            <a:r>
              <a:rPr lang="en-US" b="1" dirty="0" smtClean="0"/>
              <a:t> ….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17980"/>
              </p:ext>
            </p:extLst>
          </p:nvPr>
        </p:nvGraphicFramePr>
        <p:xfrm>
          <a:off x="457200" y="13716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928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</a:t>
            </a:r>
            <a:r>
              <a:rPr lang="fi-FI" dirty="0" smtClean="0"/>
              <a:t>ahapan </a:t>
            </a:r>
            <a:r>
              <a:rPr lang="fi-FI" dirty="0"/>
              <a:t>pubertas pada anak laki-laki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</a:t>
            </a:r>
            <a:r>
              <a:rPr lang="en-US" dirty="0" err="1" smtClean="0"/>
              <a:t>ahap</a:t>
            </a:r>
            <a:r>
              <a:rPr lang="en-US" dirty="0" smtClean="0"/>
              <a:t> </a:t>
            </a:r>
            <a:r>
              <a:rPr lang="en-US" dirty="0"/>
              <a:t>Tanner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Tanner, yang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Skala</a:t>
            </a:r>
            <a:r>
              <a:rPr lang="en-US" dirty="0"/>
              <a:t> Tanner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mengukur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perkembangan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fisik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menjadi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remaja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sv-SE" dirty="0" smtClean="0"/>
              <a:t> </a:t>
            </a:r>
            <a:r>
              <a:rPr lang="sv-SE" dirty="0"/>
              <a:t>kemudian orang dewasa.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65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Tanner stadium I (&lt;9 tahun)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nyata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bersiap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Hipotalamus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GnRH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pubertas</a:t>
            </a:r>
            <a:r>
              <a:rPr lang="en-US" dirty="0"/>
              <a:t>, LH </a:t>
            </a:r>
            <a:r>
              <a:rPr lang="en-US" dirty="0" err="1"/>
              <a:t>dan</a:t>
            </a:r>
            <a:r>
              <a:rPr lang="en-US" dirty="0"/>
              <a:t> FSH, </a:t>
            </a:r>
            <a:r>
              <a:rPr lang="en-US" dirty="0" err="1"/>
              <a:t>diproduksi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Volume testis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4ml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7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Tanner stage II (9-11 </a:t>
            </a:r>
            <a:r>
              <a:rPr lang="en-US" dirty="0" err="1"/>
              <a:t>tahun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Testis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membesar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Pigmentasi</a:t>
            </a:r>
            <a:r>
              <a:rPr lang="en-US" dirty="0"/>
              <a:t> </a:t>
            </a:r>
            <a:r>
              <a:rPr lang="en-US" dirty="0" err="1"/>
              <a:t>skrotum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berbulu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testis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Volume testis </a:t>
            </a:r>
            <a:r>
              <a:rPr lang="en-US" dirty="0" err="1"/>
              <a:t>adalah</a:t>
            </a:r>
            <a:r>
              <a:rPr lang="en-US" dirty="0"/>
              <a:t> 4-8ml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43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Tanner stadium III (11-12,5 tahun)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Penis </a:t>
            </a:r>
            <a:r>
              <a:rPr lang="en-US" dirty="0" err="1"/>
              <a:t>dan</a:t>
            </a:r>
            <a:r>
              <a:rPr lang="en-US" dirty="0"/>
              <a:t> testis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membesar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puting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payudara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kemaluan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keriting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retak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2 </a:t>
            </a:r>
            <a:r>
              <a:rPr lang="en-US" dirty="0" err="1"/>
              <a:t>hingga</a:t>
            </a:r>
            <a:r>
              <a:rPr lang="en-US" dirty="0"/>
              <a:t> 3.5in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Volume testis </a:t>
            </a:r>
            <a:r>
              <a:rPr lang="en-US" dirty="0" err="1"/>
              <a:t>adalah</a:t>
            </a:r>
            <a:r>
              <a:rPr lang="en-US" dirty="0"/>
              <a:t> 9-12ml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41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Tanner stadium IV (12.5-14 tahun)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Spermarche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perkembangan</a:t>
            </a:r>
            <a:r>
              <a:rPr lang="en-US" dirty="0">
                <a:latin typeface="Arial Narrow" pitchFamily="34" charset="0"/>
              </a:rPr>
              <a:t> </a:t>
            </a:r>
            <a:r>
              <a:rPr lang="en-US" dirty="0" err="1">
                <a:latin typeface="Arial Narrow" pitchFamily="34" charset="0"/>
                <a:hlinkClick r:id="rId2"/>
              </a:rPr>
              <a:t>sperma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terjadi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Testis, </a:t>
            </a:r>
            <a:r>
              <a:rPr lang="en-US" dirty="0" err="1">
                <a:latin typeface="Arial Narrow" pitchFamily="34" charset="0"/>
              </a:rPr>
              <a:t>skrotum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penis </a:t>
            </a:r>
            <a:r>
              <a:rPr lang="en-US" dirty="0" err="1">
                <a:latin typeface="Arial Narrow" pitchFamily="34" charset="0"/>
              </a:rPr>
              <a:t>terus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membesar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Skrotum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mungkin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terlihat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gelap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sebelumnya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Rambut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kemaluan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mengisi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seluruh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segitiga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atas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daerah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kemaluan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Rambut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tumbuh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ketiak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wajah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Suara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permanen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tahap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Jerawat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mungkin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muncul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Volume testis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15-20ml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82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Tanner stadium V (&gt; 14 tahun)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Testis, </a:t>
            </a:r>
            <a:r>
              <a:rPr lang="en-US" dirty="0" err="1">
                <a:latin typeface="Arial Narrow" pitchFamily="34" charset="0"/>
              </a:rPr>
              <a:t>skrotum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penis </a:t>
            </a:r>
            <a:r>
              <a:rPr lang="en-US" dirty="0" err="1">
                <a:latin typeface="Arial Narrow" pitchFamily="34" charset="0"/>
              </a:rPr>
              <a:t>telah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mencapai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ukuran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dewasa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Rambut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kemaluan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tumbuh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sepenuhnya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Rambut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wajah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tumbuh</a:t>
            </a:r>
            <a:r>
              <a:rPr lang="en-US" dirty="0">
                <a:latin typeface="Arial Narrow" pitchFamily="34" charset="0"/>
              </a:rPr>
              <a:t>; </a:t>
            </a:r>
            <a:r>
              <a:rPr lang="en-US" dirty="0" err="1">
                <a:latin typeface="Arial Narrow" pitchFamily="34" charset="0"/>
              </a:rPr>
              <a:t>beberapa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lelaki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mungkin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bercukur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sekarang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Pertumbuhan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ketinggian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melambat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Otot-otot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masih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berkembang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18 </a:t>
            </a:r>
            <a:r>
              <a:rPr lang="en-US" dirty="0" err="1">
                <a:latin typeface="Arial Narrow" pitchFamily="34" charset="0"/>
              </a:rPr>
              <a:t>tahun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sebagian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besar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laki-laki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mencapai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pertumbuhan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mereka</a:t>
            </a:r>
            <a:endParaRPr lang="en-US" dirty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Volume testis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20ml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04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Tanner Stage </a:t>
            </a:r>
            <a:endParaRPr lang="en-US" dirty="0"/>
          </a:p>
        </p:txBody>
      </p:sp>
      <p:pic>
        <p:nvPicPr>
          <p:cNvPr id="1026" name="Picture 2" descr="D:\ITKES  DOKUMEN\A MATERI MENGAJAR\ASUHAN KEBIDANAN REMAJA DAN PERIMENOPAUSE\dokumentasi\ppt\taner st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53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586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Pubertas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Laki-Laki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Narrow" pitchFamily="34" charset="0"/>
              </a:rPr>
              <a:t>9-14 </a:t>
            </a:r>
            <a:r>
              <a:rPr lang="en-US" dirty="0" err="1" smtClean="0">
                <a:latin typeface="Arial Narrow" pitchFamily="34" charset="0"/>
              </a:rPr>
              <a:t>tahun</a:t>
            </a:r>
            <a:endParaRPr lang="en-US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●</a:t>
            </a:r>
            <a:r>
              <a:rPr lang="en-US" dirty="0" err="1">
                <a:latin typeface="Arial Narrow" pitchFamily="34" charset="0"/>
              </a:rPr>
              <a:t>Ditandai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mimpi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basah</a:t>
            </a:r>
            <a:endParaRPr lang="en-US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●</a:t>
            </a:r>
            <a:r>
              <a:rPr lang="en-US" dirty="0" err="1">
                <a:latin typeface="Arial Narrow" pitchFamily="34" charset="0"/>
              </a:rPr>
              <a:t>Pubertas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dini</a:t>
            </a:r>
            <a:r>
              <a:rPr lang="en-US" dirty="0">
                <a:latin typeface="Arial Narrow" pitchFamily="34" charset="0"/>
              </a:rPr>
              <a:t> (precocious puberty</a:t>
            </a:r>
            <a:r>
              <a:rPr lang="en-US" dirty="0" smtClean="0">
                <a:latin typeface="Arial Narrow" pitchFamily="34" charset="0"/>
              </a:rPr>
              <a:t>):</a:t>
            </a:r>
          </a:p>
          <a:p>
            <a:pPr indent="55563">
              <a:buFont typeface="Wingdings" pitchFamily="2" charset="2"/>
              <a:buChar char="ü"/>
              <a:tabLst>
                <a:tab pos="633413" algn="l"/>
              </a:tabLst>
            </a:pPr>
            <a:r>
              <a:rPr lang="en-US" dirty="0" smtClean="0">
                <a:latin typeface="Arial Narrow" pitchFamily="34" charset="0"/>
              </a:rPr>
              <a:t>Volume </a:t>
            </a:r>
            <a:r>
              <a:rPr lang="en-US" dirty="0">
                <a:latin typeface="Arial Narrow" pitchFamily="34" charset="0"/>
              </a:rPr>
              <a:t>testis &gt;3mL, &lt; 9 </a:t>
            </a:r>
            <a:r>
              <a:rPr lang="en-US" dirty="0" err="1" smtClean="0">
                <a:latin typeface="Arial Narrow" pitchFamily="34" charset="0"/>
              </a:rPr>
              <a:t>tahun</a:t>
            </a:r>
            <a:endParaRPr lang="en-US" dirty="0">
              <a:latin typeface="Arial Narrow" pitchFamily="34" charset="0"/>
            </a:endParaRPr>
          </a:p>
          <a:p>
            <a:pPr indent="55563">
              <a:buFont typeface="Wingdings" pitchFamily="2" charset="2"/>
              <a:buChar char="ü"/>
              <a:tabLst>
                <a:tab pos="633413" algn="l"/>
              </a:tabLst>
            </a:pPr>
            <a:r>
              <a:rPr lang="en-US" dirty="0" err="1" smtClean="0">
                <a:latin typeface="Arial Narrow" pitchFamily="34" charset="0"/>
              </a:rPr>
              <a:t>Rambut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pubis </a:t>
            </a:r>
            <a:r>
              <a:rPr lang="en-US" dirty="0" err="1">
                <a:latin typeface="Arial Narrow" pitchFamily="34" charset="0"/>
              </a:rPr>
              <a:t>bertumbuh</a:t>
            </a:r>
            <a:r>
              <a:rPr lang="en-US" dirty="0">
                <a:latin typeface="Arial Narrow" pitchFamily="34" charset="0"/>
              </a:rPr>
              <a:t>, &lt; 9 </a:t>
            </a:r>
            <a:r>
              <a:rPr lang="en-US" dirty="0" err="1" smtClean="0">
                <a:latin typeface="Arial Narrow" pitchFamily="34" charset="0"/>
              </a:rPr>
              <a:t>tahun</a:t>
            </a:r>
            <a:endParaRPr lang="en-US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●</a:t>
            </a:r>
            <a:r>
              <a:rPr lang="en-US" dirty="0" err="1">
                <a:latin typeface="Arial Narrow" pitchFamily="34" charset="0"/>
              </a:rPr>
              <a:t>Pubertas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terlambat</a:t>
            </a:r>
            <a:r>
              <a:rPr lang="en-US" dirty="0">
                <a:latin typeface="Arial Narrow" pitchFamily="34" charset="0"/>
              </a:rPr>
              <a:t> (pubertal delay</a:t>
            </a:r>
            <a:r>
              <a:rPr lang="en-US" dirty="0" smtClean="0">
                <a:latin typeface="Arial Narrow" pitchFamily="34" charset="0"/>
              </a:rPr>
              <a:t>):</a:t>
            </a:r>
          </a:p>
          <a:p>
            <a:pPr marL="693738" indent="-354013">
              <a:buFont typeface="Wingdings" pitchFamily="2" charset="2"/>
              <a:buChar char="ü"/>
            </a:pPr>
            <a:r>
              <a:rPr lang="en-US" dirty="0" err="1" smtClean="0">
                <a:latin typeface="Arial Narrow" pitchFamily="34" charset="0"/>
              </a:rPr>
              <a:t>Ukuran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testis &lt;2.5 cm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4 mL, 4 </a:t>
            </a:r>
            <a:r>
              <a:rPr lang="en-US" dirty="0" err="1" smtClean="0">
                <a:latin typeface="Arial Narrow" pitchFamily="34" charset="0"/>
              </a:rPr>
              <a:t>tahun</a:t>
            </a:r>
            <a:endParaRPr lang="en-US" dirty="0" smtClean="0">
              <a:latin typeface="Arial Narrow" pitchFamily="34" charset="0"/>
            </a:endParaRPr>
          </a:p>
          <a:p>
            <a:pPr marL="693738" indent="-354013">
              <a:buFont typeface="Wingdings" pitchFamily="2" charset="2"/>
              <a:buChar char="ü"/>
            </a:pPr>
            <a:r>
              <a:rPr lang="en-US" dirty="0" err="1" smtClean="0">
                <a:latin typeface="Arial Narrow" pitchFamily="34" charset="0"/>
              </a:rPr>
              <a:t>Rambut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pubis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tampak</a:t>
            </a:r>
            <a:r>
              <a:rPr lang="en-US" dirty="0">
                <a:latin typeface="Arial Narrow" pitchFamily="34" charset="0"/>
              </a:rPr>
              <a:t>, 14 </a:t>
            </a:r>
            <a:r>
              <a:rPr lang="en-US" dirty="0" err="1">
                <a:latin typeface="Arial Narrow" pitchFamily="34" charset="0"/>
              </a:rPr>
              <a:t>tahun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62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Anamnesis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b="1" dirty="0" err="1"/>
              <a:t>bidan</a:t>
            </a:r>
            <a:r>
              <a:rPr lang="en-US" dirty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 smtClean="0"/>
              <a:t>kesehatanya</a:t>
            </a:r>
            <a:r>
              <a:rPr lang="en-US" dirty="0" smtClean="0"/>
              <a:t> 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13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3703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29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7608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97608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97608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1734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41734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41734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85954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85954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30080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0080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0080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4302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4302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4302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18522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18522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18522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62648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62648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62648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06869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6869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06869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50994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50994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50994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95216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5216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95216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39342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39342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39342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83563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83563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27689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27689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8" y="665988"/>
                </a:lnTo>
                <a:lnTo>
                  <a:pt x="152018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27689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8" y="490727"/>
                </a:lnTo>
                <a:lnTo>
                  <a:pt x="152018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71909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71909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71909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16035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16035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16035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60256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60256" y="1147573"/>
            <a:ext cx="114300" cy="666115"/>
          </a:xfrm>
          <a:custGeom>
            <a:avLst/>
            <a:gdLst/>
            <a:ahLst/>
            <a:cxnLst/>
            <a:rect l="l" t="t" r="r" b="b"/>
            <a:pathLst>
              <a:path w="152400" h="666114">
                <a:moveTo>
                  <a:pt x="0" y="665988"/>
                </a:moveTo>
                <a:lnTo>
                  <a:pt x="152019" y="665988"/>
                </a:lnTo>
                <a:lnTo>
                  <a:pt x="152019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60256" y="10668"/>
            <a:ext cx="114300" cy="490855"/>
          </a:xfrm>
          <a:custGeom>
            <a:avLst/>
            <a:gdLst/>
            <a:ahLst/>
            <a:cxnLst/>
            <a:rect l="l" t="t" r="r" b="b"/>
            <a:pathLst>
              <a:path w="152400" h="490855">
                <a:moveTo>
                  <a:pt x="0" y="490727"/>
                </a:moveTo>
                <a:lnTo>
                  <a:pt x="152019" y="490727"/>
                </a:lnTo>
                <a:lnTo>
                  <a:pt x="152019" y="0"/>
                </a:lnTo>
                <a:lnTo>
                  <a:pt x="0" y="0"/>
                </a:lnTo>
                <a:lnTo>
                  <a:pt x="0" y="490727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04477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1892" y="1680969"/>
                </a:lnTo>
                <a:lnTo>
                  <a:pt x="151892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04477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1892" y="1802891"/>
                </a:lnTo>
                <a:lnTo>
                  <a:pt x="151892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48603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48603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9" y="1802891"/>
                </a:lnTo>
                <a:lnTo>
                  <a:pt x="152019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92823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92823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9" y="1802891"/>
                </a:lnTo>
                <a:lnTo>
                  <a:pt x="152019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36949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36949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9" y="1802891"/>
                </a:lnTo>
                <a:lnTo>
                  <a:pt x="152019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81170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81170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9" y="1802891"/>
                </a:lnTo>
                <a:lnTo>
                  <a:pt x="152019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25296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9" y="1680969"/>
                </a:lnTo>
                <a:lnTo>
                  <a:pt x="152019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12368" y="44574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9" y="1802891"/>
                </a:lnTo>
                <a:lnTo>
                  <a:pt x="152019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69518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69518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8" y="1802891"/>
                </a:lnTo>
                <a:lnTo>
                  <a:pt x="152018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13643" y="5177028"/>
            <a:ext cx="114300" cy="1681480"/>
          </a:xfrm>
          <a:custGeom>
            <a:avLst/>
            <a:gdLst/>
            <a:ahLst/>
            <a:cxnLst/>
            <a:rect l="l" t="t" r="r" b="b"/>
            <a:pathLst>
              <a:path w="152400" h="1681479">
                <a:moveTo>
                  <a:pt x="0" y="1680969"/>
                </a:moveTo>
                <a:lnTo>
                  <a:pt x="152018" y="1680969"/>
                </a:lnTo>
                <a:lnTo>
                  <a:pt x="152018" y="0"/>
                </a:lnTo>
                <a:lnTo>
                  <a:pt x="0" y="0"/>
                </a:lnTo>
                <a:lnTo>
                  <a:pt x="0" y="1680969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813643" y="10667"/>
            <a:ext cx="114300" cy="1803400"/>
          </a:xfrm>
          <a:custGeom>
            <a:avLst/>
            <a:gdLst/>
            <a:ahLst/>
            <a:cxnLst/>
            <a:rect l="l" t="t" r="r" b="b"/>
            <a:pathLst>
              <a:path w="152400" h="1803400">
                <a:moveTo>
                  <a:pt x="0" y="1802891"/>
                </a:moveTo>
                <a:lnTo>
                  <a:pt x="152018" y="1802891"/>
                </a:lnTo>
                <a:lnTo>
                  <a:pt x="152018" y="0"/>
                </a:lnTo>
                <a:lnTo>
                  <a:pt x="0" y="0"/>
                </a:lnTo>
                <a:lnTo>
                  <a:pt x="0" y="1802891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57864" y="10667"/>
            <a:ext cx="114300" cy="6847840"/>
          </a:xfrm>
          <a:custGeom>
            <a:avLst/>
            <a:gdLst/>
            <a:ahLst/>
            <a:cxnLst/>
            <a:rect l="l" t="t" r="r" b="b"/>
            <a:pathLst>
              <a:path w="152400" h="6847840">
                <a:moveTo>
                  <a:pt x="152019" y="0"/>
                </a:moveTo>
                <a:lnTo>
                  <a:pt x="0" y="0"/>
                </a:lnTo>
                <a:lnTo>
                  <a:pt x="0" y="6847329"/>
                </a:lnTo>
                <a:lnTo>
                  <a:pt x="152019" y="6847329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301989" y="10667"/>
            <a:ext cx="114300" cy="6847840"/>
          </a:xfrm>
          <a:custGeom>
            <a:avLst/>
            <a:gdLst/>
            <a:ahLst/>
            <a:cxnLst/>
            <a:rect l="l" t="t" r="r" b="b"/>
            <a:pathLst>
              <a:path w="152400" h="6847840">
                <a:moveTo>
                  <a:pt x="152019" y="0"/>
                </a:moveTo>
                <a:lnTo>
                  <a:pt x="0" y="0"/>
                </a:lnTo>
                <a:lnTo>
                  <a:pt x="0" y="6847329"/>
                </a:lnTo>
                <a:lnTo>
                  <a:pt x="152019" y="6847329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46210" y="10667"/>
            <a:ext cx="114300" cy="6847840"/>
          </a:xfrm>
          <a:custGeom>
            <a:avLst/>
            <a:gdLst/>
            <a:ahLst/>
            <a:cxnLst/>
            <a:rect l="l" t="t" r="r" b="b"/>
            <a:pathLst>
              <a:path w="152400" h="6847840">
                <a:moveTo>
                  <a:pt x="152019" y="0"/>
                </a:moveTo>
                <a:lnTo>
                  <a:pt x="0" y="0"/>
                </a:lnTo>
                <a:lnTo>
                  <a:pt x="0" y="6847329"/>
                </a:lnTo>
                <a:lnTo>
                  <a:pt x="152019" y="6847329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90336" y="10667"/>
            <a:ext cx="114300" cy="6847840"/>
          </a:xfrm>
          <a:custGeom>
            <a:avLst/>
            <a:gdLst/>
            <a:ahLst/>
            <a:cxnLst/>
            <a:rect l="l" t="t" r="r" b="b"/>
            <a:pathLst>
              <a:path w="152400" h="6847840">
                <a:moveTo>
                  <a:pt x="152019" y="0"/>
                </a:moveTo>
                <a:lnTo>
                  <a:pt x="0" y="0"/>
                </a:lnTo>
                <a:lnTo>
                  <a:pt x="0" y="6847329"/>
                </a:lnTo>
                <a:lnTo>
                  <a:pt x="152019" y="6847329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34558" y="10667"/>
            <a:ext cx="109538" cy="6847840"/>
          </a:xfrm>
          <a:custGeom>
            <a:avLst/>
            <a:gdLst/>
            <a:ahLst/>
            <a:cxnLst/>
            <a:rect l="l" t="t" r="r" b="b"/>
            <a:pathLst>
              <a:path w="146050" h="6847840">
                <a:moveTo>
                  <a:pt x="145923" y="0"/>
                </a:moveTo>
                <a:lnTo>
                  <a:pt x="0" y="0"/>
                </a:lnTo>
                <a:lnTo>
                  <a:pt x="0" y="6847329"/>
                </a:lnTo>
                <a:lnTo>
                  <a:pt x="145923" y="6847329"/>
                </a:lnTo>
                <a:lnTo>
                  <a:pt x="145923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-4763" y="0"/>
            <a:ext cx="6110763" cy="6870700"/>
            <a:chOff x="-6350" y="0"/>
            <a:chExt cx="8147684" cy="6870700"/>
          </a:xfrm>
        </p:grpSpPr>
        <p:sp>
          <p:nvSpPr>
            <p:cNvPr id="72" name="object 72"/>
            <p:cNvSpPr/>
            <p:nvPr/>
          </p:nvSpPr>
          <p:spPr>
            <a:xfrm>
              <a:off x="0" y="0"/>
              <a:ext cx="2809240" cy="6858000"/>
            </a:xfrm>
            <a:custGeom>
              <a:avLst/>
              <a:gdLst/>
              <a:ahLst/>
              <a:cxnLst/>
              <a:rect l="l" t="t" r="r" b="b"/>
              <a:pathLst>
                <a:path w="2809240" h="6858000">
                  <a:moveTo>
                    <a:pt x="280873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808732" y="6858000"/>
                  </a:lnTo>
                  <a:lnTo>
                    <a:pt x="2808732" y="0"/>
                  </a:lnTo>
                  <a:close/>
                </a:path>
              </a:pathLst>
            </a:custGeom>
            <a:solidFill>
              <a:srgbClr val="FCB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0"/>
              <a:ext cx="2809240" cy="6858000"/>
            </a:xfrm>
            <a:custGeom>
              <a:avLst/>
              <a:gdLst/>
              <a:ahLst/>
              <a:cxnLst/>
              <a:rect l="l" t="t" r="r" b="b"/>
              <a:pathLst>
                <a:path w="2809240" h="6858000">
                  <a:moveTo>
                    <a:pt x="0" y="6858000"/>
                  </a:moveTo>
                  <a:lnTo>
                    <a:pt x="2808732" y="6858000"/>
                  </a:lnTo>
                  <a:lnTo>
                    <a:pt x="2808732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B989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24611" y="501395"/>
              <a:ext cx="7816850" cy="646430"/>
            </a:xfrm>
            <a:custGeom>
              <a:avLst/>
              <a:gdLst/>
              <a:ahLst/>
              <a:cxnLst/>
              <a:rect l="l" t="t" r="r" b="b"/>
              <a:pathLst>
                <a:path w="7816850" h="646430">
                  <a:moveTo>
                    <a:pt x="7816596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7816596" y="646176"/>
                  </a:lnTo>
                  <a:lnTo>
                    <a:pt x="7816596" y="0"/>
                  </a:lnTo>
                  <a:close/>
                </a:path>
              </a:pathLst>
            </a:custGeom>
            <a:solidFill>
              <a:srgbClr val="D7B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>
            <a:spLocks noGrp="1"/>
          </p:cNvSpPr>
          <p:nvPr>
            <p:ph type="title"/>
          </p:nvPr>
        </p:nvSpPr>
        <p:spPr>
          <a:xfrm>
            <a:off x="302514" y="528880"/>
            <a:ext cx="53530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err="1"/>
              <a:t>F</a:t>
            </a:r>
            <a:r>
              <a:rPr sz="3600" dirty="0" err="1" smtClean="0"/>
              <a:t>isiologi</a:t>
            </a:r>
            <a:r>
              <a:rPr sz="3600" spc="-30" dirty="0" smtClean="0"/>
              <a:t> </a:t>
            </a:r>
            <a:r>
              <a:rPr sz="3600" spc="-5" dirty="0"/>
              <a:t>menstruasi</a:t>
            </a:r>
            <a:endParaRPr sz="3600" dirty="0"/>
          </a:p>
        </p:txBody>
      </p:sp>
      <p:grpSp>
        <p:nvGrpSpPr>
          <p:cNvPr id="76" name="object 76"/>
          <p:cNvGrpSpPr/>
          <p:nvPr/>
        </p:nvGrpSpPr>
        <p:grpSpPr>
          <a:xfrm>
            <a:off x="1345120" y="1807211"/>
            <a:ext cx="6700838" cy="3376295"/>
            <a:chOff x="1793494" y="1807210"/>
            <a:chExt cx="8934450" cy="3376295"/>
          </a:xfrm>
        </p:grpSpPr>
        <p:sp>
          <p:nvSpPr>
            <p:cNvPr id="77" name="object 77"/>
            <p:cNvSpPr/>
            <p:nvPr/>
          </p:nvSpPr>
          <p:spPr>
            <a:xfrm>
              <a:off x="1799844" y="1813560"/>
              <a:ext cx="8921750" cy="3363595"/>
            </a:xfrm>
            <a:custGeom>
              <a:avLst/>
              <a:gdLst/>
              <a:ahLst/>
              <a:cxnLst/>
              <a:rect l="l" t="t" r="r" b="b"/>
              <a:pathLst>
                <a:path w="8921750" h="3363595">
                  <a:moveTo>
                    <a:pt x="8921496" y="0"/>
                  </a:moveTo>
                  <a:lnTo>
                    <a:pt x="0" y="0"/>
                  </a:lnTo>
                  <a:lnTo>
                    <a:pt x="0" y="3363467"/>
                  </a:lnTo>
                  <a:lnTo>
                    <a:pt x="8921496" y="3363467"/>
                  </a:lnTo>
                  <a:lnTo>
                    <a:pt x="8921496" y="0"/>
                  </a:lnTo>
                  <a:close/>
                </a:path>
              </a:pathLst>
            </a:custGeom>
            <a:solidFill>
              <a:srgbClr val="F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99844" y="1813560"/>
              <a:ext cx="8921750" cy="3363595"/>
            </a:xfrm>
            <a:custGeom>
              <a:avLst/>
              <a:gdLst/>
              <a:ahLst/>
              <a:cxnLst/>
              <a:rect l="l" t="t" r="r" b="b"/>
              <a:pathLst>
                <a:path w="8921750" h="3363595">
                  <a:moveTo>
                    <a:pt x="0" y="3363467"/>
                  </a:moveTo>
                  <a:lnTo>
                    <a:pt x="8921496" y="3363467"/>
                  </a:lnTo>
                  <a:lnTo>
                    <a:pt x="8921496" y="0"/>
                  </a:lnTo>
                  <a:lnTo>
                    <a:pt x="0" y="0"/>
                  </a:lnTo>
                  <a:lnTo>
                    <a:pt x="0" y="3363467"/>
                  </a:lnTo>
                  <a:close/>
                </a:path>
              </a:pathLst>
            </a:custGeom>
            <a:ln w="12700">
              <a:solidFill>
                <a:srgbClr val="B989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243458" y="1847974"/>
            <a:ext cx="8900638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2255" marR="173990" indent="-135191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Narrow" pitchFamily="34" charset="0"/>
                <a:cs typeface="Arial MT"/>
              </a:rPr>
              <a:t>“ </a:t>
            </a:r>
            <a:r>
              <a:rPr sz="2800" dirty="0">
                <a:latin typeface="Arial Narrow" pitchFamily="34" charset="0"/>
                <a:cs typeface="Arial MT"/>
              </a:rPr>
              <a:t>Menstruasi</a:t>
            </a:r>
            <a:r>
              <a:rPr sz="2800" spc="-5" dirty="0">
                <a:latin typeface="Arial Narrow" pitchFamily="34" charset="0"/>
                <a:cs typeface="Arial MT"/>
              </a:rPr>
              <a:t> adalah</a:t>
            </a:r>
            <a:r>
              <a:rPr sz="2800" spc="2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perdarahan</a:t>
            </a:r>
            <a:r>
              <a:rPr sz="2800" spc="3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periodik</a:t>
            </a:r>
            <a:r>
              <a:rPr sz="2800" spc="3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pada</a:t>
            </a:r>
            <a:r>
              <a:rPr sz="2800" spc="1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uterus</a:t>
            </a:r>
            <a:r>
              <a:rPr sz="2800" spc="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yang </a:t>
            </a:r>
            <a:r>
              <a:rPr sz="2800" spc="-65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dimulai</a:t>
            </a:r>
            <a:r>
              <a:rPr sz="2800" spc="20" dirty="0">
                <a:latin typeface="Arial Narrow" pitchFamily="34" charset="0"/>
                <a:cs typeface="Arial MT"/>
              </a:rPr>
              <a:t> </a:t>
            </a:r>
            <a:r>
              <a:rPr sz="2800" dirty="0">
                <a:latin typeface="Arial Narrow" pitchFamily="34" charset="0"/>
                <a:cs typeface="Arial MT"/>
              </a:rPr>
              <a:t>sekitar </a:t>
            </a:r>
            <a:r>
              <a:rPr sz="2800" spc="-5" dirty="0">
                <a:latin typeface="Arial Narrow" pitchFamily="34" charset="0"/>
                <a:cs typeface="Arial MT"/>
              </a:rPr>
              <a:t>14</a:t>
            </a:r>
            <a:r>
              <a:rPr sz="2800" spc="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hari </a:t>
            </a:r>
            <a:r>
              <a:rPr sz="2800" dirty="0">
                <a:latin typeface="Arial Narrow" pitchFamily="34" charset="0"/>
                <a:cs typeface="Arial MT"/>
              </a:rPr>
              <a:t>setelah</a:t>
            </a:r>
            <a:r>
              <a:rPr sz="2800" spc="5" dirty="0">
                <a:latin typeface="Arial Narrow" pitchFamily="34" charset="0"/>
                <a:cs typeface="Arial MT"/>
              </a:rPr>
              <a:t> </a:t>
            </a:r>
            <a:r>
              <a:rPr sz="2800" spc="-10" dirty="0">
                <a:latin typeface="Arial Narrow" pitchFamily="34" charset="0"/>
                <a:cs typeface="Arial MT"/>
              </a:rPr>
              <a:t>ovulasi”</a:t>
            </a:r>
            <a:endParaRPr sz="2800" dirty="0">
              <a:latin typeface="Arial Narrow" pitchFamily="34" charset="0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Arial Narrow" pitchFamily="34" charset="0"/>
              <a:cs typeface="Arial MT"/>
            </a:endParaRPr>
          </a:p>
          <a:p>
            <a:pPr marL="1395095" marR="8255" indent="-1383030">
              <a:lnSpc>
                <a:spcPct val="100000"/>
              </a:lnSpc>
            </a:pPr>
            <a:r>
              <a:rPr sz="2800" spc="-5" dirty="0">
                <a:latin typeface="Arial Narrow" pitchFamily="34" charset="0"/>
                <a:cs typeface="Arial MT"/>
              </a:rPr>
              <a:t>“Menstruasi</a:t>
            </a:r>
            <a:r>
              <a:rPr sz="2800" spc="-10" dirty="0">
                <a:latin typeface="Arial Narrow" pitchFamily="34" charset="0"/>
                <a:cs typeface="Arial MT"/>
              </a:rPr>
              <a:t> adalah</a:t>
            </a:r>
            <a:r>
              <a:rPr sz="2800" spc="2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perdarahan</a:t>
            </a:r>
            <a:r>
              <a:rPr sz="2800" spc="2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vagina</a:t>
            </a:r>
            <a:r>
              <a:rPr sz="2800" dirty="0">
                <a:latin typeface="Arial Narrow" pitchFamily="34" charset="0"/>
                <a:cs typeface="Arial MT"/>
              </a:rPr>
              <a:t> secara</a:t>
            </a:r>
            <a:r>
              <a:rPr sz="2800" spc="1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berkala</a:t>
            </a:r>
            <a:r>
              <a:rPr sz="2800" spc="10" dirty="0">
                <a:latin typeface="Arial Narrow" pitchFamily="34" charset="0"/>
                <a:cs typeface="Arial MT"/>
              </a:rPr>
              <a:t> </a:t>
            </a:r>
            <a:r>
              <a:rPr sz="2800" spc="-10" dirty="0">
                <a:latin typeface="Arial Narrow" pitchFamily="34" charset="0"/>
                <a:cs typeface="Arial MT"/>
              </a:rPr>
              <a:t>akibat </a:t>
            </a:r>
            <a:r>
              <a:rPr sz="2800" spc="-65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terlepasnya</a:t>
            </a:r>
            <a:r>
              <a:rPr sz="2800" spc="1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lapisan</a:t>
            </a:r>
            <a:r>
              <a:rPr sz="2800" spc="1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endometrium</a:t>
            </a:r>
            <a:r>
              <a:rPr sz="2800" spc="10" dirty="0">
                <a:latin typeface="Arial Narrow" pitchFamily="34" charset="0"/>
                <a:cs typeface="Arial MT"/>
              </a:rPr>
              <a:t> </a:t>
            </a:r>
            <a:r>
              <a:rPr sz="2800" dirty="0">
                <a:latin typeface="Arial Narrow" pitchFamily="34" charset="0"/>
                <a:cs typeface="Arial MT"/>
              </a:rPr>
              <a:t>rahim”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Arial Narrow" pitchFamily="34" charset="0"/>
              <a:cs typeface="Arial MT"/>
            </a:endParaRPr>
          </a:p>
          <a:p>
            <a:pPr marL="1167765" marR="5080" indent="-114681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Arial Narrow" pitchFamily="34" charset="0"/>
                <a:cs typeface="Arial MT"/>
              </a:rPr>
              <a:t>“Menstruasi</a:t>
            </a:r>
            <a:r>
              <a:rPr sz="2800" spc="-1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adalah</a:t>
            </a:r>
            <a:r>
              <a:rPr sz="2800" spc="2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proses</a:t>
            </a:r>
            <a:r>
              <a:rPr sz="2800" spc="10" dirty="0">
                <a:latin typeface="Arial Narrow" pitchFamily="34" charset="0"/>
                <a:cs typeface="Arial MT"/>
              </a:rPr>
              <a:t> </a:t>
            </a:r>
            <a:r>
              <a:rPr sz="2800" dirty="0">
                <a:latin typeface="Arial Narrow" pitchFamily="34" charset="0"/>
                <a:cs typeface="Arial MT"/>
              </a:rPr>
              <a:t>keluarnya</a:t>
            </a:r>
            <a:r>
              <a:rPr sz="2800" spc="2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darah</a:t>
            </a:r>
            <a:r>
              <a:rPr sz="2800" spc="-10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atau perdarahan </a:t>
            </a:r>
            <a:r>
              <a:rPr sz="2800" spc="-650" dirty="0">
                <a:latin typeface="Arial Narrow" pitchFamily="34" charset="0"/>
                <a:cs typeface="Arial MT"/>
              </a:rPr>
              <a:t> </a:t>
            </a:r>
            <a:r>
              <a:rPr sz="2800" dirty="0">
                <a:latin typeface="Arial Narrow" pitchFamily="34" charset="0"/>
                <a:cs typeface="Arial MT"/>
              </a:rPr>
              <a:t>yang secara </a:t>
            </a:r>
            <a:r>
              <a:rPr sz="2800" spc="-5" dirty="0">
                <a:latin typeface="Arial Narrow" pitchFamily="34" charset="0"/>
                <a:cs typeface="Arial MT"/>
              </a:rPr>
              <a:t>teratur</a:t>
            </a:r>
            <a:r>
              <a:rPr sz="2800" spc="-1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atau</a:t>
            </a:r>
            <a:r>
              <a:rPr sz="2800" spc="-10" dirty="0">
                <a:latin typeface="Arial Narrow" pitchFamily="34" charset="0"/>
                <a:cs typeface="Arial MT"/>
              </a:rPr>
              <a:t> periodik</a:t>
            </a:r>
            <a:r>
              <a:rPr sz="2800" spc="2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dan</a:t>
            </a:r>
            <a:r>
              <a:rPr sz="2800" spc="5" dirty="0">
                <a:latin typeface="Arial Narrow" pitchFamily="34" charset="0"/>
                <a:cs typeface="Arial MT"/>
              </a:rPr>
              <a:t> </a:t>
            </a:r>
            <a:r>
              <a:rPr sz="2800" spc="-5" dirty="0">
                <a:latin typeface="Arial Narrow" pitchFamily="34" charset="0"/>
                <a:cs typeface="Arial MT"/>
              </a:rPr>
              <a:t>siklik”</a:t>
            </a:r>
            <a:endParaRPr sz="2800" dirty="0">
              <a:latin typeface="Arial Narrow" pitchFamily="34" charset="0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349225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Subjecktif</a:t>
            </a:r>
            <a:r>
              <a:rPr lang="en-US" b="1" dirty="0" smtClean="0"/>
              <a:t> &amp; Data </a:t>
            </a:r>
            <a:r>
              <a:rPr lang="en-US" b="1" dirty="0" err="1" smtClean="0"/>
              <a:t>Objektif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Data </a:t>
            </a:r>
            <a:r>
              <a:rPr lang="en-US" b="1" dirty="0" err="1"/>
              <a:t>subjektif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data</a:t>
            </a:r>
            <a:r>
              <a:rPr lang="en-US" dirty="0"/>
              <a:t> 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 </a:t>
            </a:r>
            <a:r>
              <a:rPr lang="en-US" b="1" dirty="0"/>
              <a:t>data </a:t>
            </a:r>
            <a:r>
              <a:rPr lang="en-US" b="1" dirty="0" err="1"/>
              <a:t>objektif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data</a:t>
            </a:r>
            <a:r>
              <a:rPr lang="en-US" dirty="0"/>
              <a:t> 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diobservasi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30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Subjecktif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 Narrow" pitchFamily="34" charset="0"/>
              </a:rPr>
              <a:t>Keluhan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Utama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Riwayat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Menstruasi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Menarche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 Narrow" pitchFamily="34" charset="0"/>
              </a:rPr>
              <a:t>Lama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Arial Narrow" pitchFamily="34" charset="0"/>
              </a:rPr>
              <a:t>Siklus</a:t>
            </a:r>
            <a:endParaRPr lang="en-US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latin typeface="Arial Narrow" pitchFamily="34" charset="0"/>
              </a:rPr>
              <a:t>Keluhan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err="1" smtClean="0">
                <a:latin typeface="Arial Narrow" pitchFamily="34" charset="0"/>
              </a:rPr>
              <a:t>Riwayat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penyakit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err="1" smtClean="0">
                <a:latin typeface="Arial Narrow" pitchFamily="34" charset="0"/>
              </a:rPr>
              <a:t>Riwayat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err="1" smtClean="0">
                <a:latin typeface="Arial Narrow" pitchFamily="34" charset="0"/>
              </a:rPr>
              <a:t>Pola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kebiasaan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sehari</a:t>
            </a:r>
            <a:r>
              <a:rPr lang="en-US" dirty="0" smtClean="0">
                <a:latin typeface="Arial Narrow" pitchFamily="34" charset="0"/>
              </a:rPr>
              <a:t> – </a:t>
            </a:r>
            <a:r>
              <a:rPr lang="en-US" dirty="0" err="1" smtClean="0">
                <a:latin typeface="Arial Narrow" pitchFamily="34" charset="0"/>
              </a:rPr>
              <a:t>hari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27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err="1" smtClean="0"/>
              <a:t>Objecktif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Arial Narrow" pitchFamily="34" charset="0"/>
              </a:rPr>
              <a:t>Pemeriksaan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Umum</a:t>
            </a:r>
            <a:r>
              <a:rPr lang="en-US" sz="4400" dirty="0" smtClean="0">
                <a:latin typeface="Arial Narrow" pitchFamily="34" charset="0"/>
              </a:rPr>
              <a:t> </a:t>
            </a:r>
          </a:p>
          <a:p>
            <a:r>
              <a:rPr lang="en-US" sz="4400" dirty="0" err="1" smtClean="0">
                <a:latin typeface="Arial Narrow" pitchFamily="34" charset="0"/>
              </a:rPr>
              <a:t>Pemeriksaan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Fisik</a:t>
            </a:r>
            <a:r>
              <a:rPr lang="en-US" sz="4400" dirty="0" smtClean="0">
                <a:latin typeface="Arial Narrow" pitchFamily="34" charset="0"/>
              </a:rPr>
              <a:t> </a:t>
            </a:r>
          </a:p>
          <a:p>
            <a:r>
              <a:rPr lang="en-US" sz="4400" dirty="0" err="1" smtClean="0">
                <a:latin typeface="Arial Narrow" pitchFamily="34" charset="0"/>
              </a:rPr>
              <a:t>Pemeriksaan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Penunjang</a:t>
            </a:r>
            <a:r>
              <a:rPr lang="en-US" sz="4400" dirty="0" smtClean="0">
                <a:latin typeface="Arial Narrow" pitchFamily="34" charset="0"/>
              </a:rPr>
              <a:t> </a:t>
            </a:r>
            <a:endParaRPr lang="en-US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31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 err="1" smtClean="0">
                <a:latin typeface="BadaBoom BB" pitchFamily="34" charset="0"/>
              </a:rPr>
              <a:t>Terima</a:t>
            </a:r>
            <a:r>
              <a:rPr lang="en-US" sz="11500" dirty="0" smtClean="0">
                <a:latin typeface="BadaBoom BB" pitchFamily="34" charset="0"/>
              </a:rPr>
              <a:t> </a:t>
            </a:r>
            <a:r>
              <a:rPr lang="en-US" sz="11500" dirty="0" err="1" smtClean="0">
                <a:latin typeface="BadaBoom BB" pitchFamily="34" charset="0"/>
              </a:rPr>
              <a:t>Kasih</a:t>
            </a:r>
            <a:r>
              <a:rPr lang="en-US" sz="11500" dirty="0" smtClean="0">
                <a:latin typeface="BadaBoom BB" pitchFamily="34" charset="0"/>
              </a:rPr>
              <a:t> </a:t>
            </a:r>
            <a:endParaRPr lang="en-US" sz="11500" dirty="0">
              <a:latin typeface="BadaBoom B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2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3036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37161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8" y="6211822"/>
                </a:lnTo>
                <a:lnTo>
                  <a:pt x="152018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81383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25509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729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13951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8" y="6211822"/>
                </a:lnTo>
                <a:lnTo>
                  <a:pt x="152018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8076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8" y="6211822"/>
                </a:lnTo>
                <a:lnTo>
                  <a:pt x="152018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02297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46423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90643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4769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78990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3116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67338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11463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5684" y="646176"/>
            <a:ext cx="114300" cy="6212205"/>
          </a:xfrm>
          <a:custGeom>
            <a:avLst/>
            <a:gdLst/>
            <a:ahLst/>
            <a:cxnLst/>
            <a:rect l="l" t="t" r="r" b="b"/>
            <a:pathLst>
              <a:path w="152400" h="6212205">
                <a:moveTo>
                  <a:pt x="0" y="6211822"/>
                </a:moveTo>
                <a:lnTo>
                  <a:pt x="152019" y="6211822"/>
                </a:lnTo>
                <a:lnTo>
                  <a:pt x="152019" y="0"/>
                </a:lnTo>
                <a:lnTo>
                  <a:pt x="0" y="0"/>
                </a:lnTo>
                <a:lnTo>
                  <a:pt x="0" y="6211822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9905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1892" y="0"/>
                </a:moveTo>
                <a:lnTo>
                  <a:pt x="0" y="0"/>
                </a:lnTo>
                <a:lnTo>
                  <a:pt x="0" y="6857998"/>
                </a:lnTo>
                <a:lnTo>
                  <a:pt x="151892" y="6857998"/>
                </a:lnTo>
                <a:lnTo>
                  <a:pt x="151892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44030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88251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32377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76599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8" y="0"/>
                </a:moveTo>
                <a:lnTo>
                  <a:pt x="0" y="0"/>
                </a:lnTo>
                <a:lnTo>
                  <a:pt x="0" y="6857998"/>
                </a:lnTo>
                <a:lnTo>
                  <a:pt x="152018" y="6857998"/>
                </a:lnTo>
                <a:lnTo>
                  <a:pt x="152018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20725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8" y="0"/>
                </a:moveTo>
                <a:lnTo>
                  <a:pt x="0" y="0"/>
                </a:lnTo>
                <a:lnTo>
                  <a:pt x="0" y="6857998"/>
                </a:lnTo>
                <a:lnTo>
                  <a:pt x="152018" y="6857998"/>
                </a:lnTo>
                <a:lnTo>
                  <a:pt x="152018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64945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09071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53292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97417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41639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85765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9" y="0"/>
                </a:moveTo>
                <a:lnTo>
                  <a:pt x="0" y="0"/>
                </a:lnTo>
                <a:lnTo>
                  <a:pt x="0" y="6857998"/>
                </a:lnTo>
                <a:lnTo>
                  <a:pt x="152019" y="6857998"/>
                </a:lnTo>
                <a:lnTo>
                  <a:pt x="152019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029986" y="0"/>
            <a:ext cx="1143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018" y="0"/>
                </a:moveTo>
                <a:lnTo>
                  <a:pt x="0" y="0"/>
                </a:lnTo>
                <a:lnTo>
                  <a:pt x="0" y="6857998"/>
                </a:lnTo>
                <a:lnTo>
                  <a:pt x="152018" y="6857998"/>
                </a:lnTo>
                <a:lnTo>
                  <a:pt x="152018" y="0"/>
                </a:lnTo>
                <a:close/>
              </a:path>
            </a:pathLst>
          </a:custGeom>
          <a:solidFill>
            <a:srgbClr val="FFFFFF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-4762" y="0"/>
            <a:ext cx="6055994" cy="6870700"/>
            <a:chOff x="-6350" y="0"/>
            <a:chExt cx="8074659" cy="6870700"/>
          </a:xfrm>
        </p:grpSpPr>
        <p:sp>
          <p:nvSpPr>
            <p:cNvPr id="32" name="object 32"/>
            <p:cNvSpPr/>
            <p:nvPr/>
          </p:nvSpPr>
          <p:spPr>
            <a:xfrm>
              <a:off x="0" y="0"/>
              <a:ext cx="2809240" cy="6858000"/>
            </a:xfrm>
            <a:custGeom>
              <a:avLst/>
              <a:gdLst/>
              <a:ahLst/>
              <a:cxnLst/>
              <a:rect l="l" t="t" r="r" b="b"/>
              <a:pathLst>
                <a:path w="2809240" h="6858000">
                  <a:moveTo>
                    <a:pt x="280873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808732" y="6858000"/>
                  </a:lnTo>
                  <a:lnTo>
                    <a:pt x="2808732" y="0"/>
                  </a:lnTo>
                  <a:close/>
                </a:path>
              </a:pathLst>
            </a:custGeom>
            <a:solidFill>
              <a:srgbClr val="FCB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0"/>
              <a:ext cx="2809240" cy="6858000"/>
            </a:xfrm>
            <a:custGeom>
              <a:avLst/>
              <a:gdLst/>
              <a:ahLst/>
              <a:cxnLst/>
              <a:rect l="l" t="t" r="r" b="b"/>
              <a:pathLst>
                <a:path w="2809240" h="6858000">
                  <a:moveTo>
                    <a:pt x="0" y="6858000"/>
                  </a:moveTo>
                  <a:lnTo>
                    <a:pt x="2808732" y="6858000"/>
                  </a:lnTo>
                  <a:lnTo>
                    <a:pt x="2808732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B989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1459" y="0"/>
              <a:ext cx="7816850" cy="646430"/>
            </a:xfrm>
            <a:custGeom>
              <a:avLst/>
              <a:gdLst/>
              <a:ahLst/>
              <a:cxnLst/>
              <a:rect l="l" t="t" r="r" b="b"/>
              <a:pathLst>
                <a:path w="7816850" h="646430">
                  <a:moveTo>
                    <a:pt x="7816596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7816596" y="646176"/>
                  </a:lnTo>
                  <a:lnTo>
                    <a:pt x="7816596" y="0"/>
                  </a:lnTo>
                  <a:close/>
                </a:path>
              </a:pathLst>
            </a:custGeom>
            <a:solidFill>
              <a:srgbClr val="D7B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247193" y="-249261"/>
            <a:ext cx="53530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Pengertian</a:t>
            </a:r>
            <a:r>
              <a:rPr sz="3600" spc="-35" dirty="0"/>
              <a:t> </a:t>
            </a:r>
            <a:r>
              <a:rPr sz="3600" spc="-5" dirty="0"/>
              <a:t>dan</a:t>
            </a:r>
            <a:r>
              <a:rPr sz="3600" spc="-10" dirty="0"/>
              <a:t> </a:t>
            </a:r>
            <a:r>
              <a:rPr sz="3600" dirty="0"/>
              <a:t>fisiologi</a:t>
            </a:r>
            <a:r>
              <a:rPr sz="3600" spc="-30" dirty="0"/>
              <a:t> </a:t>
            </a:r>
            <a:r>
              <a:rPr sz="3600" spc="-5" dirty="0"/>
              <a:t>menstruasi</a:t>
            </a:r>
            <a:endParaRPr sz="3600"/>
          </a:p>
        </p:txBody>
      </p:sp>
      <p:sp>
        <p:nvSpPr>
          <p:cNvPr id="36" name="object 36"/>
          <p:cNvSpPr txBox="1"/>
          <p:nvPr/>
        </p:nvSpPr>
        <p:spPr>
          <a:xfrm>
            <a:off x="4036694" y="734948"/>
            <a:ext cx="6653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H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spc="-5" dirty="0">
                <a:latin typeface="Arial MT"/>
                <a:cs typeface="Arial MT"/>
              </a:rPr>
              <a:t>fisis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33008" y="4191761"/>
            <a:ext cx="155114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Korpus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luteum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luruh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32213" y="2756153"/>
            <a:ext cx="43767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ov</a:t>
            </a:r>
            <a:r>
              <a:rPr sz="1800" spc="-15" dirty="0">
                <a:latin typeface="Arial MT"/>
                <a:cs typeface="Arial MT"/>
              </a:rPr>
              <a:t>u</a:t>
            </a:r>
            <a:r>
              <a:rPr sz="1800" dirty="0">
                <a:latin typeface="Arial MT"/>
                <a:cs typeface="Arial MT"/>
              </a:rPr>
              <a:t>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31756" y="2244597"/>
            <a:ext cx="118967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Folikel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graaf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30480" y="1393952"/>
            <a:ext cx="168449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Folikel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dalam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ovarium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75540" y="3375405"/>
            <a:ext cx="55102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ov</a:t>
            </a:r>
            <a:r>
              <a:rPr sz="1800" spc="-15" dirty="0">
                <a:latin typeface="Arial MT"/>
                <a:cs typeface="Arial MT"/>
              </a:rPr>
              <a:t>u</a:t>
            </a:r>
            <a:r>
              <a:rPr sz="1800" spc="-5" dirty="0">
                <a:latin typeface="Arial MT"/>
                <a:cs typeface="Arial MT"/>
              </a:rPr>
              <a:t>l</a:t>
            </a:r>
            <a:r>
              <a:rPr sz="1800" spc="-15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si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60283" y="4043298"/>
            <a:ext cx="10363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15" dirty="0">
                <a:latin typeface="Arial MT"/>
                <a:cs typeface="Arial MT"/>
              </a:rPr>
              <a:t>n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spc="-5" dirty="0">
                <a:latin typeface="Arial MT"/>
                <a:cs typeface="Arial MT"/>
              </a:rPr>
              <a:t>metri</a:t>
            </a:r>
            <a:r>
              <a:rPr sz="1800" spc="-15" dirty="0">
                <a:latin typeface="Arial MT"/>
                <a:cs typeface="Arial MT"/>
              </a:rPr>
              <a:t>u</a:t>
            </a:r>
            <a:r>
              <a:rPr sz="1800" dirty="0">
                <a:latin typeface="Arial MT"/>
                <a:cs typeface="Arial MT"/>
              </a:rPr>
              <a:t>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52328" y="4122801"/>
            <a:ext cx="158781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Tdk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ada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pembuahan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0992" y="2053209"/>
            <a:ext cx="11520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Korpus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rubrum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3172" y="3120390"/>
            <a:ext cx="112347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Korpus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luteum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3872" y="3975354"/>
            <a:ext cx="95202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Progesteron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94169" y="3119754"/>
            <a:ext cx="7048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Estrogen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29962" y="3133725"/>
            <a:ext cx="72294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me</a:t>
            </a:r>
            <a:r>
              <a:rPr sz="1800" spc="-15" dirty="0">
                <a:latin typeface="Arial MT"/>
                <a:cs typeface="Arial MT"/>
              </a:rPr>
              <a:t>n</a:t>
            </a:r>
            <a:r>
              <a:rPr sz="1800" spc="-5" dirty="0">
                <a:latin typeface="Arial MT"/>
                <a:cs typeface="Arial MT"/>
              </a:rPr>
              <a:t>ek</a:t>
            </a:r>
            <a:r>
              <a:rPr sz="1800" spc="-15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83226" y="2075434"/>
            <a:ext cx="237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</a:rPr>
              <a:t>LH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80904" y="1487804"/>
            <a:ext cx="3619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FSH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45289" y="4835475"/>
            <a:ext cx="2723197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Estrogen</a:t>
            </a:r>
            <a:r>
              <a:rPr sz="1800" spc="-10" dirty="0">
                <a:latin typeface="Arial MT"/>
                <a:cs typeface="Arial MT"/>
              </a:rPr>
              <a:t> dan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progesteron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menurun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Arial MT"/>
              <a:cs typeface="Arial MT"/>
            </a:endParaRPr>
          </a:p>
          <a:p>
            <a:pPr marL="231140" algn="ctr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Endometrium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luruh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000">
              <a:latin typeface="Arial MT"/>
              <a:cs typeface="Arial MT"/>
            </a:endParaRPr>
          </a:p>
          <a:p>
            <a:pPr marL="210820" algn="ctr">
              <a:lnSpc>
                <a:spcPct val="100000"/>
              </a:lnSpc>
              <a:spcBef>
                <a:spcPts val="1200"/>
              </a:spcBef>
            </a:pPr>
            <a:r>
              <a:rPr sz="1800" spc="-5" dirty="0">
                <a:latin typeface="Arial MT"/>
                <a:cs typeface="Arial MT"/>
              </a:rPr>
              <a:t>menstruasi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84360" y="2101977"/>
            <a:ext cx="118967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Folikel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graaf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21818" y="1735582"/>
            <a:ext cx="77629" cy="417830"/>
          </a:xfrm>
          <a:custGeom>
            <a:avLst/>
            <a:gdLst/>
            <a:ahLst/>
            <a:cxnLst/>
            <a:rect l="l" t="t" r="r" b="b"/>
            <a:pathLst>
              <a:path w="103504" h="417830">
                <a:moveTo>
                  <a:pt x="7492" y="319531"/>
                </a:moveTo>
                <a:lnTo>
                  <a:pt x="4317" y="321055"/>
                </a:lnTo>
                <a:lnTo>
                  <a:pt x="1269" y="322706"/>
                </a:lnTo>
                <a:lnTo>
                  <a:pt x="0" y="326516"/>
                </a:lnTo>
                <a:lnTo>
                  <a:pt x="47498" y="417575"/>
                </a:lnTo>
                <a:lnTo>
                  <a:pt x="55472" y="405256"/>
                </a:lnTo>
                <a:lnTo>
                  <a:pt x="54482" y="405256"/>
                </a:lnTo>
                <a:lnTo>
                  <a:pt x="41782" y="404621"/>
                </a:lnTo>
                <a:lnTo>
                  <a:pt x="42886" y="381193"/>
                </a:lnTo>
                <a:lnTo>
                  <a:pt x="11302" y="320675"/>
                </a:lnTo>
                <a:lnTo>
                  <a:pt x="7492" y="319531"/>
                </a:lnTo>
                <a:close/>
              </a:path>
              <a:path w="103504" h="417830">
                <a:moveTo>
                  <a:pt x="42886" y="381193"/>
                </a:moveTo>
                <a:lnTo>
                  <a:pt x="41782" y="404621"/>
                </a:lnTo>
                <a:lnTo>
                  <a:pt x="54482" y="405256"/>
                </a:lnTo>
                <a:lnTo>
                  <a:pt x="54638" y="401954"/>
                </a:lnTo>
                <a:lnTo>
                  <a:pt x="53720" y="401954"/>
                </a:lnTo>
                <a:lnTo>
                  <a:pt x="42799" y="401446"/>
                </a:lnTo>
                <a:lnTo>
                  <a:pt x="48703" y="392341"/>
                </a:lnTo>
                <a:lnTo>
                  <a:pt x="42886" y="381193"/>
                </a:lnTo>
                <a:close/>
              </a:path>
              <a:path w="103504" h="417830">
                <a:moveTo>
                  <a:pt x="96646" y="323722"/>
                </a:moveTo>
                <a:lnTo>
                  <a:pt x="92709" y="324484"/>
                </a:lnTo>
                <a:lnTo>
                  <a:pt x="55590" y="381722"/>
                </a:lnTo>
                <a:lnTo>
                  <a:pt x="54482" y="405256"/>
                </a:lnTo>
                <a:lnTo>
                  <a:pt x="55472" y="405256"/>
                </a:lnTo>
                <a:lnTo>
                  <a:pt x="103250" y="331469"/>
                </a:lnTo>
                <a:lnTo>
                  <a:pt x="102488" y="327532"/>
                </a:lnTo>
                <a:lnTo>
                  <a:pt x="96646" y="323722"/>
                </a:lnTo>
                <a:close/>
              </a:path>
              <a:path w="103504" h="417830">
                <a:moveTo>
                  <a:pt x="48703" y="392341"/>
                </a:moveTo>
                <a:lnTo>
                  <a:pt x="42799" y="401446"/>
                </a:lnTo>
                <a:lnTo>
                  <a:pt x="53720" y="401954"/>
                </a:lnTo>
                <a:lnTo>
                  <a:pt x="48703" y="392341"/>
                </a:lnTo>
                <a:close/>
              </a:path>
              <a:path w="103504" h="417830">
                <a:moveTo>
                  <a:pt x="55590" y="381722"/>
                </a:moveTo>
                <a:lnTo>
                  <a:pt x="48703" y="392341"/>
                </a:lnTo>
                <a:lnTo>
                  <a:pt x="53720" y="401954"/>
                </a:lnTo>
                <a:lnTo>
                  <a:pt x="54638" y="401954"/>
                </a:lnTo>
                <a:lnTo>
                  <a:pt x="55590" y="381722"/>
                </a:lnTo>
                <a:close/>
              </a:path>
              <a:path w="103504" h="417830">
                <a:moveTo>
                  <a:pt x="60832" y="0"/>
                </a:moveTo>
                <a:lnTo>
                  <a:pt x="42886" y="381193"/>
                </a:lnTo>
                <a:lnTo>
                  <a:pt x="48703" y="392341"/>
                </a:lnTo>
                <a:lnTo>
                  <a:pt x="55590" y="381722"/>
                </a:lnTo>
                <a:lnTo>
                  <a:pt x="73532" y="507"/>
                </a:lnTo>
                <a:lnTo>
                  <a:pt x="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14959" y="2581401"/>
            <a:ext cx="77629" cy="417830"/>
          </a:xfrm>
          <a:custGeom>
            <a:avLst/>
            <a:gdLst/>
            <a:ahLst/>
            <a:cxnLst/>
            <a:rect l="l" t="t" r="r" b="b"/>
            <a:pathLst>
              <a:path w="103504" h="417830">
                <a:moveTo>
                  <a:pt x="7493" y="319532"/>
                </a:moveTo>
                <a:lnTo>
                  <a:pt x="4318" y="321056"/>
                </a:lnTo>
                <a:lnTo>
                  <a:pt x="1270" y="322707"/>
                </a:lnTo>
                <a:lnTo>
                  <a:pt x="0" y="326517"/>
                </a:lnTo>
                <a:lnTo>
                  <a:pt x="47498" y="417575"/>
                </a:lnTo>
                <a:lnTo>
                  <a:pt x="55472" y="405257"/>
                </a:lnTo>
                <a:lnTo>
                  <a:pt x="54482" y="405257"/>
                </a:lnTo>
                <a:lnTo>
                  <a:pt x="41782" y="404622"/>
                </a:lnTo>
                <a:lnTo>
                  <a:pt x="42886" y="381193"/>
                </a:lnTo>
                <a:lnTo>
                  <a:pt x="11302" y="320675"/>
                </a:lnTo>
                <a:lnTo>
                  <a:pt x="7493" y="319532"/>
                </a:lnTo>
                <a:close/>
              </a:path>
              <a:path w="103504" h="417830">
                <a:moveTo>
                  <a:pt x="42886" y="381193"/>
                </a:moveTo>
                <a:lnTo>
                  <a:pt x="41782" y="404622"/>
                </a:lnTo>
                <a:lnTo>
                  <a:pt x="54482" y="405257"/>
                </a:lnTo>
                <a:lnTo>
                  <a:pt x="54638" y="401955"/>
                </a:lnTo>
                <a:lnTo>
                  <a:pt x="53721" y="401955"/>
                </a:lnTo>
                <a:lnTo>
                  <a:pt x="42799" y="401447"/>
                </a:lnTo>
                <a:lnTo>
                  <a:pt x="48703" y="392341"/>
                </a:lnTo>
                <a:lnTo>
                  <a:pt x="42886" y="381193"/>
                </a:lnTo>
                <a:close/>
              </a:path>
              <a:path w="103504" h="417830">
                <a:moveTo>
                  <a:pt x="96647" y="323723"/>
                </a:moveTo>
                <a:lnTo>
                  <a:pt x="92709" y="324485"/>
                </a:lnTo>
                <a:lnTo>
                  <a:pt x="55590" y="381722"/>
                </a:lnTo>
                <a:lnTo>
                  <a:pt x="54482" y="405257"/>
                </a:lnTo>
                <a:lnTo>
                  <a:pt x="55472" y="405257"/>
                </a:lnTo>
                <a:lnTo>
                  <a:pt x="101346" y="334390"/>
                </a:lnTo>
                <a:lnTo>
                  <a:pt x="103377" y="331470"/>
                </a:lnTo>
                <a:lnTo>
                  <a:pt x="102488" y="327533"/>
                </a:lnTo>
                <a:lnTo>
                  <a:pt x="96647" y="323723"/>
                </a:lnTo>
                <a:close/>
              </a:path>
              <a:path w="103504" h="417830">
                <a:moveTo>
                  <a:pt x="48703" y="392341"/>
                </a:moveTo>
                <a:lnTo>
                  <a:pt x="42799" y="401447"/>
                </a:lnTo>
                <a:lnTo>
                  <a:pt x="53721" y="401955"/>
                </a:lnTo>
                <a:lnTo>
                  <a:pt x="48703" y="392341"/>
                </a:lnTo>
                <a:close/>
              </a:path>
              <a:path w="103504" h="417830">
                <a:moveTo>
                  <a:pt x="55590" y="381722"/>
                </a:moveTo>
                <a:lnTo>
                  <a:pt x="48703" y="392341"/>
                </a:lnTo>
                <a:lnTo>
                  <a:pt x="53721" y="401955"/>
                </a:lnTo>
                <a:lnTo>
                  <a:pt x="54638" y="401955"/>
                </a:lnTo>
                <a:lnTo>
                  <a:pt x="55590" y="381722"/>
                </a:lnTo>
                <a:close/>
              </a:path>
              <a:path w="103504" h="417830">
                <a:moveTo>
                  <a:pt x="60832" y="0"/>
                </a:moveTo>
                <a:lnTo>
                  <a:pt x="42886" y="381193"/>
                </a:lnTo>
                <a:lnTo>
                  <a:pt x="48703" y="392341"/>
                </a:lnTo>
                <a:lnTo>
                  <a:pt x="55590" y="381722"/>
                </a:lnTo>
                <a:lnTo>
                  <a:pt x="73532" y="508"/>
                </a:lnTo>
                <a:lnTo>
                  <a:pt x="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5" name="object 55"/>
          <p:cNvGrpSpPr/>
          <p:nvPr/>
        </p:nvGrpSpPr>
        <p:grpSpPr>
          <a:xfrm>
            <a:off x="1067371" y="932562"/>
            <a:ext cx="5452110" cy="3439795"/>
            <a:chOff x="1423161" y="932561"/>
            <a:chExt cx="7269480" cy="3439795"/>
          </a:xfrm>
        </p:grpSpPr>
        <p:sp>
          <p:nvSpPr>
            <p:cNvPr id="56" name="object 56"/>
            <p:cNvSpPr/>
            <p:nvPr/>
          </p:nvSpPr>
          <p:spPr>
            <a:xfrm>
              <a:off x="5768086" y="1092453"/>
              <a:ext cx="2924175" cy="2250440"/>
            </a:xfrm>
            <a:custGeom>
              <a:avLst/>
              <a:gdLst/>
              <a:ahLst/>
              <a:cxnLst/>
              <a:rect l="l" t="t" r="r" b="b"/>
              <a:pathLst>
                <a:path w="2924175" h="2250440">
                  <a:moveTo>
                    <a:pt x="103378" y="331470"/>
                  </a:moveTo>
                  <a:lnTo>
                    <a:pt x="102489" y="327533"/>
                  </a:lnTo>
                  <a:lnTo>
                    <a:pt x="96647" y="323723"/>
                  </a:lnTo>
                  <a:lnTo>
                    <a:pt x="92710" y="324485"/>
                  </a:lnTo>
                  <a:lnTo>
                    <a:pt x="55587" y="381723"/>
                  </a:lnTo>
                  <a:lnTo>
                    <a:pt x="73533" y="508"/>
                  </a:lnTo>
                  <a:lnTo>
                    <a:pt x="60833" y="0"/>
                  </a:lnTo>
                  <a:lnTo>
                    <a:pt x="42875" y="381203"/>
                  </a:lnTo>
                  <a:lnTo>
                    <a:pt x="11303" y="320675"/>
                  </a:lnTo>
                  <a:lnTo>
                    <a:pt x="7493" y="319532"/>
                  </a:lnTo>
                  <a:lnTo>
                    <a:pt x="4318" y="321056"/>
                  </a:lnTo>
                  <a:lnTo>
                    <a:pt x="1270" y="322707"/>
                  </a:lnTo>
                  <a:lnTo>
                    <a:pt x="0" y="326517"/>
                  </a:lnTo>
                  <a:lnTo>
                    <a:pt x="47498" y="417576"/>
                  </a:lnTo>
                  <a:lnTo>
                    <a:pt x="55460" y="405257"/>
                  </a:lnTo>
                  <a:lnTo>
                    <a:pt x="101346" y="334391"/>
                  </a:lnTo>
                  <a:lnTo>
                    <a:pt x="103378" y="331470"/>
                  </a:lnTo>
                  <a:close/>
                </a:path>
                <a:path w="2924175" h="2250440">
                  <a:moveTo>
                    <a:pt x="2155520" y="508000"/>
                  </a:moveTo>
                  <a:lnTo>
                    <a:pt x="2153539" y="508000"/>
                  </a:lnTo>
                  <a:lnTo>
                    <a:pt x="2130056" y="508000"/>
                  </a:lnTo>
                  <a:lnTo>
                    <a:pt x="2071116" y="542290"/>
                  </a:lnTo>
                  <a:lnTo>
                    <a:pt x="2070100" y="546227"/>
                  </a:lnTo>
                  <a:lnTo>
                    <a:pt x="2071878" y="549275"/>
                  </a:lnTo>
                  <a:lnTo>
                    <a:pt x="2073529" y="552323"/>
                  </a:lnTo>
                  <a:lnTo>
                    <a:pt x="2077466" y="553339"/>
                  </a:lnTo>
                  <a:lnTo>
                    <a:pt x="2155520" y="508000"/>
                  </a:lnTo>
                  <a:close/>
                </a:path>
                <a:path w="2924175" h="2250440">
                  <a:moveTo>
                    <a:pt x="2166239" y="501777"/>
                  </a:moveTo>
                  <a:lnTo>
                    <a:pt x="2077593" y="449834"/>
                  </a:lnTo>
                  <a:lnTo>
                    <a:pt x="2073783" y="450850"/>
                  </a:lnTo>
                  <a:lnTo>
                    <a:pt x="2070227" y="456946"/>
                  </a:lnTo>
                  <a:lnTo>
                    <a:pt x="2071243" y="460883"/>
                  </a:lnTo>
                  <a:lnTo>
                    <a:pt x="2129929" y="495274"/>
                  </a:lnTo>
                  <a:lnTo>
                    <a:pt x="986282" y="493776"/>
                  </a:lnTo>
                  <a:lnTo>
                    <a:pt x="986282" y="506476"/>
                  </a:lnTo>
                  <a:lnTo>
                    <a:pt x="2130107" y="507974"/>
                  </a:lnTo>
                  <a:lnTo>
                    <a:pt x="2153539" y="508000"/>
                  </a:lnTo>
                  <a:lnTo>
                    <a:pt x="2155571" y="507974"/>
                  </a:lnTo>
                  <a:lnTo>
                    <a:pt x="2166239" y="501777"/>
                  </a:lnTo>
                  <a:close/>
                </a:path>
                <a:path w="2924175" h="2250440">
                  <a:moveTo>
                    <a:pt x="2924048" y="2194687"/>
                  </a:moveTo>
                  <a:lnTo>
                    <a:pt x="2311831" y="2191639"/>
                  </a:lnTo>
                  <a:lnTo>
                    <a:pt x="2312035" y="2191512"/>
                  </a:lnTo>
                  <a:lnTo>
                    <a:pt x="2370836" y="2157603"/>
                  </a:lnTo>
                  <a:lnTo>
                    <a:pt x="2371852" y="2153666"/>
                  </a:lnTo>
                  <a:lnTo>
                    <a:pt x="2368296" y="2147570"/>
                  </a:lnTo>
                  <a:lnTo>
                    <a:pt x="2364486" y="2146554"/>
                  </a:lnTo>
                  <a:lnTo>
                    <a:pt x="2275586" y="2197862"/>
                  </a:lnTo>
                  <a:lnTo>
                    <a:pt x="2363978" y="2249932"/>
                  </a:lnTo>
                  <a:lnTo>
                    <a:pt x="2367788" y="2249043"/>
                  </a:lnTo>
                  <a:lnTo>
                    <a:pt x="2371344" y="2242947"/>
                  </a:lnTo>
                  <a:lnTo>
                    <a:pt x="2370328" y="2239010"/>
                  </a:lnTo>
                  <a:lnTo>
                    <a:pt x="2367407" y="2237232"/>
                  </a:lnTo>
                  <a:lnTo>
                    <a:pt x="2311565" y="2204339"/>
                  </a:lnTo>
                  <a:lnTo>
                    <a:pt x="2924048" y="2207387"/>
                  </a:lnTo>
                  <a:lnTo>
                    <a:pt x="2924048" y="21946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39967" y="3304031"/>
              <a:ext cx="796925" cy="1905"/>
            </a:xfrm>
            <a:custGeom>
              <a:avLst/>
              <a:gdLst/>
              <a:ahLst/>
              <a:cxnLst/>
              <a:rect l="l" t="t" r="r" b="b"/>
              <a:pathLst>
                <a:path w="796925" h="1904">
                  <a:moveTo>
                    <a:pt x="796416" y="1523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75578" y="1946147"/>
              <a:ext cx="103505" cy="1327785"/>
            </a:xfrm>
            <a:custGeom>
              <a:avLst/>
              <a:gdLst/>
              <a:ahLst/>
              <a:cxnLst/>
              <a:rect l="l" t="t" r="r" b="b"/>
              <a:pathLst>
                <a:path w="103504" h="1327785">
                  <a:moveTo>
                    <a:pt x="50965" y="25268"/>
                  </a:moveTo>
                  <a:lnTo>
                    <a:pt x="44712" y="36247"/>
                  </a:lnTo>
                  <a:lnTo>
                    <a:pt x="59055" y="1327403"/>
                  </a:lnTo>
                  <a:lnTo>
                    <a:pt x="71755" y="1327277"/>
                  </a:lnTo>
                  <a:lnTo>
                    <a:pt x="57411" y="36030"/>
                  </a:lnTo>
                  <a:lnTo>
                    <a:pt x="50965" y="25268"/>
                  </a:lnTo>
                  <a:close/>
                </a:path>
                <a:path w="103504" h="1327785">
                  <a:moveTo>
                    <a:pt x="50673" y="0"/>
                  </a:moveTo>
                  <a:lnTo>
                    <a:pt x="1650" y="86105"/>
                  </a:lnTo>
                  <a:lnTo>
                    <a:pt x="0" y="89153"/>
                  </a:lnTo>
                  <a:lnTo>
                    <a:pt x="1016" y="93090"/>
                  </a:lnTo>
                  <a:lnTo>
                    <a:pt x="4063" y="94741"/>
                  </a:lnTo>
                  <a:lnTo>
                    <a:pt x="7112" y="96519"/>
                  </a:lnTo>
                  <a:lnTo>
                    <a:pt x="11049" y="95503"/>
                  </a:lnTo>
                  <a:lnTo>
                    <a:pt x="12700" y="92455"/>
                  </a:lnTo>
                  <a:lnTo>
                    <a:pt x="44712" y="36247"/>
                  </a:lnTo>
                  <a:lnTo>
                    <a:pt x="44450" y="12573"/>
                  </a:lnTo>
                  <a:lnTo>
                    <a:pt x="58133" y="12446"/>
                  </a:lnTo>
                  <a:lnTo>
                    <a:pt x="50673" y="0"/>
                  </a:lnTo>
                  <a:close/>
                </a:path>
                <a:path w="103504" h="1327785">
                  <a:moveTo>
                    <a:pt x="58133" y="12446"/>
                  </a:moveTo>
                  <a:lnTo>
                    <a:pt x="57150" y="12446"/>
                  </a:lnTo>
                  <a:lnTo>
                    <a:pt x="57411" y="36030"/>
                  </a:lnTo>
                  <a:lnTo>
                    <a:pt x="90678" y="91566"/>
                  </a:lnTo>
                  <a:lnTo>
                    <a:pt x="92456" y="94487"/>
                  </a:lnTo>
                  <a:lnTo>
                    <a:pt x="96393" y="95503"/>
                  </a:lnTo>
                  <a:lnTo>
                    <a:pt x="99313" y="93725"/>
                  </a:lnTo>
                  <a:lnTo>
                    <a:pt x="102362" y="91948"/>
                  </a:lnTo>
                  <a:lnTo>
                    <a:pt x="103378" y="88011"/>
                  </a:lnTo>
                  <a:lnTo>
                    <a:pt x="101600" y="84962"/>
                  </a:lnTo>
                  <a:lnTo>
                    <a:pt x="58133" y="12446"/>
                  </a:lnTo>
                  <a:close/>
                </a:path>
                <a:path w="103504" h="1327785">
                  <a:moveTo>
                    <a:pt x="57150" y="12446"/>
                  </a:moveTo>
                  <a:lnTo>
                    <a:pt x="44450" y="12573"/>
                  </a:lnTo>
                  <a:lnTo>
                    <a:pt x="44712" y="36247"/>
                  </a:lnTo>
                  <a:lnTo>
                    <a:pt x="50965" y="25268"/>
                  </a:lnTo>
                  <a:lnTo>
                    <a:pt x="45338" y="15875"/>
                  </a:lnTo>
                  <a:lnTo>
                    <a:pt x="56387" y="15748"/>
                  </a:lnTo>
                  <a:lnTo>
                    <a:pt x="57186" y="15748"/>
                  </a:lnTo>
                  <a:lnTo>
                    <a:pt x="57150" y="12446"/>
                  </a:lnTo>
                  <a:close/>
                </a:path>
                <a:path w="103504" h="1327785">
                  <a:moveTo>
                    <a:pt x="57186" y="15748"/>
                  </a:moveTo>
                  <a:lnTo>
                    <a:pt x="56387" y="15748"/>
                  </a:lnTo>
                  <a:lnTo>
                    <a:pt x="50965" y="25268"/>
                  </a:lnTo>
                  <a:lnTo>
                    <a:pt x="57411" y="36030"/>
                  </a:lnTo>
                  <a:lnTo>
                    <a:pt x="57186" y="15748"/>
                  </a:lnTo>
                  <a:close/>
                </a:path>
                <a:path w="103504" h="1327785">
                  <a:moveTo>
                    <a:pt x="56387" y="15748"/>
                  </a:moveTo>
                  <a:lnTo>
                    <a:pt x="45338" y="15875"/>
                  </a:lnTo>
                  <a:lnTo>
                    <a:pt x="50965" y="25268"/>
                  </a:lnTo>
                  <a:lnTo>
                    <a:pt x="56387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52572" y="935736"/>
              <a:ext cx="2084705" cy="8255"/>
            </a:xfrm>
            <a:custGeom>
              <a:avLst/>
              <a:gdLst/>
              <a:ahLst/>
              <a:cxnLst/>
              <a:rect l="l" t="t" r="r" b="b"/>
              <a:pathLst>
                <a:path w="2084704" h="8255">
                  <a:moveTo>
                    <a:pt x="2084451" y="0"/>
                  </a:moveTo>
                  <a:lnTo>
                    <a:pt x="0" y="825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23162" y="934084"/>
              <a:ext cx="7146925" cy="3437890"/>
            </a:xfrm>
            <a:custGeom>
              <a:avLst/>
              <a:gdLst/>
              <a:ahLst/>
              <a:cxnLst/>
              <a:rect l="l" t="t" r="r" b="b"/>
              <a:pathLst>
                <a:path w="7146925" h="3437890">
                  <a:moveTo>
                    <a:pt x="103378" y="1939163"/>
                  </a:moveTo>
                  <a:lnTo>
                    <a:pt x="102489" y="1935226"/>
                  </a:lnTo>
                  <a:lnTo>
                    <a:pt x="96647" y="1931416"/>
                  </a:lnTo>
                  <a:lnTo>
                    <a:pt x="92710" y="1932178"/>
                  </a:lnTo>
                  <a:lnTo>
                    <a:pt x="55587" y="1989416"/>
                  </a:lnTo>
                  <a:lnTo>
                    <a:pt x="73533" y="1608201"/>
                  </a:lnTo>
                  <a:lnTo>
                    <a:pt x="60833" y="1607693"/>
                  </a:lnTo>
                  <a:lnTo>
                    <a:pt x="42875" y="1988896"/>
                  </a:lnTo>
                  <a:lnTo>
                    <a:pt x="11303" y="1928368"/>
                  </a:lnTo>
                  <a:lnTo>
                    <a:pt x="7493" y="1927225"/>
                  </a:lnTo>
                  <a:lnTo>
                    <a:pt x="4318" y="1928749"/>
                  </a:lnTo>
                  <a:lnTo>
                    <a:pt x="1270" y="1930400"/>
                  </a:lnTo>
                  <a:lnTo>
                    <a:pt x="0" y="1934210"/>
                  </a:lnTo>
                  <a:lnTo>
                    <a:pt x="47498" y="2025269"/>
                  </a:lnTo>
                  <a:lnTo>
                    <a:pt x="55460" y="2012950"/>
                  </a:lnTo>
                  <a:lnTo>
                    <a:pt x="101346" y="1942084"/>
                  </a:lnTo>
                  <a:lnTo>
                    <a:pt x="103378" y="1939163"/>
                  </a:lnTo>
                  <a:close/>
                </a:path>
                <a:path w="7146925" h="3437890">
                  <a:moveTo>
                    <a:pt x="117094" y="2941955"/>
                  </a:moveTo>
                  <a:lnTo>
                    <a:pt x="116205" y="2938018"/>
                  </a:lnTo>
                  <a:lnTo>
                    <a:pt x="110363" y="2934208"/>
                  </a:lnTo>
                  <a:lnTo>
                    <a:pt x="106426" y="2934970"/>
                  </a:lnTo>
                  <a:lnTo>
                    <a:pt x="69303" y="2992209"/>
                  </a:lnTo>
                  <a:lnTo>
                    <a:pt x="87249" y="2610993"/>
                  </a:lnTo>
                  <a:lnTo>
                    <a:pt x="74549" y="2610497"/>
                  </a:lnTo>
                  <a:lnTo>
                    <a:pt x="56591" y="2991688"/>
                  </a:lnTo>
                  <a:lnTo>
                    <a:pt x="25019" y="2931160"/>
                  </a:lnTo>
                  <a:lnTo>
                    <a:pt x="21209" y="2930017"/>
                  </a:lnTo>
                  <a:lnTo>
                    <a:pt x="18034" y="2931541"/>
                  </a:lnTo>
                  <a:lnTo>
                    <a:pt x="14986" y="2933192"/>
                  </a:lnTo>
                  <a:lnTo>
                    <a:pt x="13716" y="2937002"/>
                  </a:lnTo>
                  <a:lnTo>
                    <a:pt x="61214" y="3028061"/>
                  </a:lnTo>
                  <a:lnTo>
                    <a:pt x="69176" y="3015742"/>
                  </a:lnTo>
                  <a:lnTo>
                    <a:pt x="115062" y="2944876"/>
                  </a:lnTo>
                  <a:lnTo>
                    <a:pt x="117094" y="2941955"/>
                  </a:lnTo>
                  <a:close/>
                </a:path>
                <a:path w="7146925" h="3437890">
                  <a:moveTo>
                    <a:pt x="1438529" y="1303020"/>
                  </a:moveTo>
                  <a:lnTo>
                    <a:pt x="958443" y="1301457"/>
                  </a:lnTo>
                  <a:lnTo>
                    <a:pt x="947470" y="1307820"/>
                  </a:lnTo>
                  <a:lnTo>
                    <a:pt x="957046" y="1302258"/>
                  </a:lnTo>
                  <a:lnTo>
                    <a:pt x="958443" y="1301457"/>
                  </a:lnTo>
                  <a:lnTo>
                    <a:pt x="958570" y="1301369"/>
                  </a:lnTo>
                  <a:lnTo>
                    <a:pt x="1014349" y="1268984"/>
                  </a:lnTo>
                  <a:lnTo>
                    <a:pt x="1017397" y="1267333"/>
                  </a:lnTo>
                  <a:lnTo>
                    <a:pt x="1018413" y="1263396"/>
                  </a:lnTo>
                  <a:lnTo>
                    <a:pt x="1016635" y="1260348"/>
                  </a:lnTo>
                  <a:lnTo>
                    <a:pt x="1014984" y="1257300"/>
                  </a:lnTo>
                  <a:lnTo>
                    <a:pt x="1011047" y="1256284"/>
                  </a:lnTo>
                  <a:lnTo>
                    <a:pt x="922274" y="1307719"/>
                  </a:lnTo>
                  <a:lnTo>
                    <a:pt x="1007745" y="1357884"/>
                  </a:lnTo>
                  <a:lnTo>
                    <a:pt x="1010666" y="1359662"/>
                  </a:lnTo>
                  <a:lnTo>
                    <a:pt x="1014603" y="1358646"/>
                  </a:lnTo>
                  <a:lnTo>
                    <a:pt x="1016381" y="1355598"/>
                  </a:lnTo>
                  <a:lnTo>
                    <a:pt x="1018159" y="1352677"/>
                  </a:lnTo>
                  <a:lnTo>
                    <a:pt x="1017143" y="1348740"/>
                  </a:lnTo>
                  <a:lnTo>
                    <a:pt x="958253" y="1314157"/>
                  </a:lnTo>
                  <a:lnTo>
                    <a:pt x="1438402" y="1315720"/>
                  </a:lnTo>
                  <a:lnTo>
                    <a:pt x="1438529" y="1303020"/>
                  </a:lnTo>
                  <a:close/>
                </a:path>
                <a:path w="7146925" h="3437890">
                  <a:moveTo>
                    <a:pt x="1482979" y="3224911"/>
                  </a:moveTo>
                  <a:lnTo>
                    <a:pt x="1472120" y="3218688"/>
                  </a:lnTo>
                  <a:lnTo>
                    <a:pt x="1397000" y="3175635"/>
                  </a:lnTo>
                  <a:lnTo>
                    <a:pt x="1393952" y="3173857"/>
                  </a:lnTo>
                  <a:lnTo>
                    <a:pt x="1390015" y="3175000"/>
                  </a:lnTo>
                  <a:lnTo>
                    <a:pt x="1388364" y="3178048"/>
                  </a:lnTo>
                  <a:lnTo>
                    <a:pt x="1386586" y="3181096"/>
                  </a:lnTo>
                  <a:lnTo>
                    <a:pt x="1387602" y="3184906"/>
                  </a:lnTo>
                  <a:lnTo>
                    <a:pt x="1390650" y="3186684"/>
                  </a:lnTo>
                  <a:lnTo>
                    <a:pt x="1446898" y="3218878"/>
                  </a:lnTo>
                  <a:lnTo>
                    <a:pt x="853694" y="3223514"/>
                  </a:lnTo>
                  <a:lnTo>
                    <a:pt x="853694" y="3236214"/>
                  </a:lnTo>
                  <a:lnTo>
                    <a:pt x="1446872" y="3231578"/>
                  </a:lnTo>
                  <a:lnTo>
                    <a:pt x="1391285" y="3264535"/>
                  </a:lnTo>
                  <a:lnTo>
                    <a:pt x="1388237" y="3266440"/>
                  </a:lnTo>
                  <a:lnTo>
                    <a:pt x="1387348" y="3270250"/>
                  </a:lnTo>
                  <a:lnTo>
                    <a:pt x="1390904" y="3276346"/>
                  </a:lnTo>
                  <a:lnTo>
                    <a:pt x="1394714" y="3277362"/>
                  </a:lnTo>
                  <a:lnTo>
                    <a:pt x="1397762" y="3275457"/>
                  </a:lnTo>
                  <a:lnTo>
                    <a:pt x="1482979" y="3224911"/>
                  </a:lnTo>
                  <a:close/>
                </a:path>
                <a:path w="7146925" h="3437890">
                  <a:moveTo>
                    <a:pt x="1696593" y="1025017"/>
                  </a:moveTo>
                  <a:lnTo>
                    <a:pt x="1695450" y="1021080"/>
                  </a:lnTo>
                  <a:lnTo>
                    <a:pt x="1692402" y="1019302"/>
                  </a:lnTo>
                  <a:lnTo>
                    <a:pt x="1689354" y="1017651"/>
                  </a:lnTo>
                  <a:lnTo>
                    <a:pt x="1685544" y="1018667"/>
                  </a:lnTo>
                  <a:lnTo>
                    <a:pt x="1683766" y="1021715"/>
                  </a:lnTo>
                  <a:lnTo>
                    <a:pt x="1651762" y="1077912"/>
                  </a:lnTo>
                  <a:lnTo>
                    <a:pt x="1640332" y="0"/>
                  </a:lnTo>
                  <a:lnTo>
                    <a:pt x="1627632" y="254"/>
                  </a:lnTo>
                  <a:lnTo>
                    <a:pt x="1639062" y="1078166"/>
                  </a:lnTo>
                  <a:lnTo>
                    <a:pt x="1605788" y="1022604"/>
                  </a:lnTo>
                  <a:lnTo>
                    <a:pt x="1604010" y="1019556"/>
                  </a:lnTo>
                  <a:lnTo>
                    <a:pt x="1600200" y="1018540"/>
                  </a:lnTo>
                  <a:lnTo>
                    <a:pt x="1597152" y="1020318"/>
                  </a:lnTo>
                  <a:lnTo>
                    <a:pt x="1594104" y="1022223"/>
                  </a:lnTo>
                  <a:lnTo>
                    <a:pt x="1593088" y="1026033"/>
                  </a:lnTo>
                  <a:lnTo>
                    <a:pt x="1594993" y="1029081"/>
                  </a:lnTo>
                  <a:lnTo>
                    <a:pt x="1645793" y="1114171"/>
                  </a:lnTo>
                  <a:lnTo>
                    <a:pt x="1652943" y="1101598"/>
                  </a:lnTo>
                  <a:lnTo>
                    <a:pt x="1694815" y="1028065"/>
                  </a:lnTo>
                  <a:lnTo>
                    <a:pt x="1696593" y="1025017"/>
                  </a:lnTo>
                  <a:close/>
                </a:path>
                <a:path w="7146925" h="3437890">
                  <a:moveTo>
                    <a:pt x="2337816" y="1307719"/>
                  </a:moveTo>
                  <a:lnTo>
                    <a:pt x="2326716" y="1301877"/>
                  </a:lnTo>
                  <a:lnTo>
                    <a:pt x="2250059" y="1261491"/>
                  </a:lnTo>
                  <a:lnTo>
                    <a:pt x="2247011" y="1259967"/>
                  </a:lnTo>
                  <a:lnTo>
                    <a:pt x="2243074" y="1261110"/>
                  </a:lnTo>
                  <a:lnTo>
                    <a:pt x="2241550" y="1264158"/>
                  </a:lnTo>
                  <a:lnTo>
                    <a:pt x="2239899" y="1267333"/>
                  </a:lnTo>
                  <a:lnTo>
                    <a:pt x="2241042" y="1271143"/>
                  </a:lnTo>
                  <a:lnTo>
                    <a:pt x="2244090" y="1272794"/>
                  </a:lnTo>
                  <a:lnTo>
                    <a:pt x="2301240" y="1302918"/>
                  </a:lnTo>
                  <a:lnTo>
                    <a:pt x="1885188" y="1321054"/>
                  </a:lnTo>
                  <a:lnTo>
                    <a:pt x="1885696" y="1333754"/>
                  </a:lnTo>
                  <a:lnTo>
                    <a:pt x="2301938" y="1315605"/>
                  </a:lnTo>
                  <a:lnTo>
                    <a:pt x="2244598" y="1352550"/>
                  </a:lnTo>
                  <a:lnTo>
                    <a:pt x="2243709" y="1356487"/>
                  </a:lnTo>
                  <a:lnTo>
                    <a:pt x="2247519" y="1362329"/>
                  </a:lnTo>
                  <a:lnTo>
                    <a:pt x="2251456" y="1363218"/>
                  </a:lnTo>
                  <a:lnTo>
                    <a:pt x="2337816" y="1307719"/>
                  </a:lnTo>
                  <a:close/>
                </a:path>
                <a:path w="7146925" h="3437890">
                  <a:moveTo>
                    <a:pt x="3213735" y="1821815"/>
                  </a:moveTo>
                  <a:lnTo>
                    <a:pt x="3212973" y="1817878"/>
                  </a:lnTo>
                  <a:lnTo>
                    <a:pt x="3207131" y="1814068"/>
                  </a:lnTo>
                  <a:lnTo>
                    <a:pt x="3203194" y="1814830"/>
                  </a:lnTo>
                  <a:lnTo>
                    <a:pt x="3166072" y="1872068"/>
                  </a:lnTo>
                  <a:lnTo>
                    <a:pt x="3184017" y="1490853"/>
                  </a:lnTo>
                  <a:lnTo>
                    <a:pt x="3171317" y="1490345"/>
                  </a:lnTo>
                  <a:lnTo>
                    <a:pt x="3153359" y="1871548"/>
                  </a:lnTo>
                  <a:lnTo>
                    <a:pt x="3121787" y="1811020"/>
                  </a:lnTo>
                  <a:lnTo>
                    <a:pt x="3117977" y="1809877"/>
                  </a:lnTo>
                  <a:lnTo>
                    <a:pt x="3114802" y="1811401"/>
                  </a:lnTo>
                  <a:lnTo>
                    <a:pt x="3111754" y="1813052"/>
                  </a:lnTo>
                  <a:lnTo>
                    <a:pt x="3110484" y="1816862"/>
                  </a:lnTo>
                  <a:lnTo>
                    <a:pt x="3157982" y="1907921"/>
                  </a:lnTo>
                  <a:lnTo>
                    <a:pt x="3165945" y="1895602"/>
                  </a:lnTo>
                  <a:lnTo>
                    <a:pt x="3213735" y="1821815"/>
                  </a:lnTo>
                  <a:close/>
                </a:path>
                <a:path w="7146925" h="3437890">
                  <a:moveTo>
                    <a:pt x="3226308" y="2395347"/>
                  </a:moveTo>
                  <a:lnTo>
                    <a:pt x="3225292" y="2391410"/>
                  </a:lnTo>
                  <a:lnTo>
                    <a:pt x="3222371" y="2389632"/>
                  </a:lnTo>
                  <a:lnTo>
                    <a:pt x="3219323" y="2387854"/>
                  </a:lnTo>
                  <a:lnTo>
                    <a:pt x="3215386" y="2388743"/>
                  </a:lnTo>
                  <a:lnTo>
                    <a:pt x="3213608" y="2391791"/>
                  </a:lnTo>
                  <a:lnTo>
                    <a:pt x="3180181" y="2447099"/>
                  </a:lnTo>
                  <a:lnTo>
                    <a:pt x="3184525" y="2164334"/>
                  </a:lnTo>
                  <a:lnTo>
                    <a:pt x="3171825" y="2164080"/>
                  </a:lnTo>
                  <a:lnTo>
                    <a:pt x="3167481" y="2447137"/>
                  </a:lnTo>
                  <a:lnTo>
                    <a:pt x="3135630" y="2390521"/>
                  </a:lnTo>
                  <a:lnTo>
                    <a:pt x="3133979" y="2387473"/>
                  </a:lnTo>
                  <a:lnTo>
                    <a:pt x="3130042" y="2386457"/>
                  </a:lnTo>
                  <a:lnTo>
                    <a:pt x="3126994" y="2388108"/>
                  </a:lnTo>
                  <a:lnTo>
                    <a:pt x="3123946" y="2389886"/>
                  </a:lnTo>
                  <a:lnTo>
                    <a:pt x="3122930" y="2393696"/>
                  </a:lnTo>
                  <a:lnTo>
                    <a:pt x="3124581" y="2396744"/>
                  </a:lnTo>
                  <a:lnTo>
                    <a:pt x="3173222" y="2483231"/>
                  </a:lnTo>
                  <a:lnTo>
                    <a:pt x="3180816" y="2470658"/>
                  </a:lnTo>
                  <a:lnTo>
                    <a:pt x="3224530" y="2398395"/>
                  </a:lnTo>
                  <a:lnTo>
                    <a:pt x="3226308" y="2395347"/>
                  </a:lnTo>
                  <a:close/>
                </a:path>
                <a:path w="7146925" h="3437890">
                  <a:moveTo>
                    <a:pt x="7146417" y="3387090"/>
                  </a:moveTo>
                  <a:lnTo>
                    <a:pt x="7061327" y="3336163"/>
                  </a:lnTo>
                  <a:lnTo>
                    <a:pt x="7058406" y="3334385"/>
                  </a:lnTo>
                  <a:lnTo>
                    <a:pt x="7054469" y="3335401"/>
                  </a:lnTo>
                  <a:lnTo>
                    <a:pt x="7052691" y="3338322"/>
                  </a:lnTo>
                  <a:lnTo>
                    <a:pt x="7050913" y="3341370"/>
                  </a:lnTo>
                  <a:lnTo>
                    <a:pt x="7051802" y="3345307"/>
                  </a:lnTo>
                  <a:lnTo>
                    <a:pt x="7054850" y="3347085"/>
                  </a:lnTo>
                  <a:lnTo>
                    <a:pt x="7110336" y="3380333"/>
                  </a:lnTo>
                  <a:lnTo>
                    <a:pt x="6340221" y="3370961"/>
                  </a:lnTo>
                  <a:lnTo>
                    <a:pt x="6339967" y="3383661"/>
                  </a:lnTo>
                  <a:lnTo>
                    <a:pt x="7110273" y="3393033"/>
                  </a:lnTo>
                  <a:lnTo>
                    <a:pt x="7053834" y="3424936"/>
                  </a:lnTo>
                  <a:lnTo>
                    <a:pt x="7050786" y="3426714"/>
                  </a:lnTo>
                  <a:lnTo>
                    <a:pt x="7049770" y="3430651"/>
                  </a:lnTo>
                  <a:lnTo>
                    <a:pt x="7051548" y="3433699"/>
                  </a:lnTo>
                  <a:lnTo>
                    <a:pt x="7053199" y="3436747"/>
                  </a:lnTo>
                  <a:lnTo>
                    <a:pt x="7057136" y="3437763"/>
                  </a:lnTo>
                  <a:lnTo>
                    <a:pt x="7060184" y="3435985"/>
                  </a:lnTo>
                  <a:lnTo>
                    <a:pt x="7135431" y="3393313"/>
                  </a:lnTo>
                  <a:lnTo>
                    <a:pt x="7146417" y="33870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7065836" y="4478782"/>
            <a:ext cx="77629" cy="417830"/>
          </a:xfrm>
          <a:custGeom>
            <a:avLst/>
            <a:gdLst/>
            <a:ahLst/>
            <a:cxnLst/>
            <a:rect l="l" t="t" r="r" b="b"/>
            <a:pathLst>
              <a:path w="103504" h="417829">
                <a:moveTo>
                  <a:pt x="7492" y="319532"/>
                </a:moveTo>
                <a:lnTo>
                  <a:pt x="4317" y="321056"/>
                </a:lnTo>
                <a:lnTo>
                  <a:pt x="1269" y="322707"/>
                </a:lnTo>
                <a:lnTo>
                  <a:pt x="0" y="326517"/>
                </a:lnTo>
                <a:lnTo>
                  <a:pt x="47497" y="417576"/>
                </a:lnTo>
                <a:lnTo>
                  <a:pt x="55472" y="405257"/>
                </a:lnTo>
                <a:lnTo>
                  <a:pt x="54482" y="405257"/>
                </a:lnTo>
                <a:lnTo>
                  <a:pt x="41782" y="404622"/>
                </a:lnTo>
                <a:lnTo>
                  <a:pt x="42886" y="381193"/>
                </a:lnTo>
                <a:lnTo>
                  <a:pt x="11302" y="320675"/>
                </a:lnTo>
                <a:lnTo>
                  <a:pt x="7492" y="319532"/>
                </a:lnTo>
                <a:close/>
              </a:path>
              <a:path w="103504" h="417829">
                <a:moveTo>
                  <a:pt x="42886" y="381193"/>
                </a:moveTo>
                <a:lnTo>
                  <a:pt x="41782" y="404622"/>
                </a:lnTo>
                <a:lnTo>
                  <a:pt x="54482" y="405257"/>
                </a:lnTo>
                <a:lnTo>
                  <a:pt x="54638" y="401955"/>
                </a:lnTo>
                <a:lnTo>
                  <a:pt x="53720" y="401955"/>
                </a:lnTo>
                <a:lnTo>
                  <a:pt x="42799" y="401447"/>
                </a:lnTo>
                <a:lnTo>
                  <a:pt x="48703" y="392341"/>
                </a:lnTo>
                <a:lnTo>
                  <a:pt x="42886" y="381193"/>
                </a:lnTo>
                <a:close/>
              </a:path>
              <a:path w="103504" h="417829">
                <a:moveTo>
                  <a:pt x="96646" y="323723"/>
                </a:moveTo>
                <a:lnTo>
                  <a:pt x="92709" y="324485"/>
                </a:lnTo>
                <a:lnTo>
                  <a:pt x="55590" y="381722"/>
                </a:lnTo>
                <a:lnTo>
                  <a:pt x="54482" y="405257"/>
                </a:lnTo>
                <a:lnTo>
                  <a:pt x="55472" y="405257"/>
                </a:lnTo>
                <a:lnTo>
                  <a:pt x="101345" y="334391"/>
                </a:lnTo>
                <a:lnTo>
                  <a:pt x="103377" y="331470"/>
                </a:lnTo>
                <a:lnTo>
                  <a:pt x="102488" y="327533"/>
                </a:lnTo>
                <a:lnTo>
                  <a:pt x="96646" y="323723"/>
                </a:lnTo>
                <a:close/>
              </a:path>
              <a:path w="103504" h="417829">
                <a:moveTo>
                  <a:pt x="48703" y="392341"/>
                </a:moveTo>
                <a:lnTo>
                  <a:pt x="42799" y="401447"/>
                </a:lnTo>
                <a:lnTo>
                  <a:pt x="53720" y="401955"/>
                </a:lnTo>
                <a:lnTo>
                  <a:pt x="48703" y="392341"/>
                </a:lnTo>
                <a:close/>
              </a:path>
              <a:path w="103504" h="417829">
                <a:moveTo>
                  <a:pt x="55590" y="381722"/>
                </a:moveTo>
                <a:lnTo>
                  <a:pt x="48703" y="392341"/>
                </a:lnTo>
                <a:lnTo>
                  <a:pt x="53720" y="401955"/>
                </a:lnTo>
                <a:lnTo>
                  <a:pt x="54638" y="401955"/>
                </a:lnTo>
                <a:lnTo>
                  <a:pt x="55590" y="381722"/>
                </a:lnTo>
                <a:close/>
              </a:path>
              <a:path w="103504" h="417829">
                <a:moveTo>
                  <a:pt x="60832" y="0"/>
                </a:moveTo>
                <a:lnTo>
                  <a:pt x="42886" y="381193"/>
                </a:lnTo>
                <a:lnTo>
                  <a:pt x="48703" y="392341"/>
                </a:lnTo>
                <a:lnTo>
                  <a:pt x="55590" y="381722"/>
                </a:lnTo>
                <a:lnTo>
                  <a:pt x="73532" y="508"/>
                </a:lnTo>
                <a:lnTo>
                  <a:pt x="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77266" y="5099050"/>
            <a:ext cx="77629" cy="417830"/>
          </a:xfrm>
          <a:custGeom>
            <a:avLst/>
            <a:gdLst/>
            <a:ahLst/>
            <a:cxnLst/>
            <a:rect l="l" t="t" r="r" b="b"/>
            <a:pathLst>
              <a:path w="103504" h="417829">
                <a:moveTo>
                  <a:pt x="7493" y="319531"/>
                </a:moveTo>
                <a:lnTo>
                  <a:pt x="4318" y="321056"/>
                </a:lnTo>
                <a:lnTo>
                  <a:pt x="1270" y="322706"/>
                </a:lnTo>
                <a:lnTo>
                  <a:pt x="0" y="326516"/>
                </a:lnTo>
                <a:lnTo>
                  <a:pt x="47498" y="417575"/>
                </a:lnTo>
                <a:lnTo>
                  <a:pt x="55472" y="405256"/>
                </a:lnTo>
                <a:lnTo>
                  <a:pt x="54482" y="405256"/>
                </a:lnTo>
                <a:lnTo>
                  <a:pt x="41782" y="404622"/>
                </a:lnTo>
                <a:lnTo>
                  <a:pt x="42886" y="381193"/>
                </a:lnTo>
                <a:lnTo>
                  <a:pt x="11302" y="320675"/>
                </a:lnTo>
                <a:lnTo>
                  <a:pt x="7493" y="319531"/>
                </a:lnTo>
                <a:close/>
              </a:path>
              <a:path w="103504" h="417829">
                <a:moveTo>
                  <a:pt x="42886" y="381193"/>
                </a:moveTo>
                <a:lnTo>
                  <a:pt x="41782" y="404622"/>
                </a:lnTo>
                <a:lnTo>
                  <a:pt x="54482" y="405256"/>
                </a:lnTo>
                <a:lnTo>
                  <a:pt x="54638" y="401955"/>
                </a:lnTo>
                <a:lnTo>
                  <a:pt x="53721" y="401955"/>
                </a:lnTo>
                <a:lnTo>
                  <a:pt x="42799" y="401447"/>
                </a:lnTo>
                <a:lnTo>
                  <a:pt x="48703" y="392341"/>
                </a:lnTo>
                <a:lnTo>
                  <a:pt x="42886" y="381193"/>
                </a:lnTo>
                <a:close/>
              </a:path>
              <a:path w="103504" h="417829">
                <a:moveTo>
                  <a:pt x="96647" y="323722"/>
                </a:moveTo>
                <a:lnTo>
                  <a:pt x="92710" y="324484"/>
                </a:lnTo>
                <a:lnTo>
                  <a:pt x="55590" y="381722"/>
                </a:lnTo>
                <a:lnTo>
                  <a:pt x="54482" y="405256"/>
                </a:lnTo>
                <a:lnTo>
                  <a:pt x="55472" y="405256"/>
                </a:lnTo>
                <a:lnTo>
                  <a:pt x="101346" y="334391"/>
                </a:lnTo>
                <a:lnTo>
                  <a:pt x="103377" y="331469"/>
                </a:lnTo>
                <a:lnTo>
                  <a:pt x="102489" y="327533"/>
                </a:lnTo>
                <a:lnTo>
                  <a:pt x="96647" y="323722"/>
                </a:lnTo>
                <a:close/>
              </a:path>
              <a:path w="103504" h="417829">
                <a:moveTo>
                  <a:pt x="48703" y="392341"/>
                </a:moveTo>
                <a:lnTo>
                  <a:pt x="42799" y="401447"/>
                </a:lnTo>
                <a:lnTo>
                  <a:pt x="53721" y="401955"/>
                </a:lnTo>
                <a:lnTo>
                  <a:pt x="48703" y="392341"/>
                </a:lnTo>
                <a:close/>
              </a:path>
              <a:path w="103504" h="417829">
                <a:moveTo>
                  <a:pt x="55590" y="381722"/>
                </a:moveTo>
                <a:lnTo>
                  <a:pt x="48703" y="392341"/>
                </a:lnTo>
                <a:lnTo>
                  <a:pt x="53721" y="401955"/>
                </a:lnTo>
                <a:lnTo>
                  <a:pt x="54638" y="401955"/>
                </a:lnTo>
                <a:lnTo>
                  <a:pt x="55590" y="381722"/>
                </a:lnTo>
                <a:close/>
              </a:path>
              <a:path w="103504" h="417829">
                <a:moveTo>
                  <a:pt x="60832" y="0"/>
                </a:moveTo>
                <a:lnTo>
                  <a:pt x="42886" y="381193"/>
                </a:lnTo>
                <a:lnTo>
                  <a:pt x="48703" y="392341"/>
                </a:lnTo>
                <a:lnTo>
                  <a:pt x="55590" y="381722"/>
                </a:lnTo>
                <a:lnTo>
                  <a:pt x="73532" y="507"/>
                </a:lnTo>
                <a:lnTo>
                  <a:pt x="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87552" y="5702503"/>
            <a:ext cx="77629" cy="417830"/>
          </a:xfrm>
          <a:custGeom>
            <a:avLst/>
            <a:gdLst/>
            <a:ahLst/>
            <a:cxnLst/>
            <a:rect l="l" t="t" r="r" b="b"/>
            <a:pathLst>
              <a:path w="103504" h="417829">
                <a:moveTo>
                  <a:pt x="7493" y="319531"/>
                </a:moveTo>
                <a:lnTo>
                  <a:pt x="4318" y="321157"/>
                </a:lnTo>
                <a:lnTo>
                  <a:pt x="1270" y="322783"/>
                </a:lnTo>
                <a:lnTo>
                  <a:pt x="0" y="326618"/>
                </a:lnTo>
                <a:lnTo>
                  <a:pt x="1650" y="329730"/>
                </a:lnTo>
                <a:lnTo>
                  <a:pt x="47498" y="417588"/>
                </a:lnTo>
                <a:lnTo>
                  <a:pt x="55458" y="405295"/>
                </a:lnTo>
                <a:lnTo>
                  <a:pt x="54482" y="405295"/>
                </a:lnTo>
                <a:lnTo>
                  <a:pt x="41782" y="404698"/>
                </a:lnTo>
                <a:lnTo>
                  <a:pt x="42885" y="381270"/>
                </a:lnTo>
                <a:lnTo>
                  <a:pt x="12893" y="323735"/>
                </a:lnTo>
                <a:lnTo>
                  <a:pt x="11302" y="320738"/>
                </a:lnTo>
                <a:lnTo>
                  <a:pt x="7493" y="319531"/>
                </a:lnTo>
                <a:close/>
              </a:path>
              <a:path w="103504" h="417829">
                <a:moveTo>
                  <a:pt x="42885" y="381270"/>
                </a:moveTo>
                <a:lnTo>
                  <a:pt x="41782" y="404698"/>
                </a:lnTo>
                <a:lnTo>
                  <a:pt x="54482" y="405295"/>
                </a:lnTo>
                <a:lnTo>
                  <a:pt x="54635" y="402056"/>
                </a:lnTo>
                <a:lnTo>
                  <a:pt x="53721" y="402056"/>
                </a:lnTo>
                <a:lnTo>
                  <a:pt x="42799" y="401535"/>
                </a:lnTo>
                <a:lnTo>
                  <a:pt x="48703" y="392431"/>
                </a:lnTo>
                <a:lnTo>
                  <a:pt x="42885" y="381270"/>
                </a:lnTo>
                <a:close/>
              </a:path>
              <a:path w="103504" h="417829">
                <a:moveTo>
                  <a:pt x="96647" y="323735"/>
                </a:moveTo>
                <a:lnTo>
                  <a:pt x="92709" y="324573"/>
                </a:lnTo>
                <a:lnTo>
                  <a:pt x="55588" y="381815"/>
                </a:lnTo>
                <a:lnTo>
                  <a:pt x="54482" y="405295"/>
                </a:lnTo>
                <a:lnTo>
                  <a:pt x="55458" y="405295"/>
                </a:lnTo>
                <a:lnTo>
                  <a:pt x="101346" y="334429"/>
                </a:lnTo>
                <a:lnTo>
                  <a:pt x="103377" y="331482"/>
                </a:lnTo>
                <a:lnTo>
                  <a:pt x="102488" y="327545"/>
                </a:lnTo>
                <a:lnTo>
                  <a:pt x="96647" y="323735"/>
                </a:lnTo>
                <a:close/>
              </a:path>
              <a:path w="103504" h="417829">
                <a:moveTo>
                  <a:pt x="48703" y="392431"/>
                </a:moveTo>
                <a:lnTo>
                  <a:pt x="42799" y="401535"/>
                </a:lnTo>
                <a:lnTo>
                  <a:pt x="53721" y="402056"/>
                </a:lnTo>
                <a:lnTo>
                  <a:pt x="48703" y="392431"/>
                </a:lnTo>
                <a:close/>
              </a:path>
              <a:path w="103504" h="417829">
                <a:moveTo>
                  <a:pt x="55588" y="381815"/>
                </a:moveTo>
                <a:lnTo>
                  <a:pt x="48703" y="392431"/>
                </a:lnTo>
                <a:lnTo>
                  <a:pt x="53721" y="402056"/>
                </a:lnTo>
                <a:lnTo>
                  <a:pt x="54635" y="402056"/>
                </a:lnTo>
                <a:lnTo>
                  <a:pt x="55588" y="381815"/>
                </a:lnTo>
                <a:close/>
              </a:path>
              <a:path w="103504" h="417829">
                <a:moveTo>
                  <a:pt x="60832" y="0"/>
                </a:moveTo>
                <a:lnTo>
                  <a:pt x="42885" y="381270"/>
                </a:lnTo>
                <a:lnTo>
                  <a:pt x="48703" y="392431"/>
                </a:lnTo>
                <a:lnTo>
                  <a:pt x="55588" y="381815"/>
                </a:lnTo>
                <a:lnTo>
                  <a:pt x="73532" y="596"/>
                </a:lnTo>
                <a:lnTo>
                  <a:pt x="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143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16" y="158896"/>
            <a:ext cx="4215765" cy="981038"/>
          </a:xfrm>
          <a:prstGeom prst="rect">
            <a:avLst/>
          </a:prstGeom>
          <a:solidFill>
            <a:srgbClr val="FCBCC6"/>
          </a:solidFill>
        </p:spPr>
        <p:txBody>
          <a:bodyPr vert="horz" wrap="square" lIns="0" tIns="1181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30"/>
              </a:spcBef>
            </a:pPr>
            <a:r>
              <a:rPr sz="2800" spc="-5" dirty="0"/>
              <a:t>Pola, Siklus</a:t>
            </a:r>
            <a:r>
              <a:rPr sz="2800" dirty="0"/>
              <a:t> </a:t>
            </a:r>
            <a:r>
              <a:rPr sz="2800" spc="-5" dirty="0"/>
              <a:t>dan</a:t>
            </a:r>
            <a:r>
              <a:rPr sz="2800" spc="20" dirty="0"/>
              <a:t> </a:t>
            </a:r>
            <a:r>
              <a:rPr sz="2800" spc="-5" dirty="0"/>
              <a:t>Fase</a:t>
            </a:r>
            <a:r>
              <a:rPr sz="2800" spc="10" dirty="0"/>
              <a:t> </a:t>
            </a:r>
            <a:r>
              <a:rPr sz="2800" spc="-5" dirty="0"/>
              <a:t>Menstruasi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622744" y="1232661"/>
            <a:ext cx="6781800" cy="1611630"/>
            <a:chOff x="830325" y="1232661"/>
            <a:chExt cx="9042400" cy="1611630"/>
          </a:xfrm>
        </p:grpSpPr>
        <p:sp>
          <p:nvSpPr>
            <p:cNvPr id="4" name="object 4"/>
            <p:cNvSpPr/>
            <p:nvPr/>
          </p:nvSpPr>
          <p:spPr>
            <a:xfrm>
              <a:off x="836675" y="1239011"/>
              <a:ext cx="9029700" cy="1598930"/>
            </a:xfrm>
            <a:custGeom>
              <a:avLst/>
              <a:gdLst/>
              <a:ahLst/>
              <a:cxnLst/>
              <a:rect l="l" t="t" r="r" b="b"/>
              <a:pathLst>
                <a:path w="9029700" h="1598930">
                  <a:moveTo>
                    <a:pt x="8869807" y="0"/>
                  </a:moveTo>
                  <a:lnTo>
                    <a:pt x="159867" y="0"/>
                  </a:lnTo>
                  <a:lnTo>
                    <a:pt x="109337" y="8155"/>
                  </a:lnTo>
                  <a:lnTo>
                    <a:pt x="65452" y="30862"/>
                  </a:lnTo>
                  <a:lnTo>
                    <a:pt x="30845" y="65480"/>
                  </a:lnTo>
                  <a:lnTo>
                    <a:pt x="8150" y="109370"/>
                  </a:lnTo>
                  <a:lnTo>
                    <a:pt x="0" y="159892"/>
                  </a:lnTo>
                  <a:lnTo>
                    <a:pt x="0" y="1438783"/>
                  </a:lnTo>
                  <a:lnTo>
                    <a:pt x="8150" y="1489305"/>
                  </a:lnTo>
                  <a:lnTo>
                    <a:pt x="30845" y="1533195"/>
                  </a:lnTo>
                  <a:lnTo>
                    <a:pt x="65452" y="1567813"/>
                  </a:lnTo>
                  <a:lnTo>
                    <a:pt x="109337" y="1590520"/>
                  </a:lnTo>
                  <a:lnTo>
                    <a:pt x="159867" y="1598676"/>
                  </a:lnTo>
                  <a:lnTo>
                    <a:pt x="8869807" y="1598676"/>
                  </a:lnTo>
                  <a:lnTo>
                    <a:pt x="8920329" y="1590520"/>
                  </a:lnTo>
                  <a:lnTo>
                    <a:pt x="8964219" y="1567813"/>
                  </a:lnTo>
                  <a:lnTo>
                    <a:pt x="8998837" y="1533195"/>
                  </a:lnTo>
                  <a:lnTo>
                    <a:pt x="9021544" y="1489305"/>
                  </a:lnTo>
                  <a:lnTo>
                    <a:pt x="9029700" y="1438783"/>
                  </a:lnTo>
                  <a:lnTo>
                    <a:pt x="9029700" y="159892"/>
                  </a:lnTo>
                  <a:lnTo>
                    <a:pt x="9021544" y="109370"/>
                  </a:lnTo>
                  <a:lnTo>
                    <a:pt x="8998837" y="65480"/>
                  </a:lnTo>
                  <a:lnTo>
                    <a:pt x="8964219" y="30862"/>
                  </a:lnTo>
                  <a:lnTo>
                    <a:pt x="8920329" y="8155"/>
                  </a:lnTo>
                  <a:lnTo>
                    <a:pt x="8869807" y="0"/>
                  </a:lnTo>
                  <a:close/>
                </a:path>
              </a:pathLst>
            </a:custGeom>
            <a:solidFill>
              <a:srgbClr val="85C2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675" y="1239011"/>
              <a:ext cx="9029700" cy="1598930"/>
            </a:xfrm>
            <a:custGeom>
              <a:avLst/>
              <a:gdLst/>
              <a:ahLst/>
              <a:cxnLst/>
              <a:rect l="l" t="t" r="r" b="b"/>
              <a:pathLst>
                <a:path w="9029700" h="1598930">
                  <a:moveTo>
                    <a:pt x="0" y="159892"/>
                  </a:moveTo>
                  <a:lnTo>
                    <a:pt x="8150" y="109370"/>
                  </a:lnTo>
                  <a:lnTo>
                    <a:pt x="30845" y="65480"/>
                  </a:lnTo>
                  <a:lnTo>
                    <a:pt x="65452" y="30862"/>
                  </a:lnTo>
                  <a:lnTo>
                    <a:pt x="109337" y="8155"/>
                  </a:lnTo>
                  <a:lnTo>
                    <a:pt x="159867" y="0"/>
                  </a:lnTo>
                  <a:lnTo>
                    <a:pt x="8869807" y="0"/>
                  </a:lnTo>
                  <a:lnTo>
                    <a:pt x="8920329" y="8155"/>
                  </a:lnTo>
                  <a:lnTo>
                    <a:pt x="8964219" y="30862"/>
                  </a:lnTo>
                  <a:lnTo>
                    <a:pt x="8998837" y="65480"/>
                  </a:lnTo>
                  <a:lnTo>
                    <a:pt x="9021544" y="109370"/>
                  </a:lnTo>
                  <a:lnTo>
                    <a:pt x="9029700" y="159892"/>
                  </a:lnTo>
                  <a:lnTo>
                    <a:pt x="9029700" y="1438783"/>
                  </a:lnTo>
                  <a:lnTo>
                    <a:pt x="9021544" y="1489305"/>
                  </a:lnTo>
                  <a:lnTo>
                    <a:pt x="8998837" y="1533195"/>
                  </a:lnTo>
                  <a:lnTo>
                    <a:pt x="8964219" y="1567813"/>
                  </a:lnTo>
                  <a:lnTo>
                    <a:pt x="8920329" y="1590520"/>
                  </a:lnTo>
                  <a:lnTo>
                    <a:pt x="8869807" y="1598676"/>
                  </a:lnTo>
                  <a:lnTo>
                    <a:pt x="159867" y="1598676"/>
                  </a:lnTo>
                  <a:lnTo>
                    <a:pt x="109337" y="1590520"/>
                  </a:lnTo>
                  <a:lnTo>
                    <a:pt x="65452" y="1567813"/>
                  </a:lnTo>
                  <a:lnTo>
                    <a:pt x="30845" y="1533195"/>
                  </a:lnTo>
                  <a:lnTo>
                    <a:pt x="8150" y="1489305"/>
                  </a:lnTo>
                  <a:lnTo>
                    <a:pt x="0" y="1438783"/>
                  </a:lnTo>
                  <a:lnTo>
                    <a:pt x="0" y="15989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02336" y="1440492"/>
            <a:ext cx="5917920" cy="1519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100"/>
              </a:spcBef>
            </a:pPr>
            <a:r>
              <a:rPr sz="1700" b="1" dirty="0">
                <a:latin typeface="Arial"/>
                <a:cs typeface="Arial"/>
              </a:rPr>
              <a:t>Pola</a:t>
            </a:r>
            <a:r>
              <a:rPr sz="1700" b="1" spc="-10" dirty="0">
                <a:latin typeface="Arial"/>
                <a:cs typeface="Arial"/>
              </a:rPr>
              <a:t> </a:t>
            </a:r>
            <a:r>
              <a:rPr sz="1700" dirty="0">
                <a:latin typeface="Arial MT"/>
                <a:cs typeface="Arial MT"/>
              </a:rPr>
              <a:t>menstruasi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merupakan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serangkaian</a:t>
            </a:r>
            <a:r>
              <a:rPr sz="1700" spc="-3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proses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menstruasi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yang</a:t>
            </a:r>
            <a:r>
              <a:rPr sz="1700" spc="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meliputi </a:t>
            </a:r>
            <a:r>
              <a:rPr sz="1700" spc="-459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siklus menstruasi, lama perdarahan menstruasi, jumlah perdarahan, dan </a:t>
            </a:r>
            <a:r>
              <a:rPr sz="1700" spc="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ada </a:t>
            </a:r>
            <a:r>
              <a:rPr sz="1700" spc="-5" dirty="0">
                <a:latin typeface="Arial MT"/>
                <a:cs typeface="Arial MT"/>
              </a:rPr>
              <a:t>tidaknya</a:t>
            </a:r>
            <a:r>
              <a:rPr sz="1700" spc="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dismenore,</a:t>
            </a:r>
            <a:r>
              <a:rPr sz="1700" spc="-2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serta </a:t>
            </a:r>
            <a:r>
              <a:rPr sz="1700" dirty="0">
                <a:latin typeface="Arial MT"/>
                <a:cs typeface="Arial MT"/>
              </a:rPr>
              <a:t>gangguan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menstruasi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lainnya</a:t>
            </a:r>
            <a:endParaRPr sz="1700" dirty="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20533" y="3105657"/>
            <a:ext cx="6781800" cy="1595120"/>
            <a:chOff x="1627377" y="3105657"/>
            <a:chExt cx="9042400" cy="1595120"/>
          </a:xfrm>
        </p:grpSpPr>
        <p:sp>
          <p:nvSpPr>
            <p:cNvPr id="8" name="object 8"/>
            <p:cNvSpPr/>
            <p:nvPr/>
          </p:nvSpPr>
          <p:spPr>
            <a:xfrm>
              <a:off x="1633727" y="3112007"/>
              <a:ext cx="9029700" cy="1582420"/>
            </a:xfrm>
            <a:custGeom>
              <a:avLst/>
              <a:gdLst/>
              <a:ahLst/>
              <a:cxnLst/>
              <a:rect l="l" t="t" r="r" b="b"/>
              <a:pathLst>
                <a:path w="9029700" h="1582420">
                  <a:moveTo>
                    <a:pt x="8871458" y="0"/>
                  </a:moveTo>
                  <a:lnTo>
                    <a:pt x="158242" y="0"/>
                  </a:lnTo>
                  <a:lnTo>
                    <a:pt x="108232" y="8069"/>
                  </a:lnTo>
                  <a:lnTo>
                    <a:pt x="64794" y="30536"/>
                  </a:lnTo>
                  <a:lnTo>
                    <a:pt x="30536" y="64794"/>
                  </a:lnTo>
                  <a:lnTo>
                    <a:pt x="8069" y="108232"/>
                  </a:lnTo>
                  <a:lnTo>
                    <a:pt x="0" y="158241"/>
                  </a:lnTo>
                  <a:lnTo>
                    <a:pt x="0" y="1423669"/>
                  </a:lnTo>
                  <a:lnTo>
                    <a:pt x="8069" y="1473679"/>
                  </a:lnTo>
                  <a:lnTo>
                    <a:pt x="30536" y="1517117"/>
                  </a:lnTo>
                  <a:lnTo>
                    <a:pt x="64794" y="1551375"/>
                  </a:lnTo>
                  <a:lnTo>
                    <a:pt x="108232" y="1573842"/>
                  </a:lnTo>
                  <a:lnTo>
                    <a:pt x="158242" y="1581911"/>
                  </a:lnTo>
                  <a:lnTo>
                    <a:pt x="8871458" y="1581911"/>
                  </a:lnTo>
                  <a:lnTo>
                    <a:pt x="8921467" y="1573842"/>
                  </a:lnTo>
                  <a:lnTo>
                    <a:pt x="8964905" y="1551375"/>
                  </a:lnTo>
                  <a:lnTo>
                    <a:pt x="8999163" y="1517117"/>
                  </a:lnTo>
                  <a:lnTo>
                    <a:pt x="9021630" y="1473679"/>
                  </a:lnTo>
                  <a:lnTo>
                    <a:pt x="9029700" y="1423669"/>
                  </a:lnTo>
                  <a:lnTo>
                    <a:pt x="9029700" y="158241"/>
                  </a:lnTo>
                  <a:lnTo>
                    <a:pt x="9021630" y="108232"/>
                  </a:lnTo>
                  <a:lnTo>
                    <a:pt x="8999163" y="64794"/>
                  </a:lnTo>
                  <a:lnTo>
                    <a:pt x="8964905" y="30536"/>
                  </a:lnTo>
                  <a:lnTo>
                    <a:pt x="8921467" y="8069"/>
                  </a:lnTo>
                  <a:lnTo>
                    <a:pt x="8871458" y="0"/>
                  </a:lnTo>
                  <a:close/>
                </a:path>
              </a:pathLst>
            </a:custGeom>
            <a:solidFill>
              <a:srgbClr val="B0D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33727" y="3112007"/>
              <a:ext cx="9029700" cy="1582420"/>
            </a:xfrm>
            <a:custGeom>
              <a:avLst/>
              <a:gdLst/>
              <a:ahLst/>
              <a:cxnLst/>
              <a:rect l="l" t="t" r="r" b="b"/>
              <a:pathLst>
                <a:path w="9029700" h="1582420">
                  <a:moveTo>
                    <a:pt x="0" y="158241"/>
                  </a:moveTo>
                  <a:lnTo>
                    <a:pt x="8069" y="108232"/>
                  </a:lnTo>
                  <a:lnTo>
                    <a:pt x="30536" y="64794"/>
                  </a:lnTo>
                  <a:lnTo>
                    <a:pt x="64794" y="30536"/>
                  </a:lnTo>
                  <a:lnTo>
                    <a:pt x="108232" y="8069"/>
                  </a:lnTo>
                  <a:lnTo>
                    <a:pt x="158242" y="0"/>
                  </a:lnTo>
                  <a:lnTo>
                    <a:pt x="8871458" y="0"/>
                  </a:lnTo>
                  <a:lnTo>
                    <a:pt x="8921467" y="8069"/>
                  </a:lnTo>
                  <a:lnTo>
                    <a:pt x="8964905" y="30536"/>
                  </a:lnTo>
                  <a:lnTo>
                    <a:pt x="8999163" y="64794"/>
                  </a:lnTo>
                  <a:lnTo>
                    <a:pt x="9021630" y="108232"/>
                  </a:lnTo>
                  <a:lnTo>
                    <a:pt x="9029700" y="158241"/>
                  </a:lnTo>
                  <a:lnTo>
                    <a:pt x="9029700" y="1423669"/>
                  </a:lnTo>
                  <a:lnTo>
                    <a:pt x="9021630" y="1473679"/>
                  </a:lnTo>
                  <a:lnTo>
                    <a:pt x="8999163" y="1517117"/>
                  </a:lnTo>
                  <a:lnTo>
                    <a:pt x="8964905" y="1551375"/>
                  </a:lnTo>
                  <a:lnTo>
                    <a:pt x="8921467" y="1573842"/>
                  </a:lnTo>
                  <a:lnTo>
                    <a:pt x="8871458" y="1581911"/>
                  </a:lnTo>
                  <a:lnTo>
                    <a:pt x="158242" y="1581911"/>
                  </a:lnTo>
                  <a:lnTo>
                    <a:pt x="108232" y="1573842"/>
                  </a:lnTo>
                  <a:lnTo>
                    <a:pt x="64794" y="1551375"/>
                  </a:lnTo>
                  <a:lnTo>
                    <a:pt x="30536" y="1517117"/>
                  </a:lnTo>
                  <a:lnTo>
                    <a:pt x="8069" y="1473679"/>
                  </a:lnTo>
                  <a:lnTo>
                    <a:pt x="0" y="1423669"/>
                  </a:lnTo>
                  <a:lnTo>
                    <a:pt x="0" y="15824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99399" y="3305022"/>
            <a:ext cx="5918645" cy="11435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5"/>
              </a:spcBef>
            </a:pPr>
            <a:r>
              <a:rPr sz="1700" dirty="0">
                <a:latin typeface="Arial MT"/>
                <a:cs typeface="Arial MT"/>
              </a:rPr>
              <a:t>Panjang</a:t>
            </a:r>
            <a:r>
              <a:rPr sz="1700" spc="-30" dirty="0">
                <a:latin typeface="Arial MT"/>
                <a:cs typeface="Arial MT"/>
              </a:rPr>
              <a:t> </a:t>
            </a:r>
            <a:r>
              <a:rPr sz="1700" b="1" spc="-5" dirty="0">
                <a:latin typeface="Arial"/>
                <a:cs typeface="Arial"/>
              </a:rPr>
              <a:t>siklus </a:t>
            </a:r>
            <a:r>
              <a:rPr sz="1700" dirty="0">
                <a:latin typeface="Arial MT"/>
                <a:cs typeface="Arial MT"/>
              </a:rPr>
              <a:t>menstruasi dihitung</a:t>
            </a:r>
            <a:r>
              <a:rPr sz="1700" spc="-3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dari hari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pertama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menstruasi </a:t>
            </a:r>
            <a:r>
              <a:rPr sz="1700" spc="-10" dirty="0">
                <a:latin typeface="Arial MT"/>
                <a:cs typeface="Arial MT"/>
              </a:rPr>
              <a:t>yang </a:t>
            </a:r>
            <a:r>
              <a:rPr sz="1700" spc="-45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kemudian dihitung sampai dengan hari perdarahan menstruasi bulan </a:t>
            </a:r>
            <a:r>
              <a:rPr sz="1700" spc="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berikutnya</a:t>
            </a:r>
            <a:r>
              <a:rPr sz="1700" dirty="0">
                <a:latin typeface="Arial MT"/>
                <a:cs typeface="Arial MT"/>
              </a:rPr>
              <a:t> dimulai.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818322" y="4903978"/>
            <a:ext cx="6780848" cy="1727200"/>
            <a:chOff x="2424429" y="4903978"/>
            <a:chExt cx="9041130" cy="1727200"/>
          </a:xfrm>
        </p:grpSpPr>
        <p:sp>
          <p:nvSpPr>
            <p:cNvPr id="12" name="object 12"/>
            <p:cNvSpPr/>
            <p:nvPr/>
          </p:nvSpPr>
          <p:spPr>
            <a:xfrm>
              <a:off x="2430779" y="4910328"/>
              <a:ext cx="9028430" cy="1714500"/>
            </a:xfrm>
            <a:custGeom>
              <a:avLst/>
              <a:gdLst/>
              <a:ahLst/>
              <a:cxnLst/>
              <a:rect l="l" t="t" r="r" b="b"/>
              <a:pathLst>
                <a:path w="9028430" h="1714500">
                  <a:moveTo>
                    <a:pt x="8856726" y="0"/>
                  </a:moveTo>
                  <a:lnTo>
                    <a:pt x="171450" y="0"/>
                  </a:lnTo>
                  <a:lnTo>
                    <a:pt x="125853" y="6120"/>
                  </a:lnTo>
                  <a:lnTo>
                    <a:pt x="84892" y="23396"/>
                  </a:lnTo>
                  <a:lnTo>
                    <a:pt x="50196" y="50196"/>
                  </a:lnTo>
                  <a:lnTo>
                    <a:pt x="23396" y="84892"/>
                  </a:lnTo>
                  <a:lnTo>
                    <a:pt x="6120" y="125853"/>
                  </a:lnTo>
                  <a:lnTo>
                    <a:pt x="0" y="171450"/>
                  </a:lnTo>
                  <a:lnTo>
                    <a:pt x="0" y="1543050"/>
                  </a:lnTo>
                  <a:lnTo>
                    <a:pt x="6120" y="1588628"/>
                  </a:lnTo>
                  <a:lnTo>
                    <a:pt x="23396" y="1629584"/>
                  </a:lnTo>
                  <a:lnTo>
                    <a:pt x="50196" y="1664284"/>
                  </a:lnTo>
                  <a:lnTo>
                    <a:pt x="84892" y="1691092"/>
                  </a:lnTo>
                  <a:lnTo>
                    <a:pt x="125853" y="1708375"/>
                  </a:lnTo>
                  <a:lnTo>
                    <a:pt x="171450" y="1714500"/>
                  </a:lnTo>
                  <a:lnTo>
                    <a:pt x="8856726" y="1714500"/>
                  </a:lnTo>
                  <a:lnTo>
                    <a:pt x="8902322" y="1708375"/>
                  </a:lnTo>
                  <a:lnTo>
                    <a:pt x="8943283" y="1691092"/>
                  </a:lnTo>
                  <a:lnTo>
                    <a:pt x="8977979" y="1664284"/>
                  </a:lnTo>
                  <a:lnTo>
                    <a:pt x="9004779" y="1629584"/>
                  </a:lnTo>
                  <a:lnTo>
                    <a:pt x="9022055" y="1588628"/>
                  </a:lnTo>
                  <a:lnTo>
                    <a:pt x="9028176" y="1543050"/>
                  </a:lnTo>
                  <a:lnTo>
                    <a:pt x="9028176" y="171450"/>
                  </a:lnTo>
                  <a:lnTo>
                    <a:pt x="9022055" y="125853"/>
                  </a:lnTo>
                  <a:lnTo>
                    <a:pt x="9004779" y="84892"/>
                  </a:lnTo>
                  <a:lnTo>
                    <a:pt x="8977979" y="50196"/>
                  </a:lnTo>
                  <a:lnTo>
                    <a:pt x="8943283" y="23396"/>
                  </a:lnTo>
                  <a:lnTo>
                    <a:pt x="8902322" y="6120"/>
                  </a:lnTo>
                  <a:lnTo>
                    <a:pt x="885672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30779" y="4910328"/>
              <a:ext cx="9028430" cy="1714500"/>
            </a:xfrm>
            <a:custGeom>
              <a:avLst/>
              <a:gdLst/>
              <a:ahLst/>
              <a:cxnLst/>
              <a:rect l="l" t="t" r="r" b="b"/>
              <a:pathLst>
                <a:path w="9028430" h="1714500">
                  <a:moveTo>
                    <a:pt x="0" y="171450"/>
                  </a:moveTo>
                  <a:lnTo>
                    <a:pt x="6120" y="125853"/>
                  </a:lnTo>
                  <a:lnTo>
                    <a:pt x="23396" y="84892"/>
                  </a:lnTo>
                  <a:lnTo>
                    <a:pt x="50196" y="50196"/>
                  </a:lnTo>
                  <a:lnTo>
                    <a:pt x="84892" y="23396"/>
                  </a:lnTo>
                  <a:lnTo>
                    <a:pt x="125853" y="6120"/>
                  </a:lnTo>
                  <a:lnTo>
                    <a:pt x="171450" y="0"/>
                  </a:lnTo>
                  <a:lnTo>
                    <a:pt x="8856726" y="0"/>
                  </a:lnTo>
                  <a:lnTo>
                    <a:pt x="8902322" y="6120"/>
                  </a:lnTo>
                  <a:lnTo>
                    <a:pt x="8943283" y="23396"/>
                  </a:lnTo>
                  <a:lnTo>
                    <a:pt x="8977979" y="50196"/>
                  </a:lnTo>
                  <a:lnTo>
                    <a:pt x="9004779" y="84892"/>
                  </a:lnTo>
                  <a:lnTo>
                    <a:pt x="9022055" y="125853"/>
                  </a:lnTo>
                  <a:lnTo>
                    <a:pt x="9028176" y="171450"/>
                  </a:lnTo>
                  <a:lnTo>
                    <a:pt x="9028176" y="1543050"/>
                  </a:lnTo>
                  <a:lnTo>
                    <a:pt x="9022055" y="1588628"/>
                  </a:lnTo>
                  <a:lnTo>
                    <a:pt x="9004779" y="1629584"/>
                  </a:lnTo>
                  <a:lnTo>
                    <a:pt x="8977979" y="1664284"/>
                  </a:lnTo>
                  <a:lnTo>
                    <a:pt x="8943283" y="1691092"/>
                  </a:lnTo>
                  <a:lnTo>
                    <a:pt x="8902322" y="1708375"/>
                  </a:lnTo>
                  <a:lnTo>
                    <a:pt x="8856726" y="1714500"/>
                  </a:lnTo>
                  <a:lnTo>
                    <a:pt x="171450" y="1714500"/>
                  </a:lnTo>
                  <a:lnTo>
                    <a:pt x="125853" y="1708375"/>
                  </a:lnTo>
                  <a:lnTo>
                    <a:pt x="84892" y="1691092"/>
                  </a:lnTo>
                  <a:lnTo>
                    <a:pt x="50196" y="1664284"/>
                  </a:lnTo>
                  <a:lnTo>
                    <a:pt x="23396" y="1629584"/>
                  </a:lnTo>
                  <a:lnTo>
                    <a:pt x="6120" y="1588628"/>
                  </a:lnTo>
                  <a:lnTo>
                    <a:pt x="0" y="1543050"/>
                  </a:lnTo>
                  <a:lnTo>
                    <a:pt x="0" y="17145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899952" y="5090921"/>
            <a:ext cx="6405848" cy="12894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62300">
              <a:lnSpc>
                <a:spcPct val="119400"/>
              </a:lnSpc>
              <a:spcBef>
                <a:spcPts val="100"/>
              </a:spcBef>
            </a:pPr>
            <a:r>
              <a:rPr sz="1700" spc="-5" dirty="0">
                <a:latin typeface="Arial MT"/>
                <a:cs typeface="Arial MT"/>
              </a:rPr>
              <a:t>Rata-rata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siklus</a:t>
            </a:r>
            <a:r>
              <a:rPr sz="1700" spc="-4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:</a:t>
            </a:r>
            <a:r>
              <a:rPr sz="1700" spc="-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28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hari </a:t>
            </a:r>
            <a:r>
              <a:rPr sz="1700" spc="-459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Normalnya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:</a:t>
            </a:r>
            <a:r>
              <a:rPr sz="1700" spc="-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21-35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hari</a:t>
            </a:r>
            <a:endParaRPr sz="1700" dirty="0">
              <a:latin typeface="Arial MT"/>
              <a:cs typeface="Arial MT"/>
            </a:endParaRPr>
          </a:p>
          <a:p>
            <a:pPr marL="12700" marR="5080">
              <a:lnSpc>
                <a:spcPts val="2450"/>
              </a:lnSpc>
              <a:spcBef>
                <a:spcPts val="95"/>
              </a:spcBef>
            </a:pPr>
            <a:r>
              <a:rPr sz="1700" dirty="0">
                <a:latin typeface="Arial MT"/>
                <a:cs typeface="Arial MT"/>
              </a:rPr>
              <a:t>Lama menstruasi : </a:t>
            </a:r>
            <a:r>
              <a:rPr sz="1700" spc="-5" dirty="0">
                <a:latin typeface="Arial MT"/>
                <a:cs typeface="Arial MT"/>
              </a:rPr>
              <a:t>umumnya </a:t>
            </a:r>
            <a:r>
              <a:rPr sz="1700" dirty="0">
                <a:latin typeface="Arial MT"/>
                <a:cs typeface="Arial MT"/>
              </a:rPr>
              <a:t>4-6 hari, </a:t>
            </a:r>
            <a:r>
              <a:rPr sz="1700" spc="-5" dirty="0">
                <a:latin typeface="Arial MT"/>
                <a:cs typeface="Arial MT"/>
              </a:rPr>
              <a:t>normalnya </a:t>
            </a:r>
            <a:r>
              <a:rPr sz="1700" dirty="0">
                <a:latin typeface="Arial MT"/>
                <a:cs typeface="Arial MT"/>
              </a:rPr>
              <a:t>2-8 hari </a:t>
            </a:r>
            <a:r>
              <a:rPr sz="1700" spc="-459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Banyakya</a:t>
            </a:r>
            <a:r>
              <a:rPr sz="1700" spc="2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darah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spc="-15" dirty="0">
                <a:latin typeface="Arial MT"/>
                <a:cs typeface="Arial MT"/>
              </a:rPr>
              <a:t>yg</a:t>
            </a:r>
            <a:r>
              <a:rPr sz="1700" spc="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keluar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dlm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1</a:t>
            </a:r>
            <a:r>
              <a:rPr sz="1700" spc="-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siklus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: 25-60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ml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6615493" y="2445766"/>
            <a:ext cx="1386840" cy="2905760"/>
            <a:chOff x="8820657" y="2445766"/>
            <a:chExt cx="1849120" cy="2905760"/>
          </a:xfrm>
        </p:grpSpPr>
        <p:sp>
          <p:nvSpPr>
            <p:cNvPr id="16" name="object 16"/>
            <p:cNvSpPr/>
            <p:nvPr/>
          </p:nvSpPr>
          <p:spPr>
            <a:xfrm>
              <a:off x="8827007" y="2452116"/>
              <a:ext cx="1039494" cy="1038225"/>
            </a:xfrm>
            <a:custGeom>
              <a:avLst/>
              <a:gdLst/>
              <a:ahLst/>
              <a:cxnLst/>
              <a:rect l="l" t="t" r="r" b="b"/>
              <a:pathLst>
                <a:path w="1039495" h="1038225">
                  <a:moveTo>
                    <a:pt x="805561" y="0"/>
                  </a:moveTo>
                  <a:lnTo>
                    <a:pt x="233807" y="0"/>
                  </a:lnTo>
                  <a:lnTo>
                    <a:pt x="233807" y="570864"/>
                  </a:lnTo>
                  <a:lnTo>
                    <a:pt x="0" y="570864"/>
                  </a:lnTo>
                  <a:lnTo>
                    <a:pt x="519684" y="1037844"/>
                  </a:lnTo>
                  <a:lnTo>
                    <a:pt x="1039368" y="570864"/>
                  </a:lnTo>
                  <a:lnTo>
                    <a:pt x="805561" y="570864"/>
                  </a:lnTo>
                  <a:lnTo>
                    <a:pt x="805561" y="0"/>
                  </a:lnTo>
                  <a:close/>
                </a:path>
              </a:pathLst>
            </a:custGeom>
            <a:solidFill>
              <a:srgbClr val="D9E9F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827007" y="2452116"/>
              <a:ext cx="1039494" cy="1038225"/>
            </a:xfrm>
            <a:custGeom>
              <a:avLst/>
              <a:gdLst/>
              <a:ahLst/>
              <a:cxnLst/>
              <a:rect l="l" t="t" r="r" b="b"/>
              <a:pathLst>
                <a:path w="1039495" h="1038225">
                  <a:moveTo>
                    <a:pt x="0" y="570864"/>
                  </a:moveTo>
                  <a:lnTo>
                    <a:pt x="233807" y="570864"/>
                  </a:lnTo>
                  <a:lnTo>
                    <a:pt x="233807" y="0"/>
                  </a:lnTo>
                  <a:lnTo>
                    <a:pt x="805561" y="0"/>
                  </a:lnTo>
                  <a:lnTo>
                    <a:pt x="805561" y="570864"/>
                  </a:lnTo>
                  <a:lnTo>
                    <a:pt x="1039368" y="570864"/>
                  </a:lnTo>
                  <a:lnTo>
                    <a:pt x="519684" y="1037844"/>
                  </a:lnTo>
                  <a:lnTo>
                    <a:pt x="0" y="570864"/>
                  </a:lnTo>
                  <a:close/>
                </a:path>
              </a:pathLst>
            </a:custGeom>
            <a:ln w="12700">
              <a:solidFill>
                <a:srgbClr val="D9E9F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24059" y="4305300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805561" y="0"/>
                  </a:moveTo>
                  <a:lnTo>
                    <a:pt x="233807" y="0"/>
                  </a:lnTo>
                  <a:lnTo>
                    <a:pt x="233807" y="571626"/>
                  </a:lnTo>
                  <a:lnTo>
                    <a:pt x="0" y="571626"/>
                  </a:lnTo>
                  <a:lnTo>
                    <a:pt x="519684" y="1039368"/>
                  </a:lnTo>
                  <a:lnTo>
                    <a:pt x="1039368" y="571626"/>
                  </a:lnTo>
                  <a:lnTo>
                    <a:pt x="805561" y="571626"/>
                  </a:lnTo>
                  <a:lnTo>
                    <a:pt x="805561" y="0"/>
                  </a:lnTo>
                  <a:close/>
                </a:path>
              </a:pathLst>
            </a:custGeom>
            <a:solidFill>
              <a:srgbClr val="E8E8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624059" y="4305300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0" y="571626"/>
                  </a:moveTo>
                  <a:lnTo>
                    <a:pt x="233807" y="571626"/>
                  </a:lnTo>
                  <a:lnTo>
                    <a:pt x="233807" y="0"/>
                  </a:lnTo>
                  <a:lnTo>
                    <a:pt x="805561" y="0"/>
                  </a:lnTo>
                  <a:lnTo>
                    <a:pt x="805561" y="571626"/>
                  </a:lnTo>
                  <a:lnTo>
                    <a:pt x="1039368" y="571626"/>
                  </a:lnTo>
                  <a:lnTo>
                    <a:pt x="519684" y="1039368"/>
                  </a:lnTo>
                  <a:lnTo>
                    <a:pt x="0" y="571626"/>
                  </a:lnTo>
                  <a:close/>
                </a:path>
              </a:pathLst>
            </a:custGeom>
            <a:ln w="12700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4686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16" y="158896"/>
            <a:ext cx="4215765" cy="981038"/>
          </a:xfrm>
          <a:prstGeom prst="rect">
            <a:avLst/>
          </a:prstGeom>
          <a:solidFill>
            <a:srgbClr val="FCBCC6"/>
          </a:solidFill>
        </p:spPr>
        <p:txBody>
          <a:bodyPr vert="horz" wrap="square" lIns="0" tIns="1181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30"/>
              </a:spcBef>
            </a:pPr>
            <a:r>
              <a:rPr sz="2800" spc="-5" dirty="0"/>
              <a:t>Pola, Siklus</a:t>
            </a:r>
            <a:r>
              <a:rPr sz="2800" dirty="0"/>
              <a:t> </a:t>
            </a:r>
            <a:r>
              <a:rPr sz="2800" spc="-5" dirty="0"/>
              <a:t>dan</a:t>
            </a:r>
            <a:r>
              <a:rPr sz="2800" spc="20" dirty="0"/>
              <a:t> </a:t>
            </a:r>
            <a:r>
              <a:rPr sz="2800" spc="-5" dirty="0"/>
              <a:t>Fase</a:t>
            </a:r>
            <a:r>
              <a:rPr sz="2800" spc="10" dirty="0"/>
              <a:t> </a:t>
            </a:r>
            <a:r>
              <a:rPr sz="2800" spc="-5" dirty="0"/>
              <a:t>Menstruasi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09600" y="1359409"/>
            <a:ext cx="3824383" cy="1706878"/>
          </a:xfrm>
          <a:prstGeom prst="rect">
            <a:avLst/>
          </a:prstGeom>
          <a:solidFill>
            <a:srgbClr val="85C2F8"/>
          </a:solidFill>
          <a:ln w="12700">
            <a:solidFill>
              <a:srgbClr val="FFFFFF"/>
            </a:solidFill>
          </a:ln>
        </p:spPr>
        <p:txBody>
          <a:bodyPr vert="horz" wrap="square" lIns="0" tIns="521970" rIns="0" bIns="0" rtlCol="0">
            <a:spAutoFit/>
          </a:bodyPr>
          <a:lstStyle/>
          <a:p>
            <a:pPr marL="173990" marR="167005" indent="915669">
              <a:lnSpc>
                <a:spcPts val="4550"/>
              </a:lnSpc>
              <a:spcBef>
                <a:spcPts val="4110"/>
              </a:spcBef>
            </a:pP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Siklus </a:t>
            </a:r>
            <a:r>
              <a:rPr sz="4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Endometrium</a:t>
            </a:r>
            <a:endParaRPr sz="44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0303" y="1359409"/>
            <a:ext cx="4205097" cy="1706878"/>
          </a:xfrm>
          <a:prstGeom prst="rect">
            <a:avLst/>
          </a:prstGeom>
          <a:solidFill>
            <a:srgbClr val="B0DBA1"/>
          </a:solidFill>
          <a:ln w="12700">
            <a:solidFill>
              <a:srgbClr val="FFFFFF"/>
            </a:solidFill>
          </a:ln>
        </p:spPr>
        <p:txBody>
          <a:bodyPr vert="horz" wrap="square" lIns="0" tIns="521970" rIns="0" bIns="0" rtlCol="0">
            <a:spAutoFit/>
          </a:bodyPr>
          <a:lstStyle/>
          <a:p>
            <a:pPr marL="918844" marR="911860" indent="170180">
              <a:lnSpc>
                <a:spcPts val="4550"/>
              </a:lnSpc>
              <a:spcBef>
                <a:spcPts val="4110"/>
              </a:spcBef>
            </a:pP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Siklus </a:t>
            </a:r>
            <a:r>
              <a:rPr sz="4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Servi</a:t>
            </a:r>
            <a:r>
              <a:rPr sz="4400" spc="10" dirty="0">
                <a:solidFill>
                  <a:srgbClr val="FFFFFF"/>
                </a:solidFill>
                <a:latin typeface="Arial MT"/>
                <a:cs typeface="Arial MT"/>
              </a:rPr>
              <a:t>k</a:t>
            </a: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endParaRPr sz="44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3542" y="3931921"/>
            <a:ext cx="4502658" cy="1706878"/>
          </a:xfrm>
          <a:prstGeom prst="rect">
            <a:avLst/>
          </a:prstGeom>
          <a:solidFill>
            <a:srgbClr val="BEBEBE"/>
          </a:solidFill>
          <a:ln w="12700">
            <a:solidFill>
              <a:srgbClr val="FFFFFF"/>
            </a:solidFill>
          </a:ln>
        </p:spPr>
        <p:txBody>
          <a:bodyPr vert="horz" wrap="square" lIns="0" tIns="521970" rIns="0" bIns="0" rtlCol="0">
            <a:spAutoFit/>
          </a:bodyPr>
          <a:lstStyle/>
          <a:p>
            <a:pPr marL="986790" marR="980440" indent="103505">
              <a:lnSpc>
                <a:spcPts val="4550"/>
              </a:lnSpc>
              <a:spcBef>
                <a:spcPts val="4110"/>
              </a:spcBef>
            </a:pP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Siklus </a:t>
            </a:r>
            <a:r>
              <a:rPr sz="4400" spc="-12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400" spc="-325" dirty="0">
                <a:solidFill>
                  <a:srgbClr val="FFFFFF"/>
                </a:solidFill>
                <a:latin typeface="Arial MT"/>
                <a:cs typeface="Arial MT"/>
              </a:rPr>
              <a:t>V</a:t>
            </a:r>
            <a:r>
              <a:rPr sz="4400" dirty="0">
                <a:solidFill>
                  <a:srgbClr val="FFFFFF"/>
                </a:solidFill>
                <a:latin typeface="Arial MT"/>
                <a:cs typeface="Arial MT"/>
              </a:rPr>
              <a:t>agina</a:t>
            </a:r>
            <a:endParaRPr sz="44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473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" y="2179321"/>
            <a:ext cx="3006184" cy="1023998"/>
          </a:xfrm>
          <a:prstGeom prst="rect">
            <a:avLst/>
          </a:prstGeom>
          <a:solidFill>
            <a:srgbClr val="85C2F8"/>
          </a:solidFill>
          <a:ln w="12700">
            <a:solidFill>
              <a:srgbClr val="FFFFFF"/>
            </a:solidFill>
          </a:ln>
        </p:spPr>
        <p:txBody>
          <a:bodyPr vert="horz" wrap="square" lIns="0" tIns="125095" rIns="0" bIns="0" rtlCol="0">
            <a:spAutoFit/>
          </a:bodyPr>
          <a:lstStyle/>
          <a:p>
            <a:pPr marL="579120" indent="664210">
              <a:lnSpc>
                <a:spcPts val="3460"/>
              </a:lnSpc>
              <a:spcBef>
                <a:spcPts val="985"/>
              </a:spcBef>
            </a:pPr>
            <a:r>
              <a:rPr sz="3200" dirty="0" err="1">
                <a:solidFill>
                  <a:srgbClr val="FFFFFF"/>
                </a:solidFill>
                <a:latin typeface="Arial MT"/>
                <a:cs typeface="Arial MT"/>
              </a:rPr>
              <a:t>Siklus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Arial MT"/>
                <a:cs typeface="Arial MT"/>
              </a:rPr>
              <a:t>En</a:t>
            </a:r>
            <a:r>
              <a:rPr sz="3200" spc="-15" dirty="0" smtClean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3200" dirty="0" smtClean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3200" spc="-10" dirty="0" smtClean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3200" dirty="0" smtClean="0">
                <a:solidFill>
                  <a:srgbClr val="FFFFFF"/>
                </a:solidFill>
                <a:latin typeface="Arial MT"/>
                <a:cs typeface="Arial MT"/>
              </a:rPr>
              <a:t>etr</a:t>
            </a:r>
            <a:r>
              <a:rPr sz="3200" spc="-10" dirty="0" smtClean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3200" dirty="0" smtClean="0">
                <a:solidFill>
                  <a:srgbClr val="FFFFFF"/>
                </a:solidFill>
                <a:latin typeface="Arial MT"/>
                <a:cs typeface="Arial MT"/>
              </a:rPr>
              <a:t>um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735" y="3569208"/>
            <a:ext cx="2522696" cy="963083"/>
          </a:xfrm>
          <a:prstGeom prst="rect">
            <a:avLst/>
          </a:prstGeom>
          <a:solidFill>
            <a:srgbClr val="FCBCC6"/>
          </a:solidFill>
        </p:spPr>
        <p:txBody>
          <a:bodyPr vert="horz" wrap="square" lIns="0" tIns="393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9"/>
              </a:spcBef>
            </a:pPr>
            <a:r>
              <a:rPr sz="2000" dirty="0">
                <a:latin typeface="Arial MT"/>
                <a:cs typeface="Arial MT"/>
              </a:rPr>
              <a:t>Perubahan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siklik</a:t>
            </a:r>
            <a:r>
              <a:rPr sz="2000" spc="-5" dirty="0">
                <a:latin typeface="Arial MT"/>
                <a:cs typeface="Arial MT"/>
              </a:rPr>
              <a:t> yg terjadi</a:t>
            </a:r>
            <a:endParaRPr sz="20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di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endometrium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346764" y="0"/>
            <a:ext cx="3796665" cy="2419350"/>
            <a:chOff x="7129018" y="0"/>
            <a:chExt cx="5062220" cy="2419350"/>
          </a:xfrm>
        </p:grpSpPr>
        <p:sp>
          <p:nvSpPr>
            <p:cNvPr id="5" name="object 5"/>
            <p:cNvSpPr/>
            <p:nvPr/>
          </p:nvSpPr>
          <p:spPr>
            <a:xfrm>
              <a:off x="7135368" y="1524"/>
              <a:ext cx="5049520" cy="2406650"/>
            </a:xfrm>
            <a:custGeom>
              <a:avLst/>
              <a:gdLst/>
              <a:ahLst/>
              <a:cxnLst/>
              <a:rect l="l" t="t" r="r" b="b"/>
              <a:pathLst>
                <a:path w="5049520" h="2406650">
                  <a:moveTo>
                    <a:pt x="3845813" y="0"/>
                  </a:moveTo>
                  <a:lnTo>
                    <a:pt x="3845813" y="300735"/>
                  </a:lnTo>
                  <a:lnTo>
                    <a:pt x="0" y="300735"/>
                  </a:lnTo>
                  <a:lnTo>
                    <a:pt x="0" y="2105660"/>
                  </a:lnTo>
                  <a:lnTo>
                    <a:pt x="3845813" y="2105660"/>
                  </a:lnTo>
                  <a:lnTo>
                    <a:pt x="3845813" y="2406396"/>
                  </a:lnTo>
                  <a:lnTo>
                    <a:pt x="5049011" y="1203198"/>
                  </a:lnTo>
                  <a:lnTo>
                    <a:pt x="3845813" y="0"/>
                  </a:lnTo>
                  <a:close/>
                </a:path>
              </a:pathLst>
            </a:custGeom>
            <a:solidFill>
              <a:srgbClr val="D9E9F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35368" y="1524"/>
              <a:ext cx="5049520" cy="2406650"/>
            </a:xfrm>
            <a:custGeom>
              <a:avLst/>
              <a:gdLst/>
              <a:ahLst/>
              <a:cxnLst/>
              <a:rect l="l" t="t" r="r" b="b"/>
              <a:pathLst>
                <a:path w="5049520" h="2406650">
                  <a:moveTo>
                    <a:pt x="0" y="300735"/>
                  </a:moveTo>
                  <a:lnTo>
                    <a:pt x="3845813" y="300735"/>
                  </a:lnTo>
                  <a:lnTo>
                    <a:pt x="3845813" y="0"/>
                  </a:lnTo>
                  <a:lnTo>
                    <a:pt x="5049011" y="1203198"/>
                  </a:lnTo>
                  <a:lnTo>
                    <a:pt x="3845813" y="2406396"/>
                  </a:lnTo>
                  <a:lnTo>
                    <a:pt x="3845813" y="2105660"/>
                  </a:lnTo>
                  <a:lnTo>
                    <a:pt x="0" y="2105660"/>
                  </a:lnTo>
                  <a:lnTo>
                    <a:pt x="0" y="300735"/>
                  </a:lnTo>
                  <a:close/>
                </a:path>
              </a:pathLst>
            </a:custGeom>
            <a:ln w="12700">
              <a:solidFill>
                <a:srgbClr val="D9E9F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0955" y="259460"/>
            <a:ext cx="2977039" cy="2333972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84785" marR="5080" indent="-172720">
              <a:lnSpc>
                <a:spcPts val="1870"/>
              </a:lnSpc>
              <a:spcBef>
                <a:spcPts val="40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Arial MT"/>
                <a:cs typeface="Arial MT"/>
              </a:rPr>
              <a:t>Perbaikan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regeneratif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dimulai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setelah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menstruasi</a:t>
            </a:r>
            <a:endParaRPr sz="1800" dirty="0">
              <a:latin typeface="Arial MT"/>
              <a:cs typeface="Arial MT"/>
            </a:endParaRPr>
          </a:p>
          <a:p>
            <a:pPr marL="184785" indent="-172720">
              <a:lnSpc>
                <a:spcPts val="201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Arial MT"/>
                <a:cs typeface="Arial MT"/>
              </a:rPr>
              <a:t>3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hari setelah mens berhenti,</a:t>
            </a:r>
            <a:endParaRPr sz="1800" dirty="0">
              <a:latin typeface="Arial MT"/>
              <a:cs typeface="Arial MT"/>
            </a:endParaRPr>
          </a:p>
          <a:p>
            <a:pPr marL="184785">
              <a:lnSpc>
                <a:spcPts val="2010"/>
              </a:lnSpc>
            </a:pPr>
            <a:r>
              <a:rPr sz="1800" spc="-5" dirty="0">
                <a:latin typeface="Arial MT"/>
                <a:cs typeface="Arial MT"/>
              </a:rPr>
              <a:t>perbaikan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endometrium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sdh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selesai</a:t>
            </a:r>
            <a:endParaRPr sz="1800" dirty="0">
              <a:latin typeface="Arial MT"/>
              <a:cs typeface="Arial MT"/>
            </a:endParaRPr>
          </a:p>
          <a:p>
            <a:pPr marL="184785" marR="22860" indent="-172720">
              <a:lnSpc>
                <a:spcPts val="1860"/>
              </a:lnSpc>
              <a:spcBef>
                <a:spcPts val="320"/>
              </a:spcBef>
              <a:buChar char="•"/>
              <a:tabLst>
                <a:tab pos="185420" algn="l"/>
              </a:tabLst>
            </a:pPr>
            <a:r>
              <a:rPr sz="1800" dirty="0">
                <a:latin typeface="Arial MT"/>
                <a:cs typeface="Arial MT"/>
              </a:rPr>
              <a:t>Fase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proliferasi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dini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(4-7), proliferasi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media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(8-10),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proliferasi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akhir </a:t>
            </a:r>
            <a:r>
              <a:rPr sz="1800" spc="-25" dirty="0">
                <a:latin typeface="Arial MT"/>
                <a:cs typeface="Arial MT"/>
              </a:rPr>
              <a:t>(11-14)</a:t>
            </a:r>
            <a:endParaRPr sz="1800" dirty="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821876" y="263398"/>
            <a:ext cx="2534603" cy="1881505"/>
            <a:chOff x="3762502" y="263397"/>
            <a:chExt cx="3379470" cy="1881505"/>
          </a:xfrm>
        </p:grpSpPr>
        <p:sp>
          <p:nvSpPr>
            <p:cNvPr id="9" name="object 9"/>
            <p:cNvSpPr/>
            <p:nvPr/>
          </p:nvSpPr>
          <p:spPr>
            <a:xfrm>
              <a:off x="3768852" y="269747"/>
              <a:ext cx="3366770" cy="1868805"/>
            </a:xfrm>
            <a:custGeom>
              <a:avLst/>
              <a:gdLst/>
              <a:ahLst/>
              <a:cxnLst/>
              <a:rect l="l" t="t" r="r" b="b"/>
              <a:pathLst>
                <a:path w="3366770" h="1868805">
                  <a:moveTo>
                    <a:pt x="3055112" y="0"/>
                  </a:moveTo>
                  <a:lnTo>
                    <a:pt x="311403" y="0"/>
                  </a:lnTo>
                  <a:lnTo>
                    <a:pt x="265392" y="3376"/>
                  </a:lnTo>
                  <a:lnTo>
                    <a:pt x="221475" y="13186"/>
                  </a:lnTo>
                  <a:lnTo>
                    <a:pt x="180135" y="28946"/>
                  </a:lnTo>
                  <a:lnTo>
                    <a:pt x="141852" y="50175"/>
                  </a:lnTo>
                  <a:lnTo>
                    <a:pt x="107110" y="76390"/>
                  </a:lnTo>
                  <a:lnTo>
                    <a:pt x="76390" y="107110"/>
                  </a:lnTo>
                  <a:lnTo>
                    <a:pt x="50175" y="141852"/>
                  </a:lnTo>
                  <a:lnTo>
                    <a:pt x="28946" y="180135"/>
                  </a:lnTo>
                  <a:lnTo>
                    <a:pt x="13186" y="221475"/>
                  </a:lnTo>
                  <a:lnTo>
                    <a:pt x="3376" y="265392"/>
                  </a:lnTo>
                  <a:lnTo>
                    <a:pt x="0" y="311403"/>
                  </a:lnTo>
                  <a:lnTo>
                    <a:pt x="0" y="1557019"/>
                  </a:lnTo>
                  <a:lnTo>
                    <a:pt x="3376" y="1603031"/>
                  </a:lnTo>
                  <a:lnTo>
                    <a:pt x="13186" y="1646948"/>
                  </a:lnTo>
                  <a:lnTo>
                    <a:pt x="28946" y="1688288"/>
                  </a:lnTo>
                  <a:lnTo>
                    <a:pt x="50175" y="1726571"/>
                  </a:lnTo>
                  <a:lnTo>
                    <a:pt x="76390" y="1761313"/>
                  </a:lnTo>
                  <a:lnTo>
                    <a:pt x="107110" y="1792033"/>
                  </a:lnTo>
                  <a:lnTo>
                    <a:pt x="141852" y="1818248"/>
                  </a:lnTo>
                  <a:lnTo>
                    <a:pt x="180135" y="1839477"/>
                  </a:lnTo>
                  <a:lnTo>
                    <a:pt x="221475" y="1855237"/>
                  </a:lnTo>
                  <a:lnTo>
                    <a:pt x="265392" y="1865047"/>
                  </a:lnTo>
                  <a:lnTo>
                    <a:pt x="311403" y="1868424"/>
                  </a:lnTo>
                  <a:lnTo>
                    <a:pt x="3055112" y="1868424"/>
                  </a:lnTo>
                  <a:lnTo>
                    <a:pt x="3101123" y="1865047"/>
                  </a:lnTo>
                  <a:lnTo>
                    <a:pt x="3145040" y="1855237"/>
                  </a:lnTo>
                  <a:lnTo>
                    <a:pt x="3186380" y="1839477"/>
                  </a:lnTo>
                  <a:lnTo>
                    <a:pt x="3224663" y="1818248"/>
                  </a:lnTo>
                  <a:lnTo>
                    <a:pt x="3259405" y="1792033"/>
                  </a:lnTo>
                  <a:lnTo>
                    <a:pt x="3290125" y="1761313"/>
                  </a:lnTo>
                  <a:lnTo>
                    <a:pt x="3316340" y="1726571"/>
                  </a:lnTo>
                  <a:lnTo>
                    <a:pt x="3337569" y="1688288"/>
                  </a:lnTo>
                  <a:lnTo>
                    <a:pt x="3353329" y="1646948"/>
                  </a:lnTo>
                  <a:lnTo>
                    <a:pt x="3363139" y="1603031"/>
                  </a:lnTo>
                  <a:lnTo>
                    <a:pt x="3366516" y="1557019"/>
                  </a:lnTo>
                  <a:lnTo>
                    <a:pt x="3366516" y="311403"/>
                  </a:lnTo>
                  <a:lnTo>
                    <a:pt x="3363139" y="265392"/>
                  </a:lnTo>
                  <a:lnTo>
                    <a:pt x="3353329" y="221475"/>
                  </a:lnTo>
                  <a:lnTo>
                    <a:pt x="3337569" y="180135"/>
                  </a:lnTo>
                  <a:lnTo>
                    <a:pt x="3316340" y="141852"/>
                  </a:lnTo>
                  <a:lnTo>
                    <a:pt x="3290125" y="107110"/>
                  </a:lnTo>
                  <a:lnTo>
                    <a:pt x="3259405" y="76390"/>
                  </a:lnTo>
                  <a:lnTo>
                    <a:pt x="3224663" y="50175"/>
                  </a:lnTo>
                  <a:lnTo>
                    <a:pt x="3186380" y="28946"/>
                  </a:lnTo>
                  <a:lnTo>
                    <a:pt x="3145040" y="13186"/>
                  </a:lnTo>
                  <a:lnTo>
                    <a:pt x="3101123" y="3376"/>
                  </a:lnTo>
                  <a:lnTo>
                    <a:pt x="3055112" y="0"/>
                  </a:lnTo>
                  <a:close/>
                </a:path>
              </a:pathLst>
            </a:custGeom>
            <a:solidFill>
              <a:srgbClr val="85C2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68852" y="269747"/>
              <a:ext cx="3366770" cy="1868805"/>
            </a:xfrm>
            <a:custGeom>
              <a:avLst/>
              <a:gdLst/>
              <a:ahLst/>
              <a:cxnLst/>
              <a:rect l="l" t="t" r="r" b="b"/>
              <a:pathLst>
                <a:path w="3366770" h="1868805">
                  <a:moveTo>
                    <a:pt x="0" y="311403"/>
                  </a:moveTo>
                  <a:lnTo>
                    <a:pt x="3376" y="265392"/>
                  </a:lnTo>
                  <a:lnTo>
                    <a:pt x="13186" y="221475"/>
                  </a:lnTo>
                  <a:lnTo>
                    <a:pt x="28946" y="180135"/>
                  </a:lnTo>
                  <a:lnTo>
                    <a:pt x="50175" y="141852"/>
                  </a:lnTo>
                  <a:lnTo>
                    <a:pt x="76390" y="107110"/>
                  </a:lnTo>
                  <a:lnTo>
                    <a:pt x="107110" y="76390"/>
                  </a:lnTo>
                  <a:lnTo>
                    <a:pt x="141852" y="50175"/>
                  </a:lnTo>
                  <a:lnTo>
                    <a:pt x="180135" y="28946"/>
                  </a:lnTo>
                  <a:lnTo>
                    <a:pt x="221475" y="13186"/>
                  </a:lnTo>
                  <a:lnTo>
                    <a:pt x="265392" y="3376"/>
                  </a:lnTo>
                  <a:lnTo>
                    <a:pt x="311403" y="0"/>
                  </a:lnTo>
                  <a:lnTo>
                    <a:pt x="3055112" y="0"/>
                  </a:lnTo>
                  <a:lnTo>
                    <a:pt x="3101123" y="3376"/>
                  </a:lnTo>
                  <a:lnTo>
                    <a:pt x="3145040" y="13186"/>
                  </a:lnTo>
                  <a:lnTo>
                    <a:pt x="3186380" y="28946"/>
                  </a:lnTo>
                  <a:lnTo>
                    <a:pt x="3224663" y="50175"/>
                  </a:lnTo>
                  <a:lnTo>
                    <a:pt x="3259405" y="76390"/>
                  </a:lnTo>
                  <a:lnTo>
                    <a:pt x="3290125" y="107110"/>
                  </a:lnTo>
                  <a:lnTo>
                    <a:pt x="3316340" y="141852"/>
                  </a:lnTo>
                  <a:lnTo>
                    <a:pt x="3337569" y="180135"/>
                  </a:lnTo>
                  <a:lnTo>
                    <a:pt x="3353329" y="221475"/>
                  </a:lnTo>
                  <a:lnTo>
                    <a:pt x="3363139" y="265392"/>
                  </a:lnTo>
                  <a:lnTo>
                    <a:pt x="3366516" y="311403"/>
                  </a:lnTo>
                  <a:lnTo>
                    <a:pt x="3366516" y="1557019"/>
                  </a:lnTo>
                  <a:lnTo>
                    <a:pt x="3363139" y="1603031"/>
                  </a:lnTo>
                  <a:lnTo>
                    <a:pt x="3353329" y="1646948"/>
                  </a:lnTo>
                  <a:lnTo>
                    <a:pt x="3337569" y="1688288"/>
                  </a:lnTo>
                  <a:lnTo>
                    <a:pt x="3316340" y="1726571"/>
                  </a:lnTo>
                  <a:lnTo>
                    <a:pt x="3290125" y="1761313"/>
                  </a:lnTo>
                  <a:lnTo>
                    <a:pt x="3259405" y="1792033"/>
                  </a:lnTo>
                  <a:lnTo>
                    <a:pt x="3224663" y="1818248"/>
                  </a:lnTo>
                  <a:lnTo>
                    <a:pt x="3186380" y="1839477"/>
                  </a:lnTo>
                  <a:lnTo>
                    <a:pt x="3145040" y="1855237"/>
                  </a:lnTo>
                  <a:lnTo>
                    <a:pt x="3101123" y="1865047"/>
                  </a:lnTo>
                  <a:lnTo>
                    <a:pt x="3055112" y="1868424"/>
                  </a:lnTo>
                  <a:lnTo>
                    <a:pt x="311403" y="1868424"/>
                  </a:lnTo>
                  <a:lnTo>
                    <a:pt x="265392" y="1865047"/>
                  </a:lnTo>
                  <a:lnTo>
                    <a:pt x="221475" y="1855237"/>
                  </a:lnTo>
                  <a:lnTo>
                    <a:pt x="180135" y="1839477"/>
                  </a:lnTo>
                  <a:lnTo>
                    <a:pt x="141852" y="1818248"/>
                  </a:lnTo>
                  <a:lnTo>
                    <a:pt x="107110" y="1792033"/>
                  </a:lnTo>
                  <a:lnTo>
                    <a:pt x="76390" y="1761313"/>
                  </a:lnTo>
                  <a:lnTo>
                    <a:pt x="50175" y="1726571"/>
                  </a:lnTo>
                  <a:lnTo>
                    <a:pt x="28946" y="1688288"/>
                  </a:lnTo>
                  <a:lnTo>
                    <a:pt x="13186" y="1646948"/>
                  </a:lnTo>
                  <a:lnTo>
                    <a:pt x="3376" y="1603031"/>
                  </a:lnTo>
                  <a:lnTo>
                    <a:pt x="0" y="1557019"/>
                  </a:lnTo>
                  <a:lnTo>
                    <a:pt x="0" y="31140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88431" y="522806"/>
            <a:ext cx="2663286" cy="1261243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606425">
              <a:lnSpc>
                <a:spcPts val="4450"/>
              </a:lnSpc>
              <a:spcBef>
                <a:spcPts val="835"/>
              </a:spcBef>
            </a:pPr>
            <a:r>
              <a:rPr sz="4300" spc="-5" dirty="0">
                <a:solidFill>
                  <a:srgbClr val="FFFFFF"/>
                </a:solidFill>
              </a:rPr>
              <a:t>Fase </a:t>
            </a:r>
            <a:r>
              <a:rPr sz="4300" dirty="0">
                <a:solidFill>
                  <a:srgbClr val="FFFFFF"/>
                </a:solidFill>
              </a:rPr>
              <a:t> </a:t>
            </a:r>
            <a:r>
              <a:rPr sz="4300" spc="-5" dirty="0">
                <a:solidFill>
                  <a:srgbClr val="FFFFFF"/>
                </a:solidFill>
              </a:rPr>
              <a:t>Proliferasi</a:t>
            </a:r>
            <a:endParaRPr sz="4300" dirty="0"/>
          </a:p>
        </p:txBody>
      </p:sp>
      <p:grpSp>
        <p:nvGrpSpPr>
          <p:cNvPr id="12" name="object 12"/>
          <p:cNvGrpSpPr/>
          <p:nvPr/>
        </p:nvGrpSpPr>
        <p:grpSpPr>
          <a:xfrm>
            <a:off x="5345620" y="2587499"/>
            <a:ext cx="3803333" cy="1881505"/>
            <a:chOff x="7127493" y="2587498"/>
            <a:chExt cx="5071110" cy="1881505"/>
          </a:xfrm>
        </p:grpSpPr>
        <p:sp>
          <p:nvSpPr>
            <p:cNvPr id="13" name="object 13"/>
            <p:cNvSpPr/>
            <p:nvPr/>
          </p:nvSpPr>
          <p:spPr>
            <a:xfrm>
              <a:off x="7133843" y="2593848"/>
              <a:ext cx="5058410" cy="1868805"/>
            </a:xfrm>
            <a:custGeom>
              <a:avLst/>
              <a:gdLst/>
              <a:ahLst/>
              <a:cxnLst/>
              <a:rect l="l" t="t" r="r" b="b"/>
              <a:pathLst>
                <a:path w="5058409" h="1868804">
                  <a:moveTo>
                    <a:pt x="4123944" y="0"/>
                  </a:moveTo>
                  <a:lnTo>
                    <a:pt x="4123944" y="233552"/>
                  </a:lnTo>
                  <a:lnTo>
                    <a:pt x="0" y="233552"/>
                  </a:lnTo>
                  <a:lnTo>
                    <a:pt x="0" y="1634870"/>
                  </a:lnTo>
                  <a:lnTo>
                    <a:pt x="4123944" y="1634870"/>
                  </a:lnTo>
                  <a:lnTo>
                    <a:pt x="4123944" y="1868424"/>
                  </a:lnTo>
                  <a:lnTo>
                    <a:pt x="5058156" y="934212"/>
                  </a:lnTo>
                  <a:lnTo>
                    <a:pt x="4123944" y="0"/>
                  </a:lnTo>
                  <a:close/>
                </a:path>
              </a:pathLst>
            </a:custGeom>
            <a:solidFill>
              <a:srgbClr val="E3F3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33843" y="2593848"/>
              <a:ext cx="5058410" cy="1868805"/>
            </a:xfrm>
            <a:custGeom>
              <a:avLst/>
              <a:gdLst/>
              <a:ahLst/>
              <a:cxnLst/>
              <a:rect l="l" t="t" r="r" b="b"/>
              <a:pathLst>
                <a:path w="5058409" h="1868804">
                  <a:moveTo>
                    <a:pt x="0" y="233552"/>
                  </a:moveTo>
                  <a:lnTo>
                    <a:pt x="4123944" y="233552"/>
                  </a:lnTo>
                  <a:lnTo>
                    <a:pt x="4123944" y="0"/>
                  </a:lnTo>
                  <a:lnTo>
                    <a:pt x="5058156" y="934212"/>
                  </a:lnTo>
                  <a:lnTo>
                    <a:pt x="4123944" y="1868424"/>
                  </a:lnTo>
                  <a:lnTo>
                    <a:pt x="4123944" y="1634870"/>
                  </a:lnTo>
                  <a:lnTo>
                    <a:pt x="0" y="1634870"/>
                  </a:lnTo>
                  <a:lnTo>
                    <a:pt x="0" y="233552"/>
                  </a:lnTo>
                  <a:close/>
                </a:path>
              </a:pathLst>
            </a:custGeom>
            <a:ln w="12700">
              <a:solidFill>
                <a:srgbClr val="E3F3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349811" y="2785617"/>
            <a:ext cx="3120390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Arial MT"/>
                <a:cs typeface="Arial MT"/>
              </a:rPr>
              <a:t>Setelah ovulasi,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hari ke 14-28</a:t>
            </a:r>
            <a:endParaRPr sz="1800" dirty="0">
              <a:latin typeface="Arial MT"/>
              <a:cs typeface="Arial MT"/>
            </a:endParaRPr>
          </a:p>
          <a:p>
            <a:pPr marL="184785" indent="-172720">
              <a:lnSpc>
                <a:spcPts val="2010"/>
              </a:lnSpc>
              <a:spcBef>
                <a:spcPts val="2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Arial MT"/>
                <a:cs typeface="Arial MT"/>
              </a:rPr>
              <a:t>Jika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tdk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kehamilan,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maka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estrogen</a:t>
            </a:r>
            <a:endParaRPr sz="1800" dirty="0">
              <a:latin typeface="Arial MT"/>
              <a:cs typeface="Arial MT"/>
            </a:endParaRPr>
          </a:p>
          <a:p>
            <a:pPr marL="184785">
              <a:lnSpc>
                <a:spcPts val="2010"/>
              </a:lnSpc>
            </a:pPr>
            <a:r>
              <a:rPr sz="1800" spc="-5" dirty="0">
                <a:latin typeface="Arial MT"/>
                <a:cs typeface="Arial MT"/>
              </a:rPr>
              <a:t>dan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progesteron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menurun</a:t>
            </a:r>
            <a:endParaRPr sz="18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Arial MT"/>
                <a:cs typeface="Arial MT"/>
              </a:rPr>
              <a:t>Endometrium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mulai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mngelupas</a:t>
            </a:r>
            <a:endParaRPr sz="1800" dirty="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816162" y="2587499"/>
            <a:ext cx="2539365" cy="1881505"/>
            <a:chOff x="3754882" y="2587498"/>
            <a:chExt cx="3385820" cy="1881505"/>
          </a:xfrm>
        </p:grpSpPr>
        <p:sp>
          <p:nvSpPr>
            <p:cNvPr id="17" name="object 17"/>
            <p:cNvSpPr/>
            <p:nvPr/>
          </p:nvSpPr>
          <p:spPr>
            <a:xfrm>
              <a:off x="3761232" y="2593848"/>
              <a:ext cx="3373120" cy="1868805"/>
            </a:xfrm>
            <a:custGeom>
              <a:avLst/>
              <a:gdLst/>
              <a:ahLst/>
              <a:cxnLst/>
              <a:rect l="l" t="t" r="r" b="b"/>
              <a:pathLst>
                <a:path w="3373120" h="1868804">
                  <a:moveTo>
                    <a:pt x="3061208" y="0"/>
                  </a:moveTo>
                  <a:lnTo>
                    <a:pt x="311403" y="0"/>
                  </a:lnTo>
                  <a:lnTo>
                    <a:pt x="265392" y="3376"/>
                  </a:lnTo>
                  <a:lnTo>
                    <a:pt x="221475" y="13186"/>
                  </a:lnTo>
                  <a:lnTo>
                    <a:pt x="180135" y="28946"/>
                  </a:lnTo>
                  <a:lnTo>
                    <a:pt x="141852" y="50175"/>
                  </a:lnTo>
                  <a:lnTo>
                    <a:pt x="107110" y="76390"/>
                  </a:lnTo>
                  <a:lnTo>
                    <a:pt x="76390" y="107110"/>
                  </a:lnTo>
                  <a:lnTo>
                    <a:pt x="50175" y="141852"/>
                  </a:lnTo>
                  <a:lnTo>
                    <a:pt x="28946" y="180135"/>
                  </a:lnTo>
                  <a:lnTo>
                    <a:pt x="13186" y="221475"/>
                  </a:lnTo>
                  <a:lnTo>
                    <a:pt x="3376" y="265392"/>
                  </a:lnTo>
                  <a:lnTo>
                    <a:pt x="0" y="311403"/>
                  </a:lnTo>
                  <a:lnTo>
                    <a:pt x="0" y="1557020"/>
                  </a:lnTo>
                  <a:lnTo>
                    <a:pt x="3376" y="1603031"/>
                  </a:lnTo>
                  <a:lnTo>
                    <a:pt x="13186" y="1646948"/>
                  </a:lnTo>
                  <a:lnTo>
                    <a:pt x="28946" y="1688288"/>
                  </a:lnTo>
                  <a:lnTo>
                    <a:pt x="50175" y="1726571"/>
                  </a:lnTo>
                  <a:lnTo>
                    <a:pt x="76390" y="1761313"/>
                  </a:lnTo>
                  <a:lnTo>
                    <a:pt x="107110" y="1792033"/>
                  </a:lnTo>
                  <a:lnTo>
                    <a:pt x="141852" y="1818248"/>
                  </a:lnTo>
                  <a:lnTo>
                    <a:pt x="180135" y="1839477"/>
                  </a:lnTo>
                  <a:lnTo>
                    <a:pt x="221475" y="1855237"/>
                  </a:lnTo>
                  <a:lnTo>
                    <a:pt x="265392" y="1865047"/>
                  </a:lnTo>
                  <a:lnTo>
                    <a:pt x="311403" y="1868424"/>
                  </a:lnTo>
                  <a:lnTo>
                    <a:pt x="3061208" y="1868424"/>
                  </a:lnTo>
                  <a:lnTo>
                    <a:pt x="3107219" y="1865047"/>
                  </a:lnTo>
                  <a:lnTo>
                    <a:pt x="3151136" y="1855237"/>
                  </a:lnTo>
                  <a:lnTo>
                    <a:pt x="3192476" y="1839477"/>
                  </a:lnTo>
                  <a:lnTo>
                    <a:pt x="3230759" y="1818248"/>
                  </a:lnTo>
                  <a:lnTo>
                    <a:pt x="3265501" y="1792033"/>
                  </a:lnTo>
                  <a:lnTo>
                    <a:pt x="3296221" y="1761313"/>
                  </a:lnTo>
                  <a:lnTo>
                    <a:pt x="3322436" y="1726571"/>
                  </a:lnTo>
                  <a:lnTo>
                    <a:pt x="3343665" y="1688288"/>
                  </a:lnTo>
                  <a:lnTo>
                    <a:pt x="3359425" y="1646948"/>
                  </a:lnTo>
                  <a:lnTo>
                    <a:pt x="3369235" y="1603031"/>
                  </a:lnTo>
                  <a:lnTo>
                    <a:pt x="3372612" y="1557020"/>
                  </a:lnTo>
                  <a:lnTo>
                    <a:pt x="3372612" y="311403"/>
                  </a:lnTo>
                  <a:lnTo>
                    <a:pt x="3369235" y="265392"/>
                  </a:lnTo>
                  <a:lnTo>
                    <a:pt x="3359425" y="221475"/>
                  </a:lnTo>
                  <a:lnTo>
                    <a:pt x="3343665" y="180135"/>
                  </a:lnTo>
                  <a:lnTo>
                    <a:pt x="3322436" y="141852"/>
                  </a:lnTo>
                  <a:lnTo>
                    <a:pt x="3296221" y="107110"/>
                  </a:lnTo>
                  <a:lnTo>
                    <a:pt x="3265501" y="76390"/>
                  </a:lnTo>
                  <a:lnTo>
                    <a:pt x="3230759" y="50175"/>
                  </a:lnTo>
                  <a:lnTo>
                    <a:pt x="3192476" y="28946"/>
                  </a:lnTo>
                  <a:lnTo>
                    <a:pt x="3151136" y="13186"/>
                  </a:lnTo>
                  <a:lnTo>
                    <a:pt x="3107219" y="3376"/>
                  </a:lnTo>
                  <a:lnTo>
                    <a:pt x="3061208" y="0"/>
                  </a:lnTo>
                  <a:close/>
                </a:path>
              </a:pathLst>
            </a:custGeom>
            <a:solidFill>
              <a:srgbClr val="B0DB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761232" y="2593848"/>
              <a:ext cx="3373120" cy="1868805"/>
            </a:xfrm>
            <a:custGeom>
              <a:avLst/>
              <a:gdLst/>
              <a:ahLst/>
              <a:cxnLst/>
              <a:rect l="l" t="t" r="r" b="b"/>
              <a:pathLst>
                <a:path w="3373120" h="1868804">
                  <a:moveTo>
                    <a:pt x="0" y="311403"/>
                  </a:moveTo>
                  <a:lnTo>
                    <a:pt x="3376" y="265392"/>
                  </a:lnTo>
                  <a:lnTo>
                    <a:pt x="13186" y="221475"/>
                  </a:lnTo>
                  <a:lnTo>
                    <a:pt x="28946" y="180135"/>
                  </a:lnTo>
                  <a:lnTo>
                    <a:pt x="50175" y="141852"/>
                  </a:lnTo>
                  <a:lnTo>
                    <a:pt x="76390" y="107110"/>
                  </a:lnTo>
                  <a:lnTo>
                    <a:pt x="107110" y="76390"/>
                  </a:lnTo>
                  <a:lnTo>
                    <a:pt x="141852" y="50175"/>
                  </a:lnTo>
                  <a:lnTo>
                    <a:pt x="180135" y="28946"/>
                  </a:lnTo>
                  <a:lnTo>
                    <a:pt x="221475" y="13186"/>
                  </a:lnTo>
                  <a:lnTo>
                    <a:pt x="265392" y="3376"/>
                  </a:lnTo>
                  <a:lnTo>
                    <a:pt x="311403" y="0"/>
                  </a:lnTo>
                  <a:lnTo>
                    <a:pt x="3061208" y="0"/>
                  </a:lnTo>
                  <a:lnTo>
                    <a:pt x="3107219" y="3376"/>
                  </a:lnTo>
                  <a:lnTo>
                    <a:pt x="3151136" y="13186"/>
                  </a:lnTo>
                  <a:lnTo>
                    <a:pt x="3192476" y="28946"/>
                  </a:lnTo>
                  <a:lnTo>
                    <a:pt x="3230759" y="50175"/>
                  </a:lnTo>
                  <a:lnTo>
                    <a:pt x="3265501" y="76390"/>
                  </a:lnTo>
                  <a:lnTo>
                    <a:pt x="3296221" y="107110"/>
                  </a:lnTo>
                  <a:lnTo>
                    <a:pt x="3322436" y="141852"/>
                  </a:lnTo>
                  <a:lnTo>
                    <a:pt x="3343665" y="180135"/>
                  </a:lnTo>
                  <a:lnTo>
                    <a:pt x="3359425" y="221475"/>
                  </a:lnTo>
                  <a:lnTo>
                    <a:pt x="3369235" y="265392"/>
                  </a:lnTo>
                  <a:lnTo>
                    <a:pt x="3372612" y="311403"/>
                  </a:lnTo>
                  <a:lnTo>
                    <a:pt x="3372612" y="1557020"/>
                  </a:lnTo>
                  <a:lnTo>
                    <a:pt x="3369235" y="1603031"/>
                  </a:lnTo>
                  <a:lnTo>
                    <a:pt x="3359425" y="1646948"/>
                  </a:lnTo>
                  <a:lnTo>
                    <a:pt x="3343665" y="1688288"/>
                  </a:lnTo>
                  <a:lnTo>
                    <a:pt x="3322436" y="1726571"/>
                  </a:lnTo>
                  <a:lnTo>
                    <a:pt x="3296221" y="1761313"/>
                  </a:lnTo>
                  <a:lnTo>
                    <a:pt x="3265501" y="1792033"/>
                  </a:lnTo>
                  <a:lnTo>
                    <a:pt x="3230759" y="1818248"/>
                  </a:lnTo>
                  <a:lnTo>
                    <a:pt x="3192476" y="1839477"/>
                  </a:lnTo>
                  <a:lnTo>
                    <a:pt x="3151136" y="1855237"/>
                  </a:lnTo>
                  <a:lnTo>
                    <a:pt x="3107219" y="1865047"/>
                  </a:lnTo>
                  <a:lnTo>
                    <a:pt x="3061208" y="1868424"/>
                  </a:lnTo>
                  <a:lnTo>
                    <a:pt x="311403" y="1868424"/>
                  </a:lnTo>
                  <a:lnTo>
                    <a:pt x="265392" y="1865047"/>
                  </a:lnTo>
                  <a:lnTo>
                    <a:pt x="221475" y="1855237"/>
                  </a:lnTo>
                  <a:lnTo>
                    <a:pt x="180135" y="1839477"/>
                  </a:lnTo>
                  <a:lnTo>
                    <a:pt x="141852" y="1818248"/>
                  </a:lnTo>
                  <a:lnTo>
                    <a:pt x="107110" y="1792033"/>
                  </a:lnTo>
                  <a:lnTo>
                    <a:pt x="76390" y="1761313"/>
                  </a:lnTo>
                  <a:lnTo>
                    <a:pt x="50175" y="1726571"/>
                  </a:lnTo>
                  <a:lnTo>
                    <a:pt x="28946" y="1688288"/>
                  </a:lnTo>
                  <a:lnTo>
                    <a:pt x="13186" y="1646948"/>
                  </a:lnTo>
                  <a:lnTo>
                    <a:pt x="3376" y="1603031"/>
                  </a:lnTo>
                  <a:lnTo>
                    <a:pt x="0" y="1557020"/>
                  </a:lnTo>
                  <a:lnTo>
                    <a:pt x="0" y="31140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06184" y="3137661"/>
            <a:ext cx="2157413" cy="1335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FFFFFF"/>
                </a:solidFill>
                <a:latin typeface="Arial MT"/>
                <a:cs typeface="Arial MT"/>
              </a:rPr>
              <a:t>Fase</a:t>
            </a:r>
            <a:r>
              <a:rPr sz="43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300" spc="-5" dirty="0">
                <a:solidFill>
                  <a:srgbClr val="FFFFFF"/>
                </a:solidFill>
                <a:latin typeface="Arial MT"/>
                <a:cs typeface="Arial MT"/>
              </a:rPr>
              <a:t>Luteal</a:t>
            </a:r>
            <a:endParaRPr sz="4300" dirty="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345620" y="4643374"/>
            <a:ext cx="3803333" cy="1881505"/>
            <a:chOff x="7127493" y="4643373"/>
            <a:chExt cx="5071110" cy="1881505"/>
          </a:xfrm>
        </p:grpSpPr>
        <p:sp>
          <p:nvSpPr>
            <p:cNvPr id="21" name="object 21"/>
            <p:cNvSpPr/>
            <p:nvPr/>
          </p:nvSpPr>
          <p:spPr>
            <a:xfrm>
              <a:off x="7133843" y="4649723"/>
              <a:ext cx="5058410" cy="1868805"/>
            </a:xfrm>
            <a:custGeom>
              <a:avLst/>
              <a:gdLst/>
              <a:ahLst/>
              <a:cxnLst/>
              <a:rect l="l" t="t" r="r" b="b"/>
              <a:pathLst>
                <a:path w="5058409" h="1868804">
                  <a:moveTo>
                    <a:pt x="4123944" y="0"/>
                  </a:moveTo>
                  <a:lnTo>
                    <a:pt x="4123944" y="233552"/>
                  </a:lnTo>
                  <a:lnTo>
                    <a:pt x="0" y="233552"/>
                  </a:lnTo>
                  <a:lnTo>
                    <a:pt x="0" y="1634870"/>
                  </a:lnTo>
                  <a:lnTo>
                    <a:pt x="4123944" y="1634870"/>
                  </a:lnTo>
                  <a:lnTo>
                    <a:pt x="4123944" y="1868424"/>
                  </a:lnTo>
                  <a:lnTo>
                    <a:pt x="5058156" y="934212"/>
                  </a:lnTo>
                  <a:lnTo>
                    <a:pt x="4123944" y="0"/>
                  </a:lnTo>
                  <a:close/>
                </a:path>
              </a:pathLst>
            </a:custGeom>
            <a:solidFill>
              <a:srgbClr val="E8E8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33843" y="4649723"/>
              <a:ext cx="5058410" cy="1868805"/>
            </a:xfrm>
            <a:custGeom>
              <a:avLst/>
              <a:gdLst/>
              <a:ahLst/>
              <a:cxnLst/>
              <a:rect l="l" t="t" r="r" b="b"/>
              <a:pathLst>
                <a:path w="5058409" h="1868804">
                  <a:moveTo>
                    <a:pt x="0" y="233552"/>
                  </a:moveTo>
                  <a:lnTo>
                    <a:pt x="4123944" y="233552"/>
                  </a:lnTo>
                  <a:lnTo>
                    <a:pt x="4123944" y="0"/>
                  </a:lnTo>
                  <a:lnTo>
                    <a:pt x="5058156" y="934212"/>
                  </a:lnTo>
                  <a:lnTo>
                    <a:pt x="4123944" y="1868424"/>
                  </a:lnTo>
                  <a:lnTo>
                    <a:pt x="4123944" y="1634870"/>
                  </a:lnTo>
                  <a:lnTo>
                    <a:pt x="0" y="1634870"/>
                  </a:lnTo>
                  <a:lnTo>
                    <a:pt x="0" y="233552"/>
                  </a:lnTo>
                  <a:close/>
                </a:path>
              </a:pathLst>
            </a:custGeom>
            <a:ln w="12700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49811" y="4841494"/>
            <a:ext cx="266128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har char="•"/>
              <a:tabLst>
                <a:tab pos="185420" algn="l"/>
              </a:tabLst>
            </a:pPr>
            <a:r>
              <a:rPr sz="1800" spc="-5" dirty="0">
                <a:latin typeface="Arial MT"/>
                <a:cs typeface="Arial MT"/>
              </a:rPr>
              <a:t>Lapisan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endometrium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dilepaskan</a:t>
            </a:r>
            <a:endParaRPr sz="1800" dirty="0">
              <a:latin typeface="Arial MT"/>
              <a:cs typeface="Arial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16162" y="4643374"/>
            <a:ext cx="2539365" cy="1881505"/>
            <a:chOff x="3754882" y="4643373"/>
            <a:chExt cx="3385820" cy="1881505"/>
          </a:xfrm>
        </p:grpSpPr>
        <p:sp>
          <p:nvSpPr>
            <p:cNvPr id="25" name="object 25"/>
            <p:cNvSpPr/>
            <p:nvPr/>
          </p:nvSpPr>
          <p:spPr>
            <a:xfrm>
              <a:off x="3761232" y="4649723"/>
              <a:ext cx="3373120" cy="1868805"/>
            </a:xfrm>
            <a:custGeom>
              <a:avLst/>
              <a:gdLst/>
              <a:ahLst/>
              <a:cxnLst/>
              <a:rect l="l" t="t" r="r" b="b"/>
              <a:pathLst>
                <a:path w="3373120" h="1868804">
                  <a:moveTo>
                    <a:pt x="3061208" y="0"/>
                  </a:moveTo>
                  <a:lnTo>
                    <a:pt x="311403" y="0"/>
                  </a:lnTo>
                  <a:lnTo>
                    <a:pt x="265392" y="3376"/>
                  </a:lnTo>
                  <a:lnTo>
                    <a:pt x="221475" y="13186"/>
                  </a:lnTo>
                  <a:lnTo>
                    <a:pt x="180135" y="28946"/>
                  </a:lnTo>
                  <a:lnTo>
                    <a:pt x="141852" y="50175"/>
                  </a:lnTo>
                  <a:lnTo>
                    <a:pt x="107110" y="76390"/>
                  </a:lnTo>
                  <a:lnTo>
                    <a:pt x="76390" y="107110"/>
                  </a:lnTo>
                  <a:lnTo>
                    <a:pt x="50175" y="141852"/>
                  </a:lnTo>
                  <a:lnTo>
                    <a:pt x="28946" y="180135"/>
                  </a:lnTo>
                  <a:lnTo>
                    <a:pt x="13186" y="221475"/>
                  </a:lnTo>
                  <a:lnTo>
                    <a:pt x="3376" y="265392"/>
                  </a:lnTo>
                  <a:lnTo>
                    <a:pt x="0" y="311403"/>
                  </a:lnTo>
                  <a:lnTo>
                    <a:pt x="0" y="1557007"/>
                  </a:lnTo>
                  <a:lnTo>
                    <a:pt x="3376" y="1603027"/>
                  </a:lnTo>
                  <a:lnTo>
                    <a:pt x="13186" y="1646950"/>
                  </a:lnTo>
                  <a:lnTo>
                    <a:pt x="28946" y="1688295"/>
                  </a:lnTo>
                  <a:lnTo>
                    <a:pt x="50175" y="1726579"/>
                  </a:lnTo>
                  <a:lnTo>
                    <a:pt x="76390" y="1761321"/>
                  </a:lnTo>
                  <a:lnTo>
                    <a:pt x="107110" y="1792040"/>
                  </a:lnTo>
                  <a:lnTo>
                    <a:pt x="141852" y="1818254"/>
                  </a:lnTo>
                  <a:lnTo>
                    <a:pt x="180135" y="1839481"/>
                  </a:lnTo>
                  <a:lnTo>
                    <a:pt x="221475" y="1855239"/>
                  </a:lnTo>
                  <a:lnTo>
                    <a:pt x="265392" y="1865047"/>
                  </a:lnTo>
                  <a:lnTo>
                    <a:pt x="311403" y="1868424"/>
                  </a:lnTo>
                  <a:lnTo>
                    <a:pt x="3061208" y="1868424"/>
                  </a:lnTo>
                  <a:lnTo>
                    <a:pt x="3107219" y="1865047"/>
                  </a:lnTo>
                  <a:lnTo>
                    <a:pt x="3151136" y="1855239"/>
                  </a:lnTo>
                  <a:lnTo>
                    <a:pt x="3192476" y="1839481"/>
                  </a:lnTo>
                  <a:lnTo>
                    <a:pt x="3230759" y="1818254"/>
                  </a:lnTo>
                  <a:lnTo>
                    <a:pt x="3265501" y="1792040"/>
                  </a:lnTo>
                  <a:lnTo>
                    <a:pt x="3296221" y="1761321"/>
                  </a:lnTo>
                  <a:lnTo>
                    <a:pt x="3322436" y="1726579"/>
                  </a:lnTo>
                  <a:lnTo>
                    <a:pt x="3343665" y="1688295"/>
                  </a:lnTo>
                  <a:lnTo>
                    <a:pt x="3359425" y="1646950"/>
                  </a:lnTo>
                  <a:lnTo>
                    <a:pt x="3369235" y="1603027"/>
                  </a:lnTo>
                  <a:lnTo>
                    <a:pt x="3372612" y="1557007"/>
                  </a:lnTo>
                  <a:lnTo>
                    <a:pt x="3372612" y="311403"/>
                  </a:lnTo>
                  <a:lnTo>
                    <a:pt x="3369235" y="265392"/>
                  </a:lnTo>
                  <a:lnTo>
                    <a:pt x="3359425" y="221475"/>
                  </a:lnTo>
                  <a:lnTo>
                    <a:pt x="3343665" y="180135"/>
                  </a:lnTo>
                  <a:lnTo>
                    <a:pt x="3322436" y="141852"/>
                  </a:lnTo>
                  <a:lnTo>
                    <a:pt x="3296221" y="107110"/>
                  </a:lnTo>
                  <a:lnTo>
                    <a:pt x="3265501" y="76390"/>
                  </a:lnTo>
                  <a:lnTo>
                    <a:pt x="3230759" y="50175"/>
                  </a:lnTo>
                  <a:lnTo>
                    <a:pt x="3192476" y="28946"/>
                  </a:lnTo>
                  <a:lnTo>
                    <a:pt x="3151136" y="13186"/>
                  </a:lnTo>
                  <a:lnTo>
                    <a:pt x="3107219" y="3376"/>
                  </a:lnTo>
                  <a:lnTo>
                    <a:pt x="306120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61232" y="4649723"/>
              <a:ext cx="3373120" cy="1868805"/>
            </a:xfrm>
            <a:custGeom>
              <a:avLst/>
              <a:gdLst/>
              <a:ahLst/>
              <a:cxnLst/>
              <a:rect l="l" t="t" r="r" b="b"/>
              <a:pathLst>
                <a:path w="3373120" h="1868804">
                  <a:moveTo>
                    <a:pt x="0" y="311403"/>
                  </a:moveTo>
                  <a:lnTo>
                    <a:pt x="3376" y="265392"/>
                  </a:lnTo>
                  <a:lnTo>
                    <a:pt x="13186" y="221475"/>
                  </a:lnTo>
                  <a:lnTo>
                    <a:pt x="28946" y="180135"/>
                  </a:lnTo>
                  <a:lnTo>
                    <a:pt x="50175" y="141852"/>
                  </a:lnTo>
                  <a:lnTo>
                    <a:pt x="76390" y="107110"/>
                  </a:lnTo>
                  <a:lnTo>
                    <a:pt x="107110" y="76390"/>
                  </a:lnTo>
                  <a:lnTo>
                    <a:pt x="141852" y="50175"/>
                  </a:lnTo>
                  <a:lnTo>
                    <a:pt x="180135" y="28946"/>
                  </a:lnTo>
                  <a:lnTo>
                    <a:pt x="221475" y="13186"/>
                  </a:lnTo>
                  <a:lnTo>
                    <a:pt x="265392" y="3376"/>
                  </a:lnTo>
                  <a:lnTo>
                    <a:pt x="311403" y="0"/>
                  </a:lnTo>
                  <a:lnTo>
                    <a:pt x="3061208" y="0"/>
                  </a:lnTo>
                  <a:lnTo>
                    <a:pt x="3107219" y="3376"/>
                  </a:lnTo>
                  <a:lnTo>
                    <a:pt x="3151136" y="13186"/>
                  </a:lnTo>
                  <a:lnTo>
                    <a:pt x="3192476" y="28946"/>
                  </a:lnTo>
                  <a:lnTo>
                    <a:pt x="3230759" y="50175"/>
                  </a:lnTo>
                  <a:lnTo>
                    <a:pt x="3265501" y="76390"/>
                  </a:lnTo>
                  <a:lnTo>
                    <a:pt x="3296221" y="107110"/>
                  </a:lnTo>
                  <a:lnTo>
                    <a:pt x="3322436" y="141852"/>
                  </a:lnTo>
                  <a:lnTo>
                    <a:pt x="3343665" y="180135"/>
                  </a:lnTo>
                  <a:lnTo>
                    <a:pt x="3359425" y="221475"/>
                  </a:lnTo>
                  <a:lnTo>
                    <a:pt x="3369235" y="265392"/>
                  </a:lnTo>
                  <a:lnTo>
                    <a:pt x="3372612" y="311403"/>
                  </a:lnTo>
                  <a:lnTo>
                    <a:pt x="3372612" y="1557007"/>
                  </a:lnTo>
                  <a:lnTo>
                    <a:pt x="3369235" y="1603027"/>
                  </a:lnTo>
                  <a:lnTo>
                    <a:pt x="3359425" y="1646950"/>
                  </a:lnTo>
                  <a:lnTo>
                    <a:pt x="3343665" y="1688295"/>
                  </a:lnTo>
                  <a:lnTo>
                    <a:pt x="3322436" y="1726579"/>
                  </a:lnTo>
                  <a:lnTo>
                    <a:pt x="3296221" y="1761321"/>
                  </a:lnTo>
                  <a:lnTo>
                    <a:pt x="3265501" y="1792040"/>
                  </a:lnTo>
                  <a:lnTo>
                    <a:pt x="3230759" y="1818254"/>
                  </a:lnTo>
                  <a:lnTo>
                    <a:pt x="3192476" y="1839481"/>
                  </a:lnTo>
                  <a:lnTo>
                    <a:pt x="3151136" y="1855239"/>
                  </a:lnTo>
                  <a:lnTo>
                    <a:pt x="3107219" y="1865047"/>
                  </a:lnTo>
                  <a:lnTo>
                    <a:pt x="3061208" y="1868424"/>
                  </a:lnTo>
                  <a:lnTo>
                    <a:pt x="311403" y="1868424"/>
                  </a:lnTo>
                  <a:lnTo>
                    <a:pt x="265392" y="1865047"/>
                  </a:lnTo>
                  <a:lnTo>
                    <a:pt x="221475" y="1855239"/>
                  </a:lnTo>
                  <a:lnTo>
                    <a:pt x="180135" y="1839481"/>
                  </a:lnTo>
                  <a:lnTo>
                    <a:pt x="141852" y="1818254"/>
                  </a:lnTo>
                  <a:lnTo>
                    <a:pt x="107110" y="1792040"/>
                  </a:lnTo>
                  <a:lnTo>
                    <a:pt x="76390" y="1761321"/>
                  </a:lnTo>
                  <a:lnTo>
                    <a:pt x="50175" y="1726579"/>
                  </a:lnTo>
                  <a:lnTo>
                    <a:pt x="28946" y="1688295"/>
                  </a:lnTo>
                  <a:lnTo>
                    <a:pt x="13186" y="1646950"/>
                  </a:lnTo>
                  <a:lnTo>
                    <a:pt x="3376" y="1603027"/>
                  </a:lnTo>
                  <a:lnTo>
                    <a:pt x="0" y="1557007"/>
                  </a:lnTo>
                  <a:lnTo>
                    <a:pt x="0" y="31140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20925" y="4910405"/>
            <a:ext cx="2817875" cy="1261243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727075">
              <a:lnSpc>
                <a:spcPts val="4450"/>
              </a:lnSpc>
              <a:spcBef>
                <a:spcPts val="835"/>
              </a:spcBef>
            </a:pPr>
            <a:r>
              <a:rPr sz="4300" spc="-5" dirty="0">
                <a:solidFill>
                  <a:srgbClr val="FFFFFF"/>
                </a:solidFill>
                <a:latin typeface="Arial MT"/>
                <a:cs typeface="Arial MT"/>
              </a:rPr>
              <a:t>Fase </a:t>
            </a:r>
            <a:r>
              <a:rPr sz="43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4300" spc="-5" dirty="0">
                <a:solidFill>
                  <a:srgbClr val="FFFFFF"/>
                </a:solidFill>
                <a:latin typeface="Arial MT"/>
                <a:cs typeface="Arial MT"/>
              </a:rPr>
              <a:t>Menstruasi</a:t>
            </a:r>
            <a:endParaRPr sz="43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4246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1" y="1706762"/>
            <a:ext cx="5562600" cy="1114408"/>
          </a:xfrm>
          <a:prstGeom prst="rect">
            <a:avLst/>
          </a:prstGeom>
          <a:solidFill>
            <a:srgbClr val="B0DBA1"/>
          </a:solidFill>
          <a:ln w="12700">
            <a:solidFill>
              <a:srgbClr val="FFFFFF"/>
            </a:solidFill>
          </a:ln>
        </p:spPr>
        <p:txBody>
          <a:bodyPr vert="horz" wrap="square" lIns="0" tIns="494030" rIns="0" bIns="0" rtlCol="0">
            <a:spAutoFit/>
          </a:bodyPr>
          <a:lstStyle/>
          <a:p>
            <a:pPr marL="920115" marR="911860" indent="170180">
              <a:lnSpc>
                <a:spcPts val="4750"/>
              </a:lnSpc>
              <a:spcBef>
                <a:spcPts val="3890"/>
              </a:spcBef>
            </a:pPr>
            <a:r>
              <a:rPr sz="4400" dirty="0">
                <a:solidFill>
                  <a:srgbClr val="FFFFFF"/>
                </a:solidFill>
              </a:rPr>
              <a:t>Siklus </a:t>
            </a:r>
            <a:r>
              <a:rPr sz="4400" spc="5" dirty="0">
                <a:solidFill>
                  <a:srgbClr val="FFFFFF"/>
                </a:solidFill>
              </a:rPr>
              <a:t> </a:t>
            </a:r>
            <a:r>
              <a:rPr sz="4400" dirty="0">
                <a:solidFill>
                  <a:srgbClr val="FFFFFF"/>
                </a:solidFill>
              </a:rPr>
              <a:t>Serviks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01888" y="3347198"/>
            <a:ext cx="8317706" cy="2005677"/>
          </a:xfrm>
          <a:prstGeom prst="rect">
            <a:avLst/>
          </a:prstGeom>
          <a:solidFill>
            <a:srgbClr val="FCBCC6"/>
          </a:solidFill>
        </p:spPr>
        <p:txBody>
          <a:bodyPr vert="horz" wrap="square" lIns="0" tIns="35560" rIns="0" bIns="0" rtlCol="0">
            <a:spAutoFit/>
          </a:bodyPr>
          <a:lstStyle/>
          <a:p>
            <a:pPr marL="120014" marR="111760" algn="ctr">
              <a:lnSpc>
                <a:spcPct val="100000"/>
              </a:lnSpc>
              <a:spcBef>
                <a:spcPts val="280"/>
              </a:spcBef>
            </a:pPr>
            <a:r>
              <a:rPr sz="3200" spc="-5" dirty="0">
                <a:latin typeface="Arial MT"/>
                <a:cs typeface="Arial MT"/>
              </a:rPr>
              <a:t>Sebelum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ovulasi terjadi,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terjadi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lonjakan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estrogen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mendadak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sehingga </a:t>
            </a:r>
            <a:r>
              <a:rPr sz="3200" dirty="0">
                <a:latin typeface="Arial MT"/>
                <a:cs typeface="Arial MT"/>
              </a:rPr>
              <a:t>mukus serviks </a:t>
            </a:r>
            <a:r>
              <a:rPr sz="3200" spc="-5" dirty="0">
                <a:latin typeface="Arial MT"/>
                <a:cs typeface="Arial MT"/>
              </a:rPr>
              <a:t>menjadi tipis. Setelah ovulasi,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progesteron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berperan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menjadikan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mukus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kental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kembali</a:t>
            </a:r>
          </a:p>
        </p:txBody>
      </p:sp>
    </p:spTree>
    <p:extLst>
      <p:ext uri="{BB962C8B-B14F-4D97-AF65-F5344CB8AC3E}">
        <p14:creationId xmlns:p14="http://schemas.microsoft.com/office/powerpoint/2010/main" val="357501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4502" y="304800"/>
            <a:ext cx="5867400" cy="1084911"/>
          </a:xfrm>
          <a:prstGeom prst="rect">
            <a:avLst/>
          </a:prstGeom>
          <a:solidFill>
            <a:srgbClr val="BEBEBE"/>
          </a:solidFill>
          <a:ln w="12700">
            <a:solidFill>
              <a:srgbClr val="FFFFFF"/>
            </a:solidFill>
          </a:ln>
        </p:spPr>
        <p:txBody>
          <a:bodyPr vert="horz" wrap="square" lIns="0" tIns="464819" rIns="0" bIns="0" rtlCol="0">
            <a:spAutoFit/>
          </a:bodyPr>
          <a:lstStyle/>
          <a:p>
            <a:pPr marL="1031240" marR="935355" indent="103505">
              <a:lnSpc>
                <a:spcPts val="4750"/>
              </a:lnSpc>
              <a:spcBef>
                <a:spcPts val="3659"/>
              </a:spcBef>
            </a:pPr>
            <a:r>
              <a:rPr sz="4400" dirty="0">
                <a:solidFill>
                  <a:srgbClr val="FFFFFF"/>
                </a:solidFill>
              </a:rPr>
              <a:t>Siklus </a:t>
            </a:r>
            <a:r>
              <a:rPr sz="4400" spc="-1210" dirty="0">
                <a:solidFill>
                  <a:srgbClr val="FFFFFF"/>
                </a:solidFill>
              </a:rPr>
              <a:t> </a:t>
            </a:r>
            <a:r>
              <a:rPr sz="4400" spc="-320" dirty="0">
                <a:solidFill>
                  <a:srgbClr val="FFFFFF"/>
                </a:solidFill>
              </a:rPr>
              <a:t>V</a:t>
            </a:r>
            <a:r>
              <a:rPr sz="4400" dirty="0">
                <a:solidFill>
                  <a:srgbClr val="FFFFFF"/>
                </a:solidFill>
              </a:rPr>
              <a:t>agina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508635" y="2964179"/>
            <a:ext cx="8319135" cy="3046730"/>
          </a:xfrm>
          <a:custGeom>
            <a:avLst/>
            <a:gdLst/>
            <a:ahLst/>
            <a:cxnLst/>
            <a:rect l="l" t="t" r="r" b="b"/>
            <a:pathLst>
              <a:path w="11092180" h="3046729">
                <a:moveTo>
                  <a:pt x="11091672" y="0"/>
                </a:moveTo>
                <a:lnTo>
                  <a:pt x="0" y="0"/>
                </a:lnTo>
                <a:lnTo>
                  <a:pt x="0" y="3046476"/>
                </a:lnTo>
                <a:lnTo>
                  <a:pt x="11091672" y="3046476"/>
                </a:lnTo>
                <a:lnTo>
                  <a:pt x="11091672" y="0"/>
                </a:lnTo>
                <a:close/>
              </a:path>
            </a:pathLst>
          </a:custGeom>
          <a:solidFill>
            <a:srgbClr val="FCB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0668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051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Sebelum</a:t>
            </a:r>
            <a:r>
              <a:rPr spc="15" dirty="0"/>
              <a:t> </a:t>
            </a:r>
            <a:r>
              <a:rPr spc="-5" dirty="0"/>
              <a:t>ovulasi terjadi,</a:t>
            </a:r>
            <a:r>
              <a:rPr spc="15" dirty="0"/>
              <a:t> </a:t>
            </a:r>
            <a:r>
              <a:rPr spc="-5" dirty="0"/>
              <a:t>proporsi</a:t>
            </a:r>
            <a:r>
              <a:rPr spc="-15" dirty="0"/>
              <a:t> </a:t>
            </a:r>
            <a:r>
              <a:rPr dirty="0"/>
              <a:t>sel</a:t>
            </a:r>
            <a:r>
              <a:rPr spc="15" dirty="0"/>
              <a:t> </a:t>
            </a:r>
            <a:r>
              <a:rPr spc="-5" dirty="0"/>
              <a:t>superficial meningkat </a:t>
            </a:r>
            <a:r>
              <a:rPr spc="-875" dirty="0"/>
              <a:t> </a:t>
            </a:r>
            <a:r>
              <a:rPr dirty="0"/>
              <a:t>sehingga</a:t>
            </a:r>
            <a:r>
              <a:rPr spc="-35" dirty="0"/>
              <a:t> </a:t>
            </a:r>
            <a:r>
              <a:rPr dirty="0"/>
              <a:t>dpt</a:t>
            </a:r>
            <a:r>
              <a:rPr spc="-15" dirty="0"/>
              <a:t> </a:t>
            </a:r>
            <a:r>
              <a:rPr spc="-5" dirty="0"/>
              <a:t>terlihat</a:t>
            </a:r>
            <a:r>
              <a:rPr spc="-10" dirty="0"/>
              <a:t> </a:t>
            </a:r>
            <a:r>
              <a:rPr spc="-5" dirty="0"/>
              <a:t>beberapa</a:t>
            </a:r>
            <a:r>
              <a:rPr spc="-20" dirty="0"/>
              <a:t> </a:t>
            </a:r>
            <a:r>
              <a:rPr dirty="0"/>
              <a:t>leukosit.</a:t>
            </a:r>
          </a:p>
          <a:p>
            <a:pPr marL="257810">
              <a:lnSpc>
                <a:spcPct val="100000"/>
              </a:lnSpc>
              <a:spcBef>
                <a:spcPts val="45"/>
              </a:spcBef>
            </a:pPr>
            <a:endParaRPr sz="3300" dirty="0"/>
          </a:p>
          <a:p>
            <a:pPr marL="767080" marR="500380" indent="-3175" algn="ctr">
              <a:lnSpc>
                <a:spcPct val="100000"/>
              </a:lnSpc>
            </a:pPr>
            <a:r>
              <a:rPr spc="-5" dirty="0"/>
              <a:t>Setelah </a:t>
            </a:r>
            <a:r>
              <a:rPr dirty="0"/>
              <a:t>ovulasi, </a:t>
            </a:r>
            <a:r>
              <a:rPr spc="-5" dirty="0"/>
              <a:t>el-sel </a:t>
            </a:r>
            <a:r>
              <a:rPr dirty="0"/>
              <a:t>superfisial digantikan </a:t>
            </a:r>
            <a:r>
              <a:rPr spc="-5" dirty="0"/>
              <a:t>sel-sel </a:t>
            </a:r>
            <a:r>
              <a:rPr dirty="0"/>
              <a:t> </a:t>
            </a:r>
            <a:r>
              <a:rPr spc="-5" dirty="0"/>
              <a:t>intermediet, dan jumlah </a:t>
            </a:r>
            <a:r>
              <a:rPr dirty="0"/>
              <a:t>leukosit </a:t>
            </a:r>
            <a:r>
              <a:rPr spc="-5" dirty="0"/>
              <a:t>meningkat sehingga </a:t>
            </a:r>
            <a:r>
              <a:rPr spc="-875" dirty="0"/>
              <a:t> </a:t>
            </a:r>
            <a:r>
              <a:rPr spc="-5" dirty="0"/>
              <a:t>membuat</a:t>
            </a:r>
            <a:r>
              <a:rPr spc="-20" dirty="0"/>
              <a:t> </a:t>
            </a:r>
            <a:r>
              <a:rPr dirty="0"/>
              <a:t>pulasan</a:t>
            </a:r>
            <a:r>
              <a:rPr spc="-15" dirty="0"/>
              <a:t> </a:t>
            </a:r>
            <a:r>
              <a:rPr spc="-5" dirty="0"/>
              <a:t>tampak</a:t>
            </a:r>
            <a:r>
              <a:rPr spc="-25" dirty="0"/>
              <a:t> </a:t>
            </a:r>
            <a:r>
              <a:rPr dirty="0"/>
              <a:t>kotor</a:t>
            </a:r>
          </a:p>
        </p:txBody>
      </p:sp>
    </p:spTree>
    <p:extLst>
      <p:ext uri="{BB962C8B-B14F-4D97-AF65-F5344CB8AC3E}">
        <p14:creationId xmlns:p14="http://schemas.microsoft.com/office/powerpoint/2010/main" val="306968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856</Words>
  <Application>Microsoft Office PowerPoint</Application>
  <PresentationFormat>On-screen Show (4:3)</PresentationFormat>
  <Paragraphs>201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 Pemeriksaan Fisik Pada Remaja dan Anamnesis Riwayat Menstruasi  </vt:lpstr>
      <vt:lpstr>Pengertian ….</vt:lpstr>
      <vt:lpstr>Fisiologi menstruasi</vt:lpstr>
      <vt:lpstr>Pengertian dan fisiologi menstruasi</vt:lpstr>
      <vt:lpstr>Pola, Siklus dan Fase Menstruasi</vt:lpstr>
      <vt:lpstr>Pola, Siklus dan Fase Menstruasi</vt:lpstr>
      <vt:lpstr>Fase  Proliferasi</vt:lpstr>
      <vt:lpstr>Siklus  Serviks</vt:lpstr>
      <vt:lpstr>Siklus  Vagina</vt:lpstr>
      <vt:lpstr>PowerPoint Presentation</vt:lpstr>
      <vt:lpstr>Hormon yang Berpengaruh</vt:lpstr>
      <vt:lpstr>Ketidaknyamanan menstruasi</vt:lpstr>
      <vt:lpstr>Penanganan</vt:lpstr>
      <vt:lpstr>Remaja Vs Pubertas </vt:lpstr>
      <vt:lpstr>Pertumbuhan Tubuh Remaja </vt:lpstr>
      <vt:lpstr>Perubahan Fisik Umum pada Remaja </vt:lpstr>
      <vt:lpstr>Perhatikan juga : Waktu Pubertas</vt:lpstr>
      <vt:lpstr> Perubahan tubuh yang terjadi selama pubertas </vt:lpstr>
      <vt:lpstr>PowerPoint Presentation</vt:lpstr>
      <vt:lpstr>Tahapan pubertas pada anak laki-laki</vt:lpstr>
      <vt:lpstr>Tanner stadium I (&lt;9 tahun) </vt:lpstr>
      <vt:lpstr>Tanner stage II (9-11 tahun) </vt:lpstr>
      <vt:lpstr>Tanner stadium III (11-12,5 tahun) </vt:lpstr>
      <vt:lpstr>Tanner stadium IV (12.5-14 tahun) </vt:lpstr>
      <vt:lpstr>Tanner stadium V (&gt; 14 tahun)</vt:lpstr>
      <vt:lpstr>Tanner Stage </vt:lpstr>
      <vt:lpstr>Pubertas pada Laki-Laki </vt:lpstr>
      <vt:lpstr>Anamnesis </vt:lpstr>
      <vt:lpstr>Data terdiri dari dua komponen </vt:lpstr>
      <vt:lpstr>Data Subjecktif &amp; Data Objektif </vt:lpstr>
      <vt:lpstr>Data Subjecktif </vt:lpstr>
      <vt:lpstr>Data Objecktif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Pemeriksaan Fisik Pada Remaja dan Anamnesis Riwayat Menstruasi</dc:title>
  <dc:creator>asus</dc:creator>
  <cp:lastModifiedBy>asus</cp:lastModifiedBy>
  <cp:revision>12</cp:revision>
  <dcterms:created xsi:type="dcterms:W3CDTF">2021-10-16T12:54:26Z</dcterms:created>
  <dcterms:modified xsi:type="dcterms:W3CDTF">2021-10-24T01:50:49Z</dcterms:modified>
</cp:coreProperties>
</file>