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1500" y="5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3/23/2022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36525">
              <a:lnSpc>
                <a:spcPts val="1645"/>
              </a:lnSpc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3/23/2022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36525">
              <a:lnSpc>
                <a:spcPts val="1645"/>
              </a:lnSpc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9143999" cy="685799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0" y="1785620"/>
            <a:ext cx="5430520" cy="3215640"/>
          </a:xfrm>
          <a:custGeom>
            <a:avLst/>
            <a:gdLst/>
            <a:ahLst/>
            <a:cxnLst/>
            <a:rect l="l" t="t" r="r" b="b"/>
            <a:pathLst>
              <a:path w="5430520" h="3215640">
                <a:moveTo>
                  <a:pt x="4388866" y="0"/>
                </a:moveTo>
                <a:lnTo>
                  <a:pt x="4388866" y="332739"/>
                </a:lnTo>
                <a:lnTo>
                  <a:pt x="0" y="332739"/>
                </a:lnTo>
                <a:lnTo>
                  <a:pt x="0" y="2882899"/>
                </a:lnTo>
                <a:lnTo>
                  <a:pt x="4388866" y="2882899"/>
                </a:lnTo>
                <a:lnTo>
                  <a:pt x="4388866" y="3215640"/>
                </a:lnTo>
                <a:lnTo>
                  <a:pt x="5430520" y="1607819"/>
                </a:lnTo>
                <a:lnTo>
                  <a:pt x="4388866" y="0"/>
                </a:lnTo>
                <a:close/>
              </a:path>
            </a:pathLst>
          </a:custGeom>
          <a:solidFill>
            <a:srgbClr val="BADFE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571500" y="2715260"/>
            <a:ext cx="4038600" cy="609600"/>
          </a:xfrm>
          <a:custGeom>
            <a:avLst/>
            <a:gdLst/>
            <a:ahLst/>
            <a:cxnLst/>
            <a:rect l="l" t="t" r="r" b="b"/>
            <a:pathLst>
              <a:path w="4038600" h="609600">
                <a:moveTo>
                  <a:pt x="3983101" y="0"/>
                </a:moveTo>
                <a:lnTo>
                  <a:pt x="55511" y="0"/>
                </a:lnTo>
                <a:lnTo>
                  <a:pt x="33904" y="4367"/>
                </a:lnTo>
                <a:lnTo>
                  <a:pt x="16259" y="16271"/>
                </a:lnTo>
                <a:lnTo>
                  <a:pt x="4362" y="33914"/>
                </a:lnTo>
                <a:lnTo>
                  <a:pt x="0" y="55499"/>
                </a:lnTo>
                <a:lnTo>
                  <a:pt x="0" y="554101"/>
                </a:lnTo>
                <a:lnTo>
                  <a:pt x="4362" y="575685"/>
                </a:lnTo>
                <a:lnTo>
                  <a:pt x="16259" y="593328"/>
                </a:lnTo>
                <a:lnTo>
                  <a:pt x="33904" y="605232"/>
                </a:lnTo>
                <a:lnTo>
                  <a:pt x="55511" y="609600"/>
                </a:lnTo>
                <a:lnTo>
                  <a:pt x="3983101" y="609600"/>
                </a:lnTo>
                <a:lnTo>
                  <a:pt x="4004685" y="605232"/>
                </a:lnTo>
                <a:lnTo>
                  <a:pt x="4022328" y="593328"/>
                </a:lnTo>
                <a:lnTo>
                  <a:pt x="4034232" y="575685"/>
                </a:lnTo>
                <a:lnTo>
                  <a:pt x="4038600" y="554101"/>
                </a:lnTo>
                <a:lnTo>
                  <a:pt x="4038600" y="55499"/>
                </a:lnTo>
                <a:lnTo>
                  <a:pt x="4034232" y="33914"/>
                </a:lnTo>
                <a:lnTo>
                  <a:pt x="4022328" y="16271"/>
                </a:lnTo>
                <a:lnTo>
                  <a:pt x="4004685" y="4367"/>
                </a:lnTo>
                <a:lnTo>
                  <a:pt x="3983101" y="0"/>
                </a:lnTo>
                <a:close/>
              </a:path>
            </a:pathLst>
          </a:custGeom>
          <a:solidFill>
            <a:srgbClr val="6F2F9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571500" y="2715260"/>
            <a:ext cx="4038600" cy="609600"/>
          </a:xfrm>
          <a:custGeom>
            <a:avLst/>
            <a:gdLst/>
            <a:ahLst/>
            <a:cxnLst/>
            <a:rect l="l" t="t" r="r" b="b"/>
            <a:pathLst>
              <a:path w="4038600" h="609600">
                <a:moveTo>
                  <a:pt x="0" y="55499"/>
                </a:moveTo>
                <a:lnTo>
                  <a:pt x="4362" y="33914"/>
                </a:lnTo>
                <a:lnTo>
                  <a:pt x="16259" y="16271"/>
                </a:lnTo>
                <a:lnTo>
                  <a:pt x="33904" y="4367"/>
                </a:lnTo>
                <a:lnTo>
                  <a:pt x="55511" y="0"/>
                </a:lnTo>
                <a:lnTo>
                  <a:pt x="3983101" y="0"/>
                </a:lnTo>
                <a:lnTo>
                  <a:pt x="4004685" y="4367"/>
                </a:lnTo>
                <a:lnTo>
                  <a:pt x="4022328" y="16271"/>
                </a:lnTo>
                <a:lnTo>
                  <a:pt x="4034232" y="33914"/>
                </a:lnTo>
                <a:lnTo>
                  <a:pt x="4038600" y="55499"/>
                </a:lnTo>
                <a:lnTo>
                  <a:pt x="4038600" y="554101"/>
                </a:lnTo>
                <a:lnTo>
                  <a:pt x="4034232" y="575685"/>
                </a:lnTo>
                <a:lnTo>
                  <a:pt x="4022328" y="593328"/>
                </a:lnTo>
                <a:lnTo>
                  <a:pt x="4004685" y="605232"/>
                </a:lnTo>
                <a:lnTo>
                  <a:pt x="3983101" y="609600"/>
                </a:lnTo>
                <a:lnTo>
                  <a:pt x="55511" y="609600"/>
                </a:lnTo>
                <a:lnTo>
                  <a:pt x="33904" y="605232"/>
                </a:lnTo>
                <a:lnTo>
                  <a:pt x="16259" y="593328"/>
                </a:lnTo>
                <a:lnTo>
                  <a:pt x="4362" y="575685"/>
                </a:lnTo>
                <a:lnTo>
                  <a:pt x="0" y="554101"/>
                </a:lnTo>
                <a:lnTo>
                  <a:pt x="0" y="55499"/>
                </a:lnTo>
                <a:close/>
              </a:path>
            </a:pathLst>
          </a:custGeom>
          <a:ln w="254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571500" y="3500120"/>
            <a:ext cx="4038600" cy="609600"/>
          </a:xfrm>
          <a:custGeom>
            <a:avLst/>
            <a:gdLst/>
            <a:ahLst/>
            <a:cxnLst/>
            <a:rect l="l" t="t" r="r" b="b"/>
            <a:pathLst>
              <a:path w="4038600" h="609600">
                <a:moveTo>
                  <a:pt x="3983101" y="0"/>
                </a:moveTo>
                <a:lnTo>
                  <a:pt x="55511" y="0"/>
                </a:lnTo>
                <a:lnTo>
                  <a:pt x="33904" y="4367"/>
                </a:lnTo>
                <a:lnTo>
                  <a:pt x="16259" y="16271"/>
                </a:lnTo>
                <a:lnTo>
                  <a:pt x="4362" y="33914"/>
                </a:lnTo>
                <a:lnTo>
                  <a:pt x="0" y="55499"/>
                </a:lnTo>
                <a:lnTo>
                  <a:pt x="0" y="554100"/>
                </a:lnTo>
                <a:lnTo>
                  <a:pt x="4362" y="575685"/>
                </a:lnTo>
                <a:lnTo>
                  <a:pt x="16259" y="593328"/>
                </a:lnTo>
                <a:lnTo>
                  <a:pt x="33904" y="605232"/>
                </a:lnTo>
                <a:lnTo>
                  <a:pt x="55511" y="609599"/>
                </a:lnTo>
                <a:lnTo>
                  <a:pt x="3983101" y="609599"/>
                </a:lnTo>
                <a:lnTo>
                  <a:pt x="4004685" y="605232"/>
                </a:lnTo>
                <a:lnTo>
                  <a:pt x="4022328" y="593328"/>
                </a:lnTo>
                <a:lnTo>
                  <a:pt x="4034232" y="575685"/>
                </a:lnTo>
                <a:lnTo>
                  <a:pt x="4038600" y="554100"/>
                </a:lnTo>
                <a:lnTo>
                  <a:pt x="4038600" y="55499"/>
                </a:lnTo>
                <a:lnTo>
                  <a:pt x="4034232" y="33914"/>
                </a:lnTo>
                <a:lnTo>
                  <a:pt x="4022328" y="16271"/>
                </a:lnTo>
                <a:lnTo>
                  <a:pt x="4004685" y="4367"/>
                </a:lnTo>
                <a:lnTo>
                  <a:pt x="3983101" y="0"/>
                </a:lnTo>
                <a:close/>
              </a:path>
            </a:pathLst>
          </a:custGeom>
          <a:solidFill>
            <a:srgbClr val="6F2F9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571500" y="3500120"/>
            <a:ext cx="4038600" cy="609600"/>
          </a:xfrm>
          <a:custGeom>
            <a:avLst/>
            <a:gdLst/>
            <a:ahLst/>
            <a:cxnLst/>
            <a:rect l="l" t="t" r="r" b="b"/>
            <a:pathLst>
              <a:path w="4038600" h="609600">
                <a:moveTo>
                  <a:pt x="0" y="55499"/>
                </a:moveTo>
                <a:lnTo>
                  <a:pt x="4362" y="33914"/>
                </a:lnTo>
                <a:lnTo>
                  <a:pt x="16259" y="16271"/>
                </a:lnTo>
                <a:lnTo>
                  <a:pt x="33904" y="4367"/>
                </a:lnTo>
                <a:lnTo>
                  <a:pt x="55511" y="0"/>
                </a:lnTo>
                <a:lnTo>
                  <a:pt x="3983101" y="0"/>
                </a:lnTo>
                <a:lnTo>
                  <a:pt x="4004685" y="4367"/>
                </a:lnTo>
                <a:lnTo>
                  <a:pt x="4022328" y="16271"/>
                </a:lnTo>
                <a:lnTo>
                  <a:pt x="4034232" y="33914"/>
                </a:lnTo>
                <a:lnTo>
                  <a:pt x="4038600" y="55499"/>
                </a:lnTo>
                <a:lnTo>
                  <a:pt x="4038600" y="554100"/>
                </a:lnTo>
                <a:lnTo>
                  <a:pt x="4034232" y="575685"/>
                </a:lnTo>
                <a:lnTo>
                  <a:pt x="4022328" y="593328"/>
                </a:lnTo>
                <a:lnTo>
                  <a:pt x="4004685" y="605232"/>
                </a:lnTo>
                <a:lnTo>
                  <a:pt x="3983101" y="609599"/>
                </a:lnTo>
                <a:lnTo>
                  <a:pt x="55511" y="609599"/>
                </a:lnTo>
                <a:lnTo>
                  <a:pt x="33904" y="605232"/>
                </a:lnTo>
                <a:lnTo>
                  <a:pt x="16259" y="593328"/>
                </a:lnTo>
                <a:lnTo>
                  <a:pt x="4362" y="575685"/>
                </a:lnTo>
                <a:lnTo>
                  <a:pt x="0" y="554100"/>
                </a:lnTo>
                <a:lnTo>
                  <a:pt x="0" y="55499"/>
                </a:lnTo>
                <a:close/>
              </a:path>
            </a:pathLst>
          </a:custGeom>
          <a:ln w="254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3/23/2022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36525">
              <a:lnSpc>
                <a:spcPts val="1645"/>
              </a:lnSpc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3/23/2022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36525">
              <a:lnSpc>
                <a:spcPts val="1645"/>
              </a:lnSpc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3/23/2022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36525">
              <a:lnSpc>
                <a:spcPts val="1645"/>
              </a:lnSpc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9143999" cy="6857997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617469" y="388937"/>
            <a:ext cx="3909060" cy="6965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066800" y="1981200"/>
            <a:ext cx="7551420" cy="4572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3/23/2022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361680" y="6292229"/>
            <a:ext cx="274320" cy="2241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36525">
              <a:lnSpc>
                <a:spcPts val="1645"/>
              </a:lnSpc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3999" cy="685799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877440" y="2218000"/>
            <a:ext cx="6190360" cy="1515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5080" algn="ctr">
              <a:lnSpc>
                <a:spcPct val="100000"/>
              </a:lnSpc>
              <a:spcBef>
                <a:spcPts val="100"/>
              </a:spcBef>
              <a:tabLst>
                <a:tab pos="4567555" algn="l"/>
              </a:tabLst>
            </a:pPr>
            <a:r>
              <a:rPr sz="4800" spc="780" dirty="0" err="1">
                <a:solidFill>
                  <a:schemeClr val="tx2"/>
                </a:solidFill>
              </a:rPr>
              <a:t>K</a:t>
            </a:r>
            <a:r>
              <a:rPr sz="4800" spc="330" dirty="0" err="1">
                <a:solidFill>
                  <a:schemeClr val="tx2"/>
                </a:solidFill>
              </a:rPr>
              <a:t>o</a:t>
            </a:r>
            <a:r>
              <a:rPr sz="4800" spc="70" dirty="0" err="1">
                <a:solidFill>
                  <a:schemeClr val="tx2"/>
                </a:solidFill>
              </a:rPr>
              <a:t>n</a:t>
            </a:r>
            <a:r>
              <a:rPr sz="4800" spc="280" dirty="0" err="1">
                <a:solidFill>
                  <a:schemeClr val="tx2"/>
                </a:solidFill>
              </a:rPr>
              <a:t>s</a:t>
            </a:r>
            <a:r>
              <a:rPr sz="4800" spc="345" dirty="0" err="1">
                <a:solidFill>
                  <a:schemeClr val="tx2"/>
                </a:solidFill>
              </a:rPr>
              <a:t>ep</a:t>
            </a:r>
            <a:r>
              <a:rPr sz="4800" spc="-204" dirty="0">
                <a:solidFill>
                  <a:schemeClr val="tx2"/>
                </a:solidFill>
              </a:rPr>
              <a:t> </a:t>
            </a:r>
            <a:r>
              <a:rPr lang="en-US" sz="4800" spc="110" dirty="0">
                <a:solidFill>
                  <a:schemeClr val="tx2"/>
                </a:solidFill>
              </a:rPr>
              <a:t>Su</a:t>
            </a:r>
            <a:r>
              <a:rPr sz="4800" spc="370" dirty="0">
                <a:solidFill>
                  <a:schemeClr val="tx2"/>
                </a:solidFill>
              </a:rPr>
              <a:t>p</a:t>
            </a:r>
            <a:r>
              <a:rPr sz="4800" dirty="0">
                <a:solidFill>
                  <a:schemeClr val="tx2"/>
                </a:solidFill>
              </a:rPr>
              <a:t>ply</a:t>
            </a:r>
            <a:r>
              <a:rPr lang="en-US" sz="4800" dirty="0">
                <a:solidFill>
                  <a:schemeClr val="tx2"/>
                </a:solidFill>
              </a:rPr>
              <a:t> </a:t>
            </a:r>
            <a:r>
              <a:rPr lang="en-US" sz="4800" dirty="0" err="1">
                <a:solidFill>
                  <a:schemeClr val="tx2"/>
                </a:solidFill>
              </a:rPr>
              <a:t>dalam</a:t>
            </a:r>
            <a:endParaRPr sz="3600" dirty="0">
              <a:solidFill>
                <a:schemeClr val="tx2"/>
              </a:solidFill>
            </a:endParaRPr>
          </a:p>
          <a:p>
            <a:pPr marR="6350" algn="r">
              <a:lnSpc>
                <a:spcPct val="100000"/>
              </a:lnSpc>
              <a:spcBef>
                <a:spcPts val="220"/>
              </a:spcBef>
            </a:pPr>
            <a:r>
              <a:rPr sz="4800" spc="490" dirty="0">
                <a:solidFill>
                  <a:schemeClr val="tx2"/>
                </a:solidFill>
              </a:rPr>
              <a:t>Sektor</a:t>
            </a:r>
            <a:r>
              <a:rPr sz="4800" spc="-310" dirty="0">
                <a:solidFill>
                  <a:schemeClr val="tx2"/>
                </a:solidFill>
              </a:rPr>
              <a:t> </a:t>
            </a:r>
            <a:r>
              <a:rPr sz="4800" spc="320" dirty="0">
                <a:solidFill>
                  <a:schemeClr val="tx2"/>
                </a:solidFill>
              </a:rPr>
              <a:t>Kesehatan</a:t>
            </a:r>
            <a:endParaRPr sz="4800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90855" y="254253"/>
            <a:ext cx="7326630" cy="9404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3000" spc="215" dirty="0"/>
              <a:t>Contoh;</a:t>
            </a:r>
            <a:endParaRPr sz="3000"/>
          </a:p>
          <a:p>
            <a:pPr algn="ctr">
              <a:lnSpc>
                <a:spcPct val="100000"/>
              </a:lnSpc>
            </a:pPr>
            <a:r>
              <a:rPr sz="3000" spc="100" dirty="0"/>
              <a:t>Penawaran</a:t>
            </a:r>
            <a:r>
              <a:rPr sz="3000" spc="-170" dirty="0"/>
              <a:t> </a:t>
            </a:r>
            <a:r>
              <a:rPr sz="3000" spc="90" dirty="0"/>
              <a:t>bangsal</a:t>
            </a:r>
            <a:r>
              <a:rPr sz="3000" spc="-190" dirty="0"/>
              <a:t> </a:t>
            </a:r>
            <a:r>
              <a:rPr sz="3000" spc="110" dirty="0"/>
              <a:t>VIP</a:t>
            </a:r>
            <a:r>
              <a:rPr sz="3000" spc="-140" dirty="0"/>
              <a:t> </a:t>
            </a:r>
            <a:r>
              <a:rPr sz="3000" dirty="0"/>
              <a:t>di</a:t>
            </a:r>
            <a:r>
              <a:rPr sz="3000" spc="-130" dirty="0"/>
              <a:t> </a:t>
            </a:r>
            <a:r>
              <a:rPr sz="3000" spc="810" dirty="0"/>
              <a:t>RS</a:t>
            </a:r>
            <a:r>
              <a:rPr sz="3000" spc="-130" dirty="0"/>
              <a:t> </a:t>
            </a:r>
            <a:r>
              <a:rPr sz="3000" spc="135" dirty="0"/>
              <a:t>X</a:t>
            </a:r>
            <a:r>
              <a:rPr sz="3000" spc="-114" dirty="0"/>
              <a:t> </a:t>
            </a:r>
            <a:r>
              <a:rPr sz="3000" spc="114" dirty="0"/>
              <a:t>tahun</a:t>
            </a:r>
            <a:r>
              <a:rPr sz="3000" spc="-165" dirty="0"/>
              <a:t> </a:t>
            </a:r>
            <a:r>
              <a:rPr sz="3000" spc="229" dirty="0"/>
              <a:t>2012</a:t>
            </a:r>
            <a:endParaRPr sz="3000"/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066800" y="1981200"/>
          <a:ext cx="7529830" cy="455771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7649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649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3773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0"/>
                        </a:spcBef>
                        <a:tabLst>
                          <a:tab pos="796925" algn="l"/>
                        </a:tabLst>
                      </a:pPr>
                      <a:r>
                        <a:rPr sz="2800" spc="-80" dirty="0">
                          <a:latin typeface="Times New Roman"/>
                          <a:cs typeface="Times New Roman"/>
                        </a:rPr>
                        <a:t>Tarif	</a:t>
                      </a:r>
                      <a:r>
                        <a:rPr sz="2800" spc="-65" dirty="0">
                          <a:latin typeface="Times New Roman"/>
                          <a:cs typeface="Times New Roman"/>
                        </a:rPr>
                        <a:t>kamar</a:t>
                      </a:r>
                      <a:r>
                        <a:rPr sz="28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800" spc="-160" dirty="0">
                          <a:latin typeface="Times New Roman"/>
                          <a:cs typeface="Times New Roman"/>
                        </a:rPr>
                        <a:t>RS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1143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81685" marR="761365" indent="152400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2800" spc="-80" dirty="0">
                          <a:latin typeface="Times New Roman"/>
                          <a:cs typeface="Times New Roman"/>
                        </a:rPr>
                        <a:t>Jumlah </a:t>
                      </a:r>
                      <a:r>
                        <a:rPr sz="2800" spc="-65" dirty="0">
                          <a:latin typeface="Times New Roman"/>
                          <a:cs typeface="Times New Roman"/>
                        </a:rPr>
                        <a:t>kamar  </a:t>
                      </a:r>
                      <a:r>
                        <a:rPr sz="2800" spc="-120" dirty="0">
                          <a:latin typeface="Times New Roman"/>
                          <a:cs typeface="Times New Roman"/>
                        </a:rPr>
                        <a:t>yang</a:t>
                      </a:r>
                      <a:r>
                        <a:rPr sz="28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800" spc="-75" dirty="0">
                          <a:latin typeface="Times New Roman"/>
                          <a:cs typeface="Times New Roman"/>
                        </a:rPr>
                        <a:t>ditawarkan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114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816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2800" spc="-45" dirty="0">
                          <a:latin typeface="Times New Roman"/>
                          <a:cs typeface="Times New Roman"/>
                        </a:rPr>
                        <a:t>Rp</a:t>
                      </a:r>
                      <a:r>
                        <a:rPr sz="28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800" spc="-85" dirty="0">
                          <a:latin typeface="Times New Roman"/>
                          <a:cs typeface="Times New Roman"/>
                        </a:rPr>
                        <a:t>500.000,00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1905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30020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2800" spc="-85" dirty="0">
                          <a:latin typeface="Times New Roman"/>
                          <a:cs typeface="Times New Roman"/>
                        </a:rPr>
                        <a:t>18.000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190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816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2800" spc="-45" dirty="0">
                          <a:latin typeface="Times New Roman"/>
                          <a:cs typeface="Times New Roman"/>
                        </a:rPr>
                        <a:t>Rp</a:t>
                      </a:r>
                      <a:r>
                        <a:rPr sz="28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800" spc="-85" dirty="0">
                          <a:latin typeface="Times New Roman"/>
                          <a:cs typeface="Times New Roman"/>
                        </a:rPr>
                        <a:t>450.000,00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1905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30020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2800" spc="-85" dirty="0">
                          <a:latin typeface="Times New Roman"/>
                          <a:cs typeface="Times New Roman"/>
                        </a:rPr>
                        <a:t>17.000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190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816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2800" spc="-40" dirty="0">
                          <a:latin typeface="Times New Roman"/>
                          <a:cs typeface="Times New Roman"/>
                        </a:rPr>
                        <a:t>Rp</a:t>
                      </a:r>
                      <a:r>
                        <a:rPr sz="28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800" spc="-85" dirty="0">
                          <a:latin typeface="Times New Roman"/>
                          <a:cs typeface="Times New Roman"/>
                        </a:rPr>
                        <a:t>400.000,00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1905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30020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2800" spc="-85" dirty="0">
                          <a:latin typeface="Times New Roman"/>
                          <a:cs typeface="Times New Roman"/>
                        </a:rPr>
                        <a:t>16.000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190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815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2800" spc="-45" dirty="0">
                          <a:latin typeface="Times New Roman"/>
                          <a:cs typeface="Times New Roman"/>
                        </a:rPr>
                        <a:t>Rp</a:t>
                      </a:r>
                      <a:r>
                        <a:rPr sz="28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800" spc="-90" dirty="0">
                          <a:latin typeface="Times New Roman"/>
                          <a:cs typeface="Times New Roman"/>
                        </a:rPr>
                        <a:t>350.000,00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1905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30020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2800" spc="-85" dirty="0">
                          <a:latin typeface="Times New Roman"/>
                          <a:cs typeface="Times New Roman"/>
                        </a:rPr>
                        <a:t>15.000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190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816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2800" spc="-45" dirty="0">
                          <a:latin typeface="Times New Roman"/>
                          <a:cs typeface="Times New Roman"/>
                        </a:rPr>
                        <a:t>Rp</a:t>
                      </a:r>
                      <a:r>
                        <a:rPr sz="28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800" spc="-85" dirty="0">
                          <a:latin typeface="Times New Roman"/>
                          <a:cs typeface="Times New Roman"/>
                        </a:rPr>
                        <a:t>300.000,00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1968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30020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2800" spc="-85" dirty="0">
                          <a:latin typeface="Times New Roman"/>
                          <a:cs typeface="Times New Roman"/>
                        </a:rPr>
                        <a:t>14.000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196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1815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2800" spc="-45" dirty="0">
                          <a:latin typeface="Times New Roman"/>
                          <a:cs typeface="Times New Roman"/>
                        </a:rPr>
                        <a:t>Rp</a:t>
                      </a:r>
                      <a:r>
                        <a:rPr sz="28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800" spc="-90" dirty="0">
                          <a:latin typeface="Times New Roman"/>
                          <a:cs typeface="Times New Roman"/>
                        </a:rPr>
                        <a:t>250.000,00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1968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30020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2800" spc="-85" dirty="0">
                          <a:latin typeface="Times New Roman"/>
                          <a:cs typeface="Times New Roman"/>
                        </a:rPr>
                        <a:t>13.000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196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1101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2800" spc="-45" dirty="0">
                          <a:latin typeface="Times New Roman"/>
                          <a:cs typeface="Times New Roman"/>
                        </a:rPr>
                        <a:t>Rp</a:t>
                      </a:r>
                      <a:r>
                        <a:rPr sz="28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800" spc="-85" dirty="0">
                          <a:latin typeface="Times New Roman"/>
                          <a:cs typeface="Times New Roman"/>
                        </a:rPr>
                        <a:t>200.000,00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1968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30020">
                        <a:lnSpc>
                          <a:spcPct val="100000"/>
                        </a:lnSpc>
                        <a:spcBef>
                          <a:spcPts val="155"/>
                        </a:spcBef>
                        <a:tabLst>
                          <a:tab pos="3560445" algn="l"/>
                        </a:tabLst>
                      </a:pPr>
                      <a:r>
                        <a:rPr sz="2800" spc="5" dirty="0">
                          <a:latin typeface="Times New Roman"/>
                          <a:cs typeface="Times New Roman"/>
                        </a:rPr>
                        <a:t>12.00</a:t>
                      </a:r>
                      <a:r>
                        <a:rPr sz="2800" dirty="0">
                          <a:latin typeface="Times New Roman"/>
                          <a:cs typeface="Times New Roman"/>
                        </a:rPr>
                        <a:t>0	</a:t>
                      </a:r>
                      <a:r>
                        <a:rPr sz="2100" baseline="-17857" dirty="0">
                          <a:latin typeface="Arial"/>
                          <a:cs typeface="Arial"/>
                        </a:rPr>
                        <a:t>10</a:t>
                      </a:r>
                      <a:endParaRPr sz="2100" baseline="-17857">
                        <a:latin typeface="Arial"/>
                        <a:cs typeface="Arial"/>
                      </a:endParaRPr>
                    </a:p>
                  </a:txBody>
                  <a:tcPr marL="0" marR="0" marT="196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98851" y="388937"/>
            <a:ext cx="3147060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45" dirty="0">
                <a:latin typeface="Arial"/>
                <a:cs typeface="Arial"/>
              </a:rPr>
              <a:t>Interpretasi…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45"/>
              </a:lnSpc>
            </a:pPr>
            <a:fld id="{81D60167-4931-47E6-BA6A-407CBD079E47}" type="slidenum">
              <a:rPr spc="-5" dirty="0"/>
              <a:t>11</a:t>
            </a:fld>
            <a:endParaRPr spc="-5" dirty="0"/>
          </a:p>
        </p:txBody>
      </p:sp>
      <p:sp>
        <p:nvSpPr>
          <p:cNvPr id="3" name="object 3"/>
          <p:cNvSpPr txBox="1"/>
          <p:nvPr/>
        </p:nvSpPr>
        <p:spPr>
          <a:xfrm>
            <a:off x="721994" y="1600517"/>
            <a:ext cx="5702935" cy="42208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564515" indent="-342900" algn="just">
              <a:lnSpc>
                <a:spcPct val="100000"/>
              </a:lnSpc>
              <a:spcBef>
                <a:spcPts val="100"/>
              </a:spcBef>
              <a:buChar char="•"/>
              <a:tabLst>
                <a:tab pos="355600" algn="l"/>
              </a:tabLst>
            </a:pPr>
            <a:r>
              <a:rPr sz="3200" spc="-105" dirty="0">
                <a:latin typeface="Times New Roman"/>
                <a:cs typeface="Times New Roman"/>
              </a:rPr>
              <a:t>Semakin </a:t>
            </a:r>
            <a:r>
              <a:rPr sz="3200" u="heavy" spc="-9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tinggi</a:t>
            </a:r>
            <a:r>
              <a:rPr sz="3200" spc="-95" dirty="0">
                <a:latin typeface="Times New Roman"/>
                <a:cs typeface="Times New Roman"/>
              </a:rPr>
              <a:t> </a:t>
            </a:r>
            <a:r>
              <a:rPr sz="3200" spc="-55" dirty="0">
                <a:latin typeface="Times New Roman"/>
                <a:cs typeface="Times New Roman"/>
              </a:rPr>
              <a:t>tarif </a:t>
            </a:r>
            <a:r>
              <a:rPr sz="3200" spc="-75" dirty="0">
                <a:latin typeface="Times New Roman"/>
                <a:cs typeface="Times New Roman"/>
              </a:rPr>
              <a:t>kamar </a:t>
            </a:r>
            <a:r>
              <a:rPr sz="3200" spc="-160" dirty="0">
                <a:latin typeface="Times New Roman"/>
                <a:cs typeface="Times New Roman"/>
              </a:rPr>
              <a:t>RS,  </a:t>
            </a:r>
            <a:r>
              <a:rPr sz="3200" spc="-80" dirty="0">
                <a:latin typeface="Times New Roman"/>
                <a:cs typeface="Times New Roman"/>
              </a:rPr>
              <a:t>semakin </a:t>
            </a:r>
            <a:r>
              <a:rPr sz="3200" u="heavy" spc="-9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banyak</a:t>
            </a:r>
            <a:r>
              <a:rPr sz="3200" spc="-95" dirty="0">
                <a:latin typeface="Times New Roman"/>
                <a:cs typeface="Times New Roman"/>
              </a:rPr>
              <a:t> </a:t>
            </a:r>
            <a:r>
              <a:rPr sz="3200" spc="-80" dirty="0">
                <a:latin typeface="Times New Roman"/>
                <a:cs typeface="Times New Roman"/>
              </a:rPr>
              <a:t>jumlah </a:t>
            </a:r>
            <a:r>
              <a:rPr sz="3200" spc="-75" dirty="0">
                <a:latin typeface="Times New Roman"/>
                <a:cs typeface="Times New Roman"/>
              </a:rPr>
              <a:t>kamar  </a:t>
            </a:r>
            <a:r>
              <a:rPr sz="3200" spc="-130" dirty="0">
                <a:latin typeface="Times New Roman"/>
                <a:cs typeface="Times New Roman"/>
              </a:rPr>
              <a:t>yang</a:t>
            </a:r>
            <a:r>
              <a:rPr sz="3200" spc="-5" dirty="0">
                <a:latin typeface="Times New Roman"/>
                <a:cs typeface="Times New Roman"/>
              </a:rPr>
              <a:t> </a:t>
            </a:r>
            <a:r>
              <a:rPr sz="3200" spc="-75" dirty="0">
                <a:latin typeface="Times New Roman"/>
                <a:cs typeface="Times New Roman"/>
              </a:rPr>
              <a:t>ditawarkan</a:t>
            </a:r>
            <a:endParaRPr sz="3200">
              <a:latin typeface="Times New Roman"/>
              <a:cs typeface="Times New Roman"/>
            </a:endParaRPr>
          </a:p>
          <a:p>
            <a:pPr marL="354965" marR="354965" indent="-342900">
              <a:lnSpc>
                <a:spcPct val="100000"/>
              </a:lnSpc>
              <a:spcBef>
                <a:spcPts val="785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100" dirty="0">
                <a:latin typeface="Times New Roman"/>
                <a:cs typeface="Times New Roman"/>
              </a:rPr>
              <a:t>Semakin </a:t>
            </a:r>
            <a:r>
              <a:rPr sz="3200" u="heavy" spc="-3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rendah</a:t>
            </a:r>
            <a:r>
              <a:rPr sz="3200" spc="-30" dirty="0">
                <a:latin typeface="Times New Roman"/>
                <a:cs typeface="Times New Roman"/>
              </a:rPr>
              <a:t> </a:t>
            </a:r>
            <a:r>
              <a:rPr sz="3200" spc="-55" dirty="0">
                <a:latin typeface="Times New Roman"/>
                <a:cs typeface="Times New Roman"/>
              </a:rPr>
              <a:t>tarif </a:t>
            </a:r>
            <a:r>
              <a:rPr sz="3200" spc="-75" dirty="0">
                <a:latin typeface="Times New Roman"/>
                <a:cs typeface="Times New Roman"/>
              </a:rPr>
              <a:t>kamar </a:t>
            </a:r>
            <a:r>
              <a:rPr sz="3200" spc="-165" dirty="0">
                <a:latin typeface="Times New Roman"/>
                <a:cs typeface="Times New Roman"/>
              </a:rPr>
              <a:t>RS,  </a:t>
            </a:r>
            <a:r>
              <a:rPr sz="3200" spc="-80" dirty="0">
                <a:latin typeface="Times New Roman"/>
                <a:cs typeface="Times New Roman"/>
              </a:rPr>
              <a:t>semakin </a:t>
            </a:r>
            <a:r>
              <a:rPr sz="3200" u="heavy" spc="-8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sedikit</a:t>
            </a:r>
            <a:r>
              <a:rPr sz="3200" spc="-80" dirty="0">
                <a:latin typeface="Times New Roman"/>
                <a:cs typeface="Times New Roman"/>
              </a:rPr>
              <a:t> jumlah kamar  </a:t>
            </a:r>
            <a:r>
              <a:rPr sz="3200" spc="-130" dirty="0">
                <a:latin typeface="Times New Roman"/>
                <a:cs typeface="Times New Roman"/>
              </a:rPr>
              <a:t>yang</a:t>
            </a:r>
            <a:r>
              <a:rPr sz="3200" spc="-5" dirty="0">
                <a:latin typeface="Times New Roman"/>
                <a:cs typeface="Times New Roman"/>
              </a:rPr>
              <a:t> </a:t>
            </a:r>
            <a:r>
              <a:rPr sz="3200" spc="-75" dirty="0">
                <a:latin typeface="Times New Roman"/>
                <a:cs typeface="Times New Roman"/>
              </a:rPr>
              <a:t>ditawarkan</a:t>
            </a:r>
            <a:endParaRPr sz="32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805"/>
              </a:spcBef>
              <a:buFont typeface="Times New Roman"/>
              <a:buChar char="•"/>
              <a:tabLst>
                <a:tab pos="354965" algn="l"/>
                <a:tab pos="355600" algn="l"/>
              </a:tabLst>
            </a:pPr>
            <a:r>
              <a:rPr sz="3200" spc="790" dirty="0">
                <a:latin typeface="Wingdings"/>
                <a:cs typeface="Wingdings"/>
              </a:rPr>
              <a:t></a:t>
            </a:r>
            <a:r>
              <a:rPr sz="3200" spc="790" dirty="0">
                <a:latin typeface="Times New Roman"/>
                <a:cs typeface="Times New Roman"/>
              </a:rPr>
              <a:t>Harga</a:t>
            </a:r>
            <a:r>
              <a:rPr sz="3200" spc="80" dirty="0">
                <a:latin typeface="Times New Roman"/>
                <a:cs typeface="Times New Roman"/>
              </a:rPr>
              <a:t> </a:t>
            </a:r>
            <a:r>
              <a:rPr sz="3200" spc="-40" dirty="0">
                <a:latin typeface="Times New Roman"/>
                <a:cs typeface="Times New Roman"/>
              </a:rPr>
              <a:t>berbanding </a:t>
            </a:r>
            <a:r>
              <a:rPr sz="3200" spc="-65" dirty="0">
                <a:latin typeface="Times New Roman"/>
                <a:cs typeface="Times New Roman"/>
              </a:rPr>
              <a:t>lurus </a:t>
            </a:r>
            <a:r>
              <a:rPr sz="3200" spc="-915" dirty="0">
                <a:latin typeface="Times New Roman"/>
                <a:cs typeface="Times New Roman"/>
              </a:rPr>
              <a:t>dengan</a:t>
            </a:r>
            <a:endParaRPr sz="3200">
              <a:latin typeface="Times New Roman"/>
              <a:cs typeface="Times New Roman"/>
            </a:endParaRPr>
          </a:p>
          <a:p>
            <a:pPr marL="762000" indent="-749300">
              <a:lnSpc>
                <a:spcPct val="100000"/>
              </a:lnSpc>
              <a:spcBef>
                <a:spcPts val="720"/>
              </a:spcBef>
              <a:buChar char="•"/>
              <a:tabLst>
                <a:tab pos="761365" algn="l"/>
                <a:tab pos="762000" algn="l"/>
              </a:tabLst>
            </a:pPr>
            <a:r>
              <a:rPr sz="3200" spc="-75" dirty="0">
                <a:latin typeface="Times New Roman"/>
                <a:cs typeface="Times New Roman"/>
              </a:rPr>
              <a:t>jumlah</a:t>
            </a:r>
            <a:r>
              <a:rPr sz="3200" spc="-5" dirty="0">
                <a:latin typeface="Times New Roman"/>
                <a:cs typeface="Times New Roman"/>
              </a:rPr>
              <a:t> </a:t>
            </a:r>
            <a:r>
              <a:rPr sz="3200" spc="-60" dirty="0">
                <a:latin typeface="Times New Roman"/>
                <a:cs typeface="Times New Roman"/>
              </a:rPr>
              <a:t>penawaran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84551" y="388937"/>
            <a:ext cx="3370579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420" dirty="0"/>
              <a:t>Contoh</a:t>
            </a:r>
            <a:r>
              <a:rPr spc="-300" dirty="0"/>
              <a:t> </a:t>
            </a:r>
            <a:r>
              <a:rPr spc="-15" dirty="0"/>
              <a:t>kurva</a:t>
            </a:r>
          </a:p>
        </p:txBody>
      </p:sp>
      <p:sp>
        <p:nvSpPr>
          <p:cNvPr id="3" name="object 3"/>
          <p:cNvSpPr/>
          <p:nvPr/>
        </p:nvSpPr>
        <p:spPr>
          <a:xfrm>
            <a:off x="2744470" y="2744470"/>
            <a:ext cx="5181600" cy="2590800"/>
          </a:xfrm>
          <a:custGeom>
            <a:avLst/>
            <a:gdLst/>
            <a:ahLst/>
            <a:cxnLst/>
            <a:rect l="l" t="t" r="r" b="b"/>
            <a:pathLst>
              <a:path w="5181600" h="2590800">
                <a:moveTo>
                  <a:pt x="0" y="0"/>
                </a:moveTo>
                <a:lnTo>
                  <a:pt x="0" y="2590799"/>
                </a:lnTo>
              </a:path>
              <a:path w="5181600" h="2590800">
                <a:moveTo>
                  <a:pt x="0" y="2590799"/>
                </a:moveTo>
                <a:lnTo>
                  <a:pt x="5181600" y="2590799"/>
                </a:lnTo>
              </a:path>
              <a:path w="5181600" h="2590800">
                <a:moveTo>
                  <a:pt x="4495800" y="228600"/>
                </a:moveTo>
                <a:lnTo>
                  <a:pt x="304800" y="2285999"/>
                </a:lnTo>
              </a:path>
            </a:pathLst>
          </a:custGeom>
          <a:ln w="5841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851852" y="3465512"/>
            <a:ext cx="1788795" cy="8794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4640" marR="5080" indent="-281940">
              <a:lnSpc>
                <a:spcPct val="100000"/>
              </a:lnSpc>
              <a:spcBef>
                <a:spcPts val="100"/>
              </a:spcBef>
            </a:pPr>
            <a:r>
              <a:rPr sz="2800" spc="-10" dirty="0">
                <a:latin typeface="Times New Roman"/>
                <a:cs typeface="Times New Roman"/>
              </a:rPr>
              <a:t>Tarif </a:t>
            </a:r>
            <a:r>
              <a:rPr sz="2800" spc="75" dirty="0">
                <a:latin typeface="Times New Roman"/>
                <a:cs typeface="Times New Roman"/>
              </a:rPr>
              <a:t>kamar  </a:t>
            </a:r>
            <a:r>
              <a:rPr sz="2800" spc="20" dirty="0">
                <a:latin typeface="Times New Roman"/>
                <a:cs typeface="Times New Roman"/>
              </a:rPr>
              <a:t>(Rupiah)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45"/>
              </a:lnSpc>
            </a:pPr>
            <a:fld id="{81D60167-4931-47E6-BA6A-407CBD079E47}" type="slidenum">
              <a:rPr spc="-5" dirty="0"/>
              <a:t>12</a:t>
            </a:fld>
            <a:endParaRPr spc="-5" dirty="0"/>
          </a:p>
        </p:txBody>
      </p:sp>
      <p:sp>
        <p:nvSpPr>
          <p:cNvPr id="5" name="object 5"/>
          <p:cNvSpPr txBox="1"/>
          <p:nvPr/>
        </p:nvSpPr>
        <p:spPr>
          <a:xfrm>
            <a:off x="3171570" y="5394007"/>
            <a:ext cx="4624705" cy="4527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spc="20" dirty="0">
                <a:latin typeface="Times New Roman"/>
                <a:cs typeface="Times New Roman"/>
              </a:rPr>
              <a:t>Jumlah </a:t>
            </a:r>
            <a:r>
              <a:rPr sz="2800" spc="75" dirty="0">
                <a:latin typeface="Times New Roman"/>
                <a:cs typeface="Times New Roman"/>
              </a:rPr>
              <a:t>kamar </a:t>
            </a:r>
            <a:r>
              <a:rPr sz="2800" spc="-5" dirty="0">
                <a:latin typeface="Times New Roman"/>
                <a:cs typeface="Times New Roman"/>
              </a:rPr>
              <a:t>yang</a:t>
            </a:r>
            <a:r>
              <a:rPr sz="2800" spc="-100" dirty="0">
                <a:latin typeface="Times New Roman"/>
                <a:cs typeface="Times New Roman"/>
              </a:rPr>
              <a:t> </a:t>
            </a:r>
            <a:r>
              <a:rPr sz="2800" spc="55" dirty="0">
                <a:latin typeface="Times New Roman"/>
                <a:cs typeface="Times New Roman"/>
              </a:rPr>
              <a:t>ditawarkan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310501" y="2416555"/>
            <a:ext cx="16192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30" dirty="0">
                <a:latin typeface="Arial"/>
                <a:cs typeface="Arial"/>
              </a:rPr>
              <a:t>S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63369" y="130175"/>
            <a:ext cx="6012180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000" spc="145" dirty="0"/>
              <a:t>Perbandingan </a:t>
            </a:r>
            <a:r>
              <a:rPr sz="4000" spc="85" dirty="0"/>
              <a:t>Permintaan</a:t>
            </a:r>
            <a:r>
              <a:rPr sz="4000" spc="-610" dirty="0"/>
              <a:t> </a:t>
            </a:r>
            <a:r>
              <a:rPr sz="4000" spc="-465" dirty="0"/>
              <a:t>&amp;</a:t>
            </a:r>
            <a:endParaRPr sz="4000"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45"/>
              </a:lnSpc>
            </a:pPr>
            <a:fld id="{81D60167-4931-47E6-BA6A-407CBD079E47}" type="slidenum">
              <a:rPr spc="-5" dirty="0"/>
              <a:t>13</a:t>
            </a:fld>
            <a:endParaRPr spc="-5" dirty="0"/>
          </a:p>
        </p:txBody>
      </p:sp>
      <p:sp>
        <p:nvSpPr>
          <p:cNvPr id="3" name="object 3"/>
          <p:cNvSpPr txBox="1"/>
          <p:nvPr/>
        </p:nvSpPr>
        <p:spPr>
          <a:xfrm>
            <a:off x="650557" y="678497"/>
            <a:ext cx="6520815" cy="47542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322070" algn="ctr">
              <a:lnSpc>
                <a:spcPct val="100000"/>
              </a:lnSpc>
              <a:spcBef>
                <a:spcPts val="100"/>
              </a:spcBef>
            </a:pPr>
            <a:r>
              <a:rPr sz="4000" spc="135" dirty="0">
                <a:latin typeface="Times New Roman"/>
                <a:cs typeface="Times New Roman"/>
              </a:rPr>
              <a:t>Penawaran</a:t>
            </a:r>
            <a:endParaRPr sz="4000">
              <a:latin typeface="Times New Roman"/>
              <a:cs typeface="Times New Roman"/>
            </a:endParaRPr>
          </a:p>
          <a:p>
            <a:pPr marL="354965" marR="417830" indent="-342900">
              <a:lnSpc>
                <a:spcPct val="100000"/>
              </a:lnSpc>
              <a:spcBef>
                <a:spcPts val="246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100" dirty="0">
                <a:latin typeface="Times New Roman"/>
                <a:cs typeface="Times New Roman"/>
              </a:rPr>
              <a:t>Yaitu </a:t>
            </a:r>
            <a:r>
              <a:rPr sz="3200" spc="-45" dirty="0">
                <a:latin typeface="Times New Roman"/>
                <a:cs typeface="Times New Roman"/>
              </a:rPr>
              <a:t>perbandingan </a:t>
            </a:r>
            <a:r>
              <a:rPr sz="3200" spc="-50" dirty="0">
                <a:latin typeface="Times New Roman"/>
                <a:cs typeface="Times New Roman"/>
              </a:rPr>
              <a:t>antara </a:t>
            </a:r>
            <a:r>
              <a:rPr sz="3200" spc="-80" dirty="0">
                <a:latin typeface="Times New Roman"/>
                <a:cs typeface="Times New Roman"/>
              </a:rPr>
              <a:t>jumlah  </a:t>
            </a:r>
            <a:r>
              <a:rPr sz="3200" spc="-130" dirty="0">
                <a:latin typeface="Times New Roman"/>
                <a:cs typeface="Times New Roman"/>
              </a:rPr>
              <a:t>yang </a:t>
            </a:r>
            <a:r>
              <a:rPr sz="3200" spc="-55" dirty="0">
                <a:latin typeface="Times New Roman"/>
                <a:cs typeface="Times New Roman"/>
              </a:rPr>
              <a:t>diminta </a:t>
            </a:r>
            <a:r>
              <a:rPr sz="3200" spc="-45" dirty="0">
                <a:latin typeface="Times New Roman"/>
                <a:cs typeface="Times New Roman"/>
              </a:rPr>
              <a:t>oleh </a:t>
            </a:r>
            <a:r>
              <a:rPr sz="3200" spc="-65" dirty="0">
                <a:latin typeface="Times New Roman"/>
                <a:cs typeface="Times New Roman"/>
              </a:rPr>
              <a:t>pembeli </a:t>
            </a:r>
            <a:r>
              <a:rPr sz="3200" spc="-55" dirty="0">
                <a:latin typeface="Times New Roman"/>
                <a:cs typeface="Times New Roman"/>
              </a:rPr>
              <a:t>dengan  </a:t>
            </a:r>
            <a:r>
              <a:rPr sz="3200" spc="-80" dirty="0">
                <a:latin typeface="Times New Roman"/>
                <a:cs typeface="Times New Roman"/>
              </a:rPr>
              <a:t>jumlah </a:t>
            </a:r>
            <a:r>
              <a:rPr sz="3200" spc="-130" dirty="0">
                <a:latin typeface="Times New Roman"/>
                <a:cs typeface="Times New Roman"/>
              </a:rPr>
              <a:t>yang </a:t>
            </a:r>
            <a:r>
              <a:rPr sz="3200" spc="-75" dirty="0">
                <a:latin typeface="Times New Roman"/>
                <a:cs typeface="Times New Roman"/>
              </a:rPr>
              <a:t>ditawarkan </a:t>
            </a:r>
            <a:r>
              <a:rPr sz="3200" spc="-45" dirty="0">
                <a:latin typeface="Times New Roman"/>
                <a:cs typeface="Times New Roman"/>
              </a:rPr>
              <a:t>oleh</a:t>
            </a:r>
            <a:r>
              <a:rPr sz="3200" spc="280" dirty="0">
                <a:latin typeface="Times New Roman"/>
                <a:cs typeface="Times New Roman"/>
              </a:rPr>
              <a:t> </a:t>
            </a:r>
            <a:r>
              <a:rPr sz="3200" spc="-70" dirty="0">
                <a:latin typeface="Times New Roman"/>
                <a:cs typeface="Times New Roman"/>
              </a:rPr>
              <a:t>penjual</a:t>
            </a:r>
            <a:endParaRPr sz="32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785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95" dirty="0">
                <a:latin typeface="Times New Roman"/>
                <a:cs typeface="Times New Roman"/>
              </a:rPr>
              <a:t>Ada </a:t>
            </a:r>
            <a:r>
              <a:rPr sz="3200" spc="-100" dirty="0">
                <a:latin typeface="Times New Roman"/>
                <a:cs typeface="Times New Roman"/>
              </a:rPr>
              <a:t>tiga </a:t>
            </a:r>
            <a:r>
              <a:rPr sz="3200" spc="-75" dirty="0">
                <a:latin typeface="Times New Roman"/>
                <a:cs typeface="Times New Roman"/>
              </a:rPr>
              <a:t>keadaan </a:t>
            </a:r>
            <a:r>
              <a:rPr sz="3200" spc="-130" dirty="0">
                <a:latin typeface="Times New Roman"/>
                <a:cs typeface="Times New Roman"/>
              </a:rPr>
              <a:t>yang </a:t>
            </a:r>
            <a:r>
              <a:rPr sz="3200" spc="-65" dirty="0">
                <a:latin typeface="Times New Roman"/>
                <a:cs typeface="Times New Roman"/>
              </a:rPr>
              <a:t>mungkin</a:t>
            </a:r>
            <a:r>
              <a:rPr sz="3200" spc="365" dirty="0">
                <a:latin typeface="Times New Roman"/>
                <a:cs typeface="Times New Roman"/>
              </a:rPr>
              <a:t> </a:t>
            </a:r>
            <a:r>
              <a:rPr sz="3200" spc="-100" dirty="0">
                <a:latin typeface="Times New Roman"/>
                <a:cs typeface="Times New Roman"/>
              </a:rPr>
              <a:t>wujud;</a:t>
            </a:r>
            <a:endParaRPr sz="3200">
              <a:latin typeface="Times New Roman"/>
              <a:cs typeface="Times New Roman"/>
            </a:endParaRPr>
          </a:p>
          <a:p>
            <a:pPr marL="756285" lvl="1" indent="-287655">
              <a:lnSpc>
                <a:spcPct val="100000"/>
              </a:lnSpc>
              <a:spcBef>
                <a:spcPts val="765"/>
              </a:spcBef>
              <a:buChar char="–"/>
              <a:tabLst>
                <a:tab pos="756920" algn="l"/>
              </a:tabLst>
            </a:pPr>
            <a:r>
              <a:rPr sz="3200" spc="-50" dirty="0">
                <a:latin typeface="Times New Roman"/>
                <a:cs typeface="Times New Roman"/>
              </a:rPr>
              <a:t>Kelebihan</a:t>
            </a:r>
            <a:r>
              <a:rPr sz="3200" spc="-15" dirty="0">
                <a:latin typeface="Times New Roman"/>
                <a:cs typeface="Times New Roman"/>
              </a:rPr>
              <a:t> </a:t>
            </a:r>
            <a:r>
              <a:rPr sz="3200" spc="-65" dirty="0">
                <a:latin typeface="Times New Roman"/>
                <a:cs typeface="Times New Roman"/>
              </a:rPr>
              <a:t>penawaran</a:t>
            </a:r>
            <a:endParaRPr sz="3200">
              <a:latin typeface="Times New Roman"/>
              <a:cs typeface="Times New Roman"/>
            </a:endParaRPr>
          </a:p>
          <a:p>
            <a:pPr marL="756285" lvl="1" indent="-287655">
              <a:lnSpc>
                <a:spcPct val="100000"/>
              </a:lnSpc>
              <a:spcBef>
                <a:spcPts val="760"/>
              </a:spcBef>
              <a:buChar char="–"/>
              <a:tabLst>
                <a:tab pos="756920" algn="l"/>
              </a:tabLst>
            </a:pPr>
            <a:r>
              <a:rPr sz="3200" spc="-50" dirty="0">
                <a:latin typeface="Times New Roman"/>
                <a:cs typeface="Times New Roman"/>
              </a:rPr>
              <a:t>Kelebihan</a:t>
            </a:r>
            <a:r>
              <a:rPr sz="3200" spc="-20" dirty="0">
                <a:latin typeface="Times New Roman"/>
                <a:cs typeface="Times New Roman"/>
              </a:rPr>
              <a:t> </a:t>
            </a:r>
            <a:r>
              <a:rPr sz="3200" spc="-40" dirty="0">
                <a:latin typeface="Times New Roman"/>
                <a:cs typeface="Times New Roman"/>
              </a:rPr>
              <a:t>permintaan</a:t>
            </a:r>
            <a:endParaRPr sz="3200">
              <a:latin typeface="Times New Roman"/>
              <a:cs typeface="Times New Roman"/>
            </a:endParaRPr>
          </a:p>
          <a:p>
            <a:pPr marL="756285" lvl="1" indent="-287655">
              <a:lnSpc>
                <a:spcPct val="100000"/>
              </a:lnSpc>
              <a:spcBef>
                <a:spcPts val="780"/>
              </a:spcBef>
              <a:buChar char="–"/>
              <a:tabLst>
                <a:tab pos="756920" algn="l"/>
              </a:tabLst>
            </a:pPr>
            <a:r>
              <a:rPr sz="3200" spc="-60" dirty="0">
                <a:latin typeface="Times New Roman"/>
                <a:cs typeface="Times New Roman"/>
              </a:rPr>
              <a:t>Keseimbangan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74850" y="363156"/>
            <a:ext cx="5190490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160" dirty="0"/>
              <a:t>Kelebihan</a:t>
            </a:r>
            <a:r>
              <a:rPr spc="-310" dirty="0"/>
              <a:t> </a:t>
            </a:r>
            <a:r>
              <a:rPr spc="130" dirty="0"/>
              <a:t>penawaran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45"/>
              </a:lnSpc>
            </a:pPr>
            <a:fld id="{81D60167-4931-47E6-BA6A-407CBD079E47}" type="slidenum">
              <a:rPr spc="-5" dirty="0"/>
              <a:t>14</a:t>
            </a:fld>
            <a:endParaRPr spc="-5" dirty="0"/>
          </a:p>
        </p:txBody>
      </p:sp>
      <p:sp>
        <p:nvSpPr>
          <p:cNvPr id="3" name="object 3"/>
          <p:cNvSpPr txBox="1"/>
          <p:nvPr/>
        </p:nvSpPr>
        <p:spPr>
          <a:xfrm>
            <a:off x="650557" y="1600517"/>
            <a:ext cx="5499735" cy="25641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349250" indent="-342900">
              <a:lnSpc>
                <a:spcPct val="100000"/>
              </a:lnSpc>
              <a:spcBef>
                <a:spcPts val="10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100" dirty="0">
                <a:latin typeface="Times New Roman"/>
                <a:cs typeface="Times New Roman"/>
              </a:rPr>
              <a:t>Yaitu </a:t>
            </a:r>
            <a:r>
              <a:rPr sz="3200" spc="-80" dirty="0">
                <a:latin typeface="Times New Roman"/>
                <a:cs typeface="Times New Roman"/>
              </a:rPr>
              <a:t>jumlah </a:t>
            </a:r>
            <a:r>
              <a:rPr sz="3200" spc="-130" dirty="0">
                <a:latin typeface="Times New Roman"/>
                <a:cs typeface="Times New Roman"/>
              </a:rPr>
              <a:t>yang </a:t>
            </a:r>
            <a:r>
              <a:rPr sz="3200" spc="-75" dirty="0">
                <a:latin typeface="Times New Roman"/>
                <a:cs typeface="Times New Roman"/>
              </a:rPr>
              <a:t>ditawarkan  melebihi </a:t>
            </a:r>
            <a:r>
              <a:rPr sz="3200" spc="-65" dirty="0">
                <a:latin typeface="Times New Roman"/>
                <a:cs typeface="Times New Roman"/>
              </a:rPr>
              <a:t>daripada </a:t>
            </a:r>
            <a:r>
              <a:rPr sz="3200" spc="-80" dirty="0">
                <a:latin typeface="Times New Roman"/>
                <a:cs typeface="Times New Roman"/>
              </a:rPr>
              <a:t>jumlah </a:t>
            </a:r>
            <a:r>
              <a:rPr sz="3200" spc="-135" dirty="0">
                <a:latin typeface="Times New Roman"/>
                <a:cs typeface="Times New Roman"/>
              </a:rPr>
              <a:t>yang  </a:t>
            </a:r>
            <a:r>
              <a:rPr sz="3200" spc="-55" dirty="0">
                <a:latin typeface="Times New Roman"/>
                <a:cs typeface="Times New Roman"/>
              </a:rPr>
              <a:t>diminta </a:t>
            </a:r>
            <a:r>
              <a:rPr sz="3200" spc="-45" dirty="0">
                <a:latin typeface="Times New Roman"/>
                <a:cs typeface="Times New Roman"/>
              </a:rPr>
              <a:t>oleh</a:t>
            </a:r>
            <a:r>
              <a:rPr sz="3200" spc="30" dirty="0">
                <a:latin typeface="Times New Roman"/>
                <a:cs typeface="Times New Roman"/>
              </a:rPr>
              <a:t> </a:t>
            </a:r>
            <a:r>
              <a:rPr sz="3200" spc="-65" dirty="0">
                <a:latin typeface="Times New Roman"/>
                <a:cs typeface="Times New Roman"/>
              </a:rPr>
              <a:t>pembeli</a:t>
            </a:r>
            <a:endParaRPr sz="32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785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60" dirty="0">
                <a:latin typeface="Times New Roman"/>
                <a:cs typeface="Times New Roman"/>
              </a:rPr>
              <a:t>Pada tingkat </a:t>
            </a:r>
            <a:r>
              <a:rPr sz="3200" spc="-80" dirty="0">
                <a:latin typeface="Times New Roman"/>
                <a:cs typeface="Times New Roman"/>
              </a:rPr>
              <a:t>harga </a:t>
            </a:r>
            <a:r>
              <a:rPr sz="3200" spc="-50" dirty="0">
                <a:latin typeface="Times New Roman"/>
                <a:cs typeface="Times New Roman"/>
              </a:rPr>
              <a:t>berapa</a:t>
            </a:r>
            <a:r>
              <a:rPr sz="3200" spc="165" dirty="0">
                <a:latin typeface="Times New Roman"/>
                <a:cs typeface="Times New Roman"/>
              </a:rPr>
              <a:t> </a:t>
            </a:r>
            <a:r>
              <a:rPr sz="3200" spc="-70" dirty="0">
                <a:latin typeface="Times New Roman"/>
                <a:cs typeface="Times New Roman"/>
              </a:rPr>
              <a:t>terjadi</a:t>
            </a:r>
            <a:endParaRPr sz="3200">
              <a:latin typeface="Times New Roman"/>
              <a:cs typeface="Times New Roman"/>
            </a:endParaRPr>
          </a:p>
          <a:p>
            <a:pPr marL="354965">
              <a:lnSpc>
                <a:spcPct val="100000"/>
              </a:lnSpc>
            </a:pPr>
            <a:r>
              <a:rPr sz="3200" spc="-70" dirty="0">
                <a:latin typeface="Times New Roman"/>
                <a:cs typeface="Times New Roman"/>
              </a:rPr>
              <a:t>kelebihan</a:t>
            </a:r>
            <a:r>
              <a:rPr sz="3200" spc="-15" dirty="0">
                <a:latin typeface="Times New Roman"/>
                <a:cs typeface="Times New Roman"/>
              </a:rPr>
              <a:t> </a:t>
            </a:r>
            <a:r>
              <a:rPr sz="3200" spc="-105" dirty="0">
                <a:latin typeface="Times New Roman"/>
                <a:cs typeface="Times New Roman"/>
              </a:rPr>
              <a:t>penawaran…???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54529" y="363156"/>
            <a:ext cx="5234940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160" dirty="0"/>
              <a:t>Kelebihan</a:t>
            </a:r>
            <a:r>
              <a:rPr spc="-285" dirty="0"/>
              <a:t> </a:t>
            </a:r>
            <a:r>
              <a:rPr spc="75" dirty="0"/>
              <a:t>permintaan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45"/>
              </a:lnSpc>
            </a:pPr>
            <a:fld id="{81D60167-4931-47E6-BA6A-407CBD079E47}" type="slidenum">
              <a:rPr spc="-5" dirty="0"/>
              <a:t>15</a:t>
            </a:fld>
            <a:endParaRPr spc="-5" dirty="0"/>
          </a:p>
        </p:txBody>
      </p:sp>
      <p:sp>
        <p:nvSpPr>
          <p:cNvPr id="3" name="object 3"/>
          <p:cNvSpPr txBox="1"/>
          <p:nvPr/>
        </p:nvSpPr>
        <p:spPr>
          <a:xfrm>
            <a:off x="650557" y="1600517"/>
            <a:ext cx="5499735" cy="25641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100" dirty="0">
                <a:latin typeface="Times New Roman"/>
                <a:cs typeface="Times New Roman"/>
              </a:rPr>
              <a:t>Yaitu </a:t>
            </a:r>
            <a:r>
              <a:rPr sz="3200" spc="-80" dirty="0">
                <a:latin typeface="Times New Roman"/>
                <a:cs typeface="Times New Roman"/>
              </a:rPr>
              <a:t>jumlah </a:t>
            </a:r>
            <a:r>
              <a:rPr sz="3200" spc="-130" dirty="0">
                <a:latin typeface="Times New Roman"/>
                <a:cs typeface="Times New Roman"/>
              </a:rPr>
              <a:t>yang</a:t>
            </a:r>
            <a:r>
              <a:rPr sz="3200" spc="155" dirty="0">
                <a:latin typeface="Times New Roman"/>
                <a:cs typeface="Times New Roman"/>
              </a:rPr>
              <a:t> </a:t>
            </a:r>
            <a:r>
              <a:rPr sz="3200" spc="-55" dirty="0">
                <a:latin typeface="Times New Roman"/>
                <a:cs typeface="Times New Roman"/>
              </a:rPr>
              <a:t>diminta</a:t>
            </a:r>
            <a:endParaRPr sz="3200">
              <a:latin typeface="Times New Roman"/>
              <a:cs typeface="Times New Roman"/>
            </a:endParaRPr>
          </a:p>
          <a:p>
            <a:pPr marL="354965" marR="212090">
              <a:lnSpc>
                <a:spcPct val="100000"/>
              </a:lnSpc>
              <a:spcBef>
                <a:spcPts val="5"/>
              </a:spcBef>
            </a:pPr>
            <a:r>
              <a:rPr sz="3200" spc="-45" dirty="0">
                <a:latin typeface="Times New Roman"/>
                <a:cs typeface="Times New Roman"/>
              </a:rPr>
              <a:t>oleh </a:t>
            </a:r>
            <a:r>
              <a:rPr sz="3200" spc="-65" dirty="0">
                <a:latin typeface="Times New Roman"/>
                <a:cs typeface="Times New Roman"/>
              </a:rPr>
              <a:t>pembeli </a:t>
            </a:r>
            <a:r>
              <a:rPr sz="3200" spc="-75" dirty="0">
                <a:latin typeface="Times New Roman"/>
                <a:cs typeface="Times New Roman"/>
              </a:rPr>
              <a:t>melebihi </a:t>
            </a:r>
            <a:r>
              <a:rPr sz="3200" spc="-65" dirty="0">
                <a:latin typeface="Times New Roman"/>
                <a:cs typeface="Times New Roman"/>
              </a:rPr>
              <a:t>daripada  </a:t>
            </a:r>
            <a:r>
              <a:rPr sz="3200" spc="-80" dirty="0">
                <a:latin typeface="Times New Roman"/>
                <a:cs typeface="Times New Roman"/>
              </a:rPr>
              <a:t>jumlah </a:t>
            </a:r>
            <a:r>
              <a:rPr sz="3200" spc="-130" dirty="0">
                <a:latin typeface="Times New Roman"/>
                <a:cs typeface="Times New Roman"/>
              </a:rPr>
              <a:t>yang</a:t>
            </a:r>
            <a:r>
              <a:rPr sz="3200" spc="85" dirty="0">
                <a:latin typeface="Times New Roman"/>
                <a:cs typeface="Times New Roman"/>
              </a:rPr>
              <a:t> </a:t>
            </a:r>
            <a:r>
              <a:rPr sz="3200" spc="-75" dirty="0">
                <a:latin typeface="Times New Roman"/>
                <a:cs typeface="Times New Roman"/>
              </a:rPr>
              <a:t>ditawarkan</a:t>
            </a:r>
            <a:endParaRPr sz="32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78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60" dirty="0">
                <a:latin typeface="Times New Roman"/>
                <a:cs typeface="Times New Roman"/>
              </a:rPr>
              <a:t>Pada tingkat </a:t>
            </a:r>
            <a:r>
              <a:rPr sz="3200" spc="-80" dirty="0">
                <a:latin typeface="Times New Roman"/>
                <a:cs typeface="Times New Roman"/>
              </a:rPr>
              <a:t>harga </a:t>
            </a:r>
            <a:r>
              <a:rPr sz="3200" spc="-50" dirty="0">
                <a:latin typeface="Times New Roman"/>
                <a:cs typeface="Times New Roman"/>
              </a:rPr>
              <a:t>berapa</a:t>
            </a:r>
            <a:r>
              <a:rPr sz="3200" spc="165" dirty="0">
                <a:latin typeface="Times New Roman"/>
                <a:cs typeface="Times New Roman"/>
              </a:rPr>
              <a:t> </a:t>
            </a:r>
            <a:r>
              <a:rPr sz="3200" spc="-70" dirty="0">
                <a:latin typeface="Times New Roman"/>
                <a:cs typeface="Times New Roman"/>
              </a:rPr>
              <a:t>terjadi</a:t>
            </a:r>
            <a:endParaRPr sz="3200">
              <a:latin typeface="Times New Roman"/>
              <a:cs typeface="Times New Roman"/>
            </a:endParaRPr>
          </a:p>
          <a:p>
            <a:pPr marL="354965">
              <a:lnSpc>
                <a:spcPct val="100000"/>
              </a:lnSpc>
            </a:pPr>
            <a:r>
              <a:rPr sz="3200" spc="-70" dirty="0">
                <a:latin typeface="Times New Roman"/>
                <a:cs typeface="Times New Roman"/>
              </a:rPr>
              <a:t>kelebihan</a:t>
            </a:r>
            <a:r>
              <a:rPr sz="3200" spc="-15" dirty="0">
                <a:latin typeface="Times New Roman"/>
                <a:cs typeface="Times New Roman"/>
              </a:rPr>
              <a:t> </a:t>
            </a:r>
            <a:r>
              <a:rPr sz="3200" spc="-85" dirty="0">
                <a:latin typeface="Times New Roman"/>
                <a:cs typeface="Times New Roman"/>
              </a:rPr>
              <a:t>permintaan…???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61732" y="388937"/>
            <a:ext cx="6819900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145" dirty="0"/>
              <a:t>Keseimbangan</a:t>
            </a:r>
            <a:r>
              <a:rPr spc="-229" dirty="0"/>
              <a:t> </a:t>
            </a:r>
            <a:r>
              <a:rPr spc="30" dirty="0"/>
              <a:t>(Equilibrium)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45"/>
              </a:lnSpc>
            </a:pPr>
            <a:fld id="{81D60167-4931-47E6-BA6A-407CBD079E47}" type="slidenum">
              <a:rPr spc="-5" dirty="0"/>
              <a:t>16</a:t>
            </a:fld>
            <a:endParaRPr spc="-5" dirty="0"/>
          </a:p>
        </p:txBody>
      </p:sp>
      <p:sp>
        <p:nvSpPr>
          <p:cNvPr id="3" name="object 3"/>
          <p:cNvSpPr txBox="1"/>
          <p:nvPr/>
        </p:nvSpPr>
        <p:spPr>
          <a:xfrm>
            <a:off x="650557" y="1600517"/>
            <a:ext cx="5399405" cy="20764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5080" indent="-342900">
              <a:lnSpc>
                <a:spcPct val="100000"/>
              </a:lnSpc>
              <a:spcBef>
                <a:spcPts val="10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100" dirty="0">
                <a:latin typeface="Times New Roman"/>
                <a:cs typeface="Times New Roman"/>
              </a:rPr>
              <a:t>Yaitu </a:t>
            </a:r>
            <a:r>
              <a:rPr sz="3200" spc="-80" dirty="0">
                <a:latin typeface="Times New Roman"/>
                <a:cs typeface="Times New Roman"/>
              </a:rPr>
              <a:t>jumlah </a:t>
            </a:r>
            <a:r>
              <a:rPr sz="3200" spc="-130" dirty="0">
                <a:latin typeface="Times New Roman"/>
                <a:cs typeface="Times New Roman"/>
              </a:rPr>
              <a:t>yang </a:t>
            </a:r>
            <a:r>
              <a:rPr sz="3200" spc="-55" dirty="0">
                <a:latin typeface="Times New Roman"/>
                <a:cs typeface="Times New Roman"/>
              </a:rPr>
              <a:t>diminta </a:t>
            </a:r>
            <a:r>
              <a:rPr sz="3200" spc="-95" dirty="0">
                <a:latin typeface="Times New Roman"/>
                <a:cs typeface="Times New Roman"/>
              </a:rPr>
              <a:t>sama  </a:t>
            </a:r>
            <a:r>
              <a:rPr sz="3200" spc="-55" dirty="0">
                <a:latin typeface="Times New Roman"/>
                <a:cs typeface="Times New Roman"/>
              </a:rPr>
              <a:t>dengan </a:t>
            </a:r>
            <a:r>
              <a:rPr sz="3200" spc="-80" dirty="0">
                <a:latin typeface="Times New Roman"/>
                <a:cs typeface="Times New Roman"/>
              </a:rPr>
              <a:t>jumlah </a:t>
            </a:r>
            <a:r>
              <a:rPr sz="3200" spc="-130" dirty="0">
                <a:latin typeface="Times New Roman"/>
                <a:cs typeface="Times New Roman"/>
              </a:rPr>
              <a:t>yang</a:t>
            </a:r>
            <a:r>
              <a:rPr sz="3200" spc="114" dirty="0">
                <a:latin typeface="Times New Roman"/>
                <a:cs typeface="Times New Roman"/>
              </a:rPr>
              <a:t> </a:t>
            </a:r>
            <a:r>
              <a:rPr sz="3200" spc="-75" dirty="0">
                <a:latin typeface="Times New Roman"/>
                <a:cs typeface="Times New Roman"/>
              </a:rPr>
              <a:t>ditawarkan</a:t>
            </a:r>
            <a:endParaRPr sz="32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785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55" dirty="0">
                <a:latin typeface="Times New Roman"/>
                <a:cs typeface="Times New Roman"/>
              </a:rPr>
              <a:t>Pada </a:t>
            </a:r>
            <a:r>
              <a:rPr sz="3200" spc="-60" dirty="0">
                <a:latin typeface="Times New Roman"/>
                <a:cs typeface="Times New Roman"/>
              </a:rPr>
              <a:t>tingkat </a:t>
            </a:r>
            <a:r>
              <a:rPr sz="3200" spc="-80" dirty="0">
                <a:latin typeface="Times New Roman"/>
                <a:cs typeface="Times New Roman"/>
              </a:rPr>
              <a:t>harga</a:t>
            </a:r>
            <a:r>
              <a:rPr sz="3200" spc="80" dirty="0">
                <a:latin typeface="Times New Roman"/>
                <a:cs typeface="Times New Roman"/>
              </a:rPr>
              <a:t> </a:t>
            </a:r>
            <a:r>
              <a:rPr sz="3200" spc="-45" dirty="0">
                <a:latin typeface="Times New Roman"/>
                <a:cs typeface="Times New Roman"/>
              </a:rPr>
              <a:t>berapa</a:t>
            </a:r>
            <a:endParaRPr sz="3200">
              <a:latin typeface="Times New Roman"/>
              <a:cs typeface="Times New Roman"/>
            </a:endParaRPr>
          </a:p>
          <a:p>
            <a:pPr marL="354965">
              <a:lnSpc>
                <a:spcPct val="100000"/>
              </a:lnSpc>
            </a:pPr>
            <a:r>
              <a:rPr sz="3200" spc="-70" dirty="0">
                <a:latin typeface="Times New Roman"/>
                <a:cs typeface="Times New Roman"/>
              </a:rPr>
              <a:t>terjadi</a:t>
            </a:r>
            <a:r>
              <a:rPr sz="3200" spc="-15" dirty="0">
                <a:latin typeface="Times New Roman"/>
                <a:cs typeface="Times New Roman"/>
              </a:rPr>
              <a:t> </a:t>
            </a:r>
            <a:r>
              <a:rPr sz="3200" spc="-100" dirty="0">
                <a:latin typeface="Times New Roman"/>
                <a:cs typeface="Times New Roman"/>
              </a:rPr>
              <a:t>keseimbangan…???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14692" y="246468"/>
            <a:ext cx="6864984" cy="966469"/>
          </a:xfrm>
          <a:prstGeom prst="rect">
            <a:avLst/>
          </a:prstGeom>
        </p:spPr>
        <p:txBody>
          <a:bodyPr vert="horz" wrap="square" lIns="0" tIns="56515" rIns="0" bIns="0" rtlCol="0">
            <a:spAutoFit/>
          </a:bodyPr>
          <a:lstStyle/>
          <a:p>
            <a:pPr marL="9525" algn="ctr">
              <a:lnSpc>
                <a:spcPct val="100000"/>
              </a:lnSpc>
              <a:spcBef>
                <a:spcPts val="445"/>
              </a:spcBef>
            </a:pPr>
            <a:r>
              <a:rPr sz="2800" spc="204" dirty="0"/>
              <a:t>Contoh;</a:t>
            </a:r>
            <a:endParaRPr sz="2800"/>
          </a:p>
          <a:p>
            <a:pPr algn="ctr">
              <a:lnSpc>
                <a:spcPct val="100000"/>
              </a:lnSpc>
              <a:spcBef>
                <a:spcPts val="340"/>
              </a:spcBef>
            </a:pPr>
            <a:r>
              <a:rPr sz="2800" spc="60" dirty="0"/>
              <a:t>Permintaan</a:t>
            </a:r>
            <a:r>
              <a:rPr sz="2800" spc="-160" dirty="0"/>
              <a:t> </a:t>
            </a:r>
            <a:r>
              <a:rPr sz="2800" spc="85" dirty="0"/>
              <a:t>bangsal</a:t>
            </a:r>
            <a:r>
              <a:rPr sz="2800" spc="-170" dirty="0"/>
              <a:t> </a:t>
            </a:r>
            <a:r>
              <a:rPr sz="2800" spc="95" dirty="0"/>
              <a:t>VIP</a:t>
            </a:r>
            <a:r>
              <a:rPr sz="2800" spc="-140" dirty="0"/>
              <a:t> </a:t>
            </a:r>
            <a:r>
              <a:rPr sz="2800" spc="-5" dirty="0"/>
              <a:t>di</a:t>
            </a:r>
            <a:r>
              <a:rPr sz="2800" spc="-105" dirty="0"/>
              <a:t> </a:t>
            </a:r>
            <a:r>
              <a:rPr sz="2800" spc="755" dirty="0"/>
              <a:t>RS</a:t>
            </a:r>
            <a:r>
              <a:rPr sz="2800" spc="-135" dirty="0"/>
              <a:t> </a:t>
            </a:r>
            <a:r>
              <a:rPr sz="2800" spc="125" dirty="0"/>
              <a:t>X</a:t>
            </a:r>
            <a:r>
              <a:rPr sz="2800" spc="-100" dirty="0"/>
              <a:t> </a:t>
            </a:r>
            <a:r>
              <a:rPr sz="2800" spc="105" dirty="0"/>
              <a:t>tahun</a:t>
            </a:r>
            <a:r>
              <a:rPr sz="2800" spc="-155" dirty="0"/>
              <a:t> </a:t>
            </a:r>
            <a:r>
              <a:rPr sz="2800" spc="210" dirty="0"/>
              <a:t>2012</a:t>
            </a:r>
            <a:endParaRPr sz="2800"/>
          </a:p>
        </p:txBody>
      </p:sp>
      <p:sp>
        <p:nvSpPr>
          <p:cNvPr id="3" name="object 3"/>
          <p:cNvSpPr/>
          <p:nvPr/>
        </p:nvSpPr>
        <p:spPr>
          <a:xfrm>
            <a:off x="457200" y="1219200"/>
            <a:ext cx="6553200" cy="19303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784859" y="1676400"/>
          <a:ext cx="7916543" cy="413096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9579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585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1101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  <a:tabLst>
                          <a:tab pos="797560" algn="l"/>
                        </a:tabLst>
                      </a:pPr>
                      <a:r>
                        <a:rPr sz="2800" spc="-80" dirty="0">
                          <a:latin typeface="Times New Roman"/>
                          <a:cs typeface="Times New Roman"/>
                        </a:rPr>
                        <a:t>Tarif	</a:t>
                      </a:r>
                      <a:r>
                        <a:rPr sz="2800" spc="-65" dirty="0">
                          <a:latin typeface="Times New Roman"/>
                          <a:cs typeface="Times New Roman"/>
                        </a:rPr>
                        <a:t>kamar</a:t>
                      </a:r>
                      <a:r>
                        <a:rPr sz="28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800" spc="-165" dirty="0">
                          <a:latin typeface="Times New Roman"/>
                          <a:cs typeface="Times New Roman"/>
                        </a:rPr>
                        <a:t>RS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43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2800" spc="-80" dirty="0">
                          <a:latin typeface="Times New Roman"/>
                          <a:cs typeface="Times New Roman"/>
                        </a:rPr>
                        <a:t>Jumlah </a:t>
                      </a:r>
                      <a:r>
                        <a:rPr sz="2800" spc="-65" dirty="0">
                          <a:latin typeface="Times New Roman"/>
                          <a:cs typeface="Times New Roman"/>
                        </a:rPr>
                        <a:t>kamar </a:t>
                      </a:r>
                      <a:r>
                        <a:rPr sz="2800" spc="-120" dirty="0">
                          <a:latin typeface="Times New Roman"/>
                          <a:cs typeface="Times New Roman"/>
                        </a:rPr>
                        <a:t>yang</a:t>
                      </a:r>
                      <a:r>
                        <a:rPr sz="2800" spc="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800" spc="-50" dirty="0">
                          <a:latin typeface="Times New Roman"/>
                          <a:cs typeface="Times New Roman"/>
                        </a:rPr>
                        <a:t>diminta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107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816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2800" spc="-45" dirty="0">
                          <a:latin typeface="Times New Roman"/>
                          <a:cs typeface="Times New Roman"/>
                        </a:rPr>
                        <a:t>Rp</a:t>
                      </a:r>
                      <a:r>
                        <a:rPr sz="28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800" spc="-85" dirty="0">
                          <a:latin typeface="Times New Roman"/>
                          <a:cs typeface="Times New Roman"/>
                        </a:rPr>
                        <a:t>500.000,00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1841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160" algn="ctr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2800" spc="-85" dirty="0">
                          <a:latin typeface="Times New Roman"/>
                          <a:cs typeface="Times New Roman"/>
                        </a:rPr>
                        <a:t>12.000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184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815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2800" spc="-45" dirty="0">
                          <a:latin typeface="Times New Roman"/>
                          <a:cs typeface="Times New Roman"/>
                        </a:rPr>
                        <a:t>Rp</a:t>
                      </a:r>
                      <a:r>
                        <a:rPr sz="28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800" spc="-90" dirty="0">
                          <a:latin typeface="Times New Roman"/>
                          <a:cs typeface="Times New Roman"/>
                        </a:rPr>
                        <a:t>450.000,00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1841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160" algn="ctr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2800" spc="-85" dirty="0">
                          <a:latin typeface="Times New Roman"/>
                          <a:cs typeface="Times New Roman"/>
                        </a:rPr>
                        <a:t>13.000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184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816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2800" spc="-40" dirty="0">
                          <a:latin typeface="Times New Roman"/>
                          <a:cs typeface="Times New Roman"/>
                        </a:rPr>
                        <a:t>Rp</a:t>
                      </a:r>
                      <a:r>
                        <a:rPr sz="28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800" spc="-85" dirty="0">
                          <a:latin typeface="Times New Roman"/>
                          <a:cs typeface="Times New Roman"/>
                        </a:rPr>
                        <a:t>400.000,00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1905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160"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2800" spc="-85" dirty="0">
                          <a:latin typeface="Times New Roman"/>
                          <a:cs typeface="Times New Roman"/>
                        </a:rPr>
                        <a:t>14.000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190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816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2800" spc="-4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Rp</a:t>
                      </a:r>
                      <a:r>
                        <a:rPr sz="2800" spc="-2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800" spc="-8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350.000,00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1905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160"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2800" spc="-8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15.000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190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816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2800" spc="-40" dirty="0">
                          <a:latin typeface="Times New Roman"/>
                          <a:cs typeface="Times New Roman"/>
                        </a:rPr>
                        <a:t>Rp</a:t>
                      </a:r>
                      <a:r>
                        <a:rPr sz="28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800" spc="-85" dirty="0">
                          <a:latin typeface="Times New Roman"/>
                          <a:cs typeface="Times New Roman"/>
                        </a:rPr>
                        <a:t>300.000,00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1905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160"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2800" spc="-85" dirty="0">
                          <a:latin typeface="Times New Roman"/>
                          <a:cs typeface="Times New Roman"/>
                        </a:rPr>
                        <a:t>16.000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190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1815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2800" spc="-45" dirty="0">
                          <a:latin typeface="Times New Roman"/>
                          <a:cs typeface="Times New Roman"/>
                        </a:rPr>
                        <a:t>Rp</a:t>
                      </a:r>
                      <a:r>
                        <a:rPr sz="28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800" spc="-85" dirty="0">
                          <a:latin typeface="Times New Roman"/>
                          <a:cs typeface="Times New Roman"/>
                        </a:rPr>
                        <a:t>250.000,00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1968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160" algn="ctr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2800" spc="-85" dirty="0">
                          <a:latin typeface="Times New Roman"/>
                          <a:cs typeface="Times New Roman"/>
                        </a:rPr>
                        <a:t>17.000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196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1099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2800" spc="-45" dirty="0">
                          <a:latin typeface="Times New Roman"/>
                          <a:cs typeface="Times New Roman"/>
                        </a:rPr>
                        <a:t>Rp</a:t>
                      </a:r>
                      <a:r>
                        <a:rPr sz="28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800" spc="-85" dirty="0">
                          <a:latin typeface="Times New Roman"/>
                          <a:cs typeface="Times New Roman"/>
                        </a:rPr>
                        <a:t>200.000,00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1968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160" algn="ctr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2800" spc="-85" dirty="0">
                          <a:latin typeface="Times New Roman"/>
                          <a:cs typeface="Times New Roman"/>
                        </a:rPr>
                        <a:t>18.000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196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45"/>
              </a:lnSpc>
            </a:pPr>
            <a:fld id="{81D60167-4931-47E6-BA6A-407CBD079E47}" type="slidenum">
              <a:rPr spc="-5" dirty="0"/>
              <a:t>17</a:t>
            </a:fld>
            <a:endParaRPr spc="-5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90855" y="254253"/>
            <a:ext cx="7326630" cy="9404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3000" spc="215" dirty="0"/>
              <a:t>Contoh;</a:t>
            </a:r>
            <a:endParaRPr sz="3000"/>
          </a:p>
          <a:p>
            <a:pPr algn="ctr">
              <a:lnSpc>
                <a:spcPct val="100000"/>
              </a:lnSpc>
            </a:pPr>
            <a:r>
              <a:rPr sz="3000" spc="100" dirty="0"/>
              <a:t>Penawaran</a:t>
            </a:r>
            <a:r>
              <a:rPr sz="3000" spc="-170" dirty="0"/>
              <a:t> </a:t>
            </a:r>
            <a:r>
              <a:rPr sz="3000" spc="90" dirty="0"/>
              <a:t>bangsal</a:t>
            </a:r>
            <a:r>
              <a:rPr sz="3000" spc="-190" dirty="0"/>
              <a:t> </a:t>
            </a:r>
            <a:r>
              <a:rPr sz="3000" spc="110" dirty="0"/>
              <a:t>VIP</a:t>
            </a:r>
            <a:r>
              <a:rPr sz="3000" spc="-140" dirty="0"/>
              <a:t> </a:t>
            </a:r>
            <a:r>
              <a:rPr sz="3000" dirty="0"/>
              <a:t>di</a:t>
            </a:r>
            <a:r>
              <a:rPr sz="3000" spc="-130" dirty="0"/>
              <a:t> </a:t>
            </a:r>
            <a:r>
              <a:rPr sz="3000" spc="810" dirty="0"/>
              <a:t>RS</a:t>
            </a:r>
            <a:r>
              <a:rPr sz="3000" spc="-130" dirty="0"/>
              <a:t> </a:t>
            </a:r>
            <a:r>
              <a:rPr sz="3000" spc="135" dirty="0"/>
              <a:t>X</a:t>
            </a:r>
            <a:r>
              <a:rPr sz="3000" spc="-114" dirty="0"/>
              <a:t> </a:t>
            </a:r>
            <a:r>
              <a:rPr sz="3000" spc="114" dirty="0"/>
              <a:t>tahun</a:t>
            </a:r>
            <a:r>
              <a:rPr sz="3000" spc="-165" dirty="0"/>
              <a:t> </a:t>
            </a:r>
            <a:r>
              <a:rPr sz="3000" spc="229" dirty="0"/>
              <a:t>2012</a:t>
            </a:r>
            <a:endParaRPr sz="3000"/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066800" y="1981200"/>
          <a:ext cx="7529830" cy="455771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7649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649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3773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0"/>
                        </a:spcBef>
                        <a:tabLst>
                          <a:tab pos="796925" algn="l"/>
                        </a:tabLst>
                      </a:pPr>
                      <a:r>
                        <a:rPr sz="2800" spc="-80" dirty="0">
                          <a:latin typeface="Times New Roman"/>
                          <a:cs typeface="Times New Roman"/>
                        </a:rPr>
                        <a:t>Tarif	</a:t>
                      </a:r>
                      <a:r>
                        <a:rPr sz="2800" spc="-65" dirty="0">
                          <a:latin typeface="Times New Roman"/>
                          <a:cs typeface="Times New Roman"/>
                        </a:rPr>
                        <a:t>kamar</a:t>
                      </a:r>
                      <a:r>
                        <a:rPr sz="28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800" spc="-160" dirty="0">
                          <a:latin typeface="Times New Roman"/>
                          <a:cs typeface="Times New Roman"/>
                        </a:rPr>
                        <a:t>RS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1143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81685" marR="761365" indent="152400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2800" spc="-80" dirty="0">
                          <a:latin typeface="Times New Roman"/>
                          <a:cs typeface="Times New Roman"/>
                        </a:rPr>
                        <a:t>Jumlah </a:t>
                      </a:r>
                      <a:r>
                        <a:rPr sz="2800" spc="-65" dirty="0">
                          <a:latin typeface="Times New Roman"/>
                          <a:cs typeface="Times New Roman"/>
                        </a:rPr>
                        <a:t>kamar  </a:t>
                      </a:r>
                      <a:r>
                        <a:rPr sz="2800" spc="-120" dirty="0">
                          <a:latin typeface="Times New Roman"/>
                          <a:cs typeface="Times New Roman"/>
                        </a:rPr>
                        <a:t>yang</a:t>
                      </a:r>
                      <a:r>
                        <a:rPr sz="28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800" spc="-75" dirty="0">
                          <a:latin typeface="Times New Roman"/>
                          <a:cs typeface="Times New Roman"/>
                        </a:rPr>
                        <a:t>ditawarkan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114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816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2800" spc="-45" dirty="0">
                          <a:latin typeface="Times New Roman"/>
                          <a:cs typeface="Times New Roman"/>
                        </a:rPr>
                        <a:t>Rp</a:t>
                      </a:r>
                      <a:r>
                        <a:rPr sz="28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800" spc="-85" dirty="0">
                          <a:latin typeface="Times New Roman"/>
                          <a:cs typeface="Times New Roman"/>
                        </a:rPr>
                        <a:t>500.000,00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1905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30020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2800" spc="-85" dirty="0">
                          <a:latin typeface="Times New Roman"/>
                          <a:cs typeface="Times New Roman"/>
                        </a:rPr>
                        <a:t>18.000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190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816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2800" spc="-45" dirty="0">
                          <a:latin typeface="Times New Roman"/>
                          <a:cs typeface="Times New Roman"/>
                        </a:rPr>
                        <a:t>Rp</a:t>
                      </a:r>
                      <a:r>
                        <a:rPr sz="28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800" spc="-85" dirty="0">
                          <a:latin typeface="Times New Roman"/>
                          <a:cs typeface="Times New Roman"/>
                        </a:rPr>
                        <a:t>450.000,00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1905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30020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2800" spc="-85" dirty="0">
                          <a:latin typeface="Times New Roman"/>
                          <a:cs typeface="Times New Roman"/>
                        </a:rPr>
                        <a:t>17.000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190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816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2800" spc="-40" dirty="0">
                          <a:latin typeface="Times New Roman"/>
                          <a:cs typeface="Times New Roman"/>
                        </a:rPr>
                        <a:t>Rp</a:t>
                      </a:r>
                      <a:r>
                        <a:rPr sz="28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800" spc="-85" dirty="0">
                          <a:latin typeface="Times New Roman"/>
                          <a:cs typeface="Times New Roman"/>
                        </a:rPr>
                        <a:t>400.000,00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1905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30020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2800" spc="-85" dirty="0">
                          <a:latin typeface="Times New Roman"/>
                          <a:cs typeface="Times New Roman"/>
                        </a:rPr>
                        <a:t>16.000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190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815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2800" spc="-4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Rp</a:t>
                      </a:r>
                      <a:r>
                        <a:rPr sz="2800" spc="-2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800" spc="-8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350.000,00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1905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30020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2800" spc="-8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15.000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190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816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2800" spc="-45" dirty="0">
                          <a:latin typeface="Times New Roman"/>
                          <a:cs typeface="Times New Roman"/>
                        </a:rPr>
                        <a:t>Rp</a:t>
                      </a:r>
                      <a:r>
                        <a:rPr sz="28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800" spc="-85" dirty="0">
                          <a:latin typeface="Times New Roman"/>
                          <a:cs typeface="Times New Roman"/>
                        </a:rPr>
                        <a:t>300.000,00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1968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30020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2800" spc="-85" dirty="0">
                          <a:latin typeface="Times New Roman"/>
                          <a:cs typeface="Times New Roman"/>
                        </a:rPr>
                        <a:t>14.000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196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1815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2800" spc="-45" dirty="0">
                          <a:latin typeface="Times New Roman"/>
                          <a:cs typeface="Times New Roman"/>
                        </a:rPr>
                        <a:t>Rp</a:t>
                      </a:r>
                      <a:r>
                        <a:rPr sz="28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800" spc="-90" dirty="0">
                          <a:latin typeface="Times New Roman"/>
                          <a:cs typeface="Times New Roman"/>
                        </a:rPr>
                        <a:t>250.000,00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1968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30020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2800" spc="-85" dirty="0">
                          <a:latin typeface="Times New Roman"/>
                          <a:cs typeface="Times New Roman"/>
                        </a:rPr>
                        <a:t>13.000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196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1101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2800" spc="-45" dirty="0">
                          <a:latin typeface="Times New Roman"/>
                          <a:cs typeface="Times New Roman"/>
                        </a:rPr>
                        <a:t>Rp</a:t>
                      </a:r>
                      <a:r>
                        <a:rPr sz="28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800" spc="-85" dirty="0">
                          <a:latin typeface="Times New Roman"/>
                          <a:cs typeface="Times New Roman"/>
                        </a:rPr>
                        <a:t>200.000,00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1968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30020">
                        <a:lnSpc>
                          <a:spcPct val="100000"/>
                        </a:lnSpc>
                        <a:spcBef>
                          <a:spcPts val="155"/>
                        </a:spcBef>
                        <a:tabLst>
                          <a:tab pos="3560445" algn="l"/>
                        </a:tabLst>
                      </a:pPr>
                      <a:r>
                        <a:rPr sz="2800" spc="5" dirty="0">
                          <a:latin typeface="Times New Roman"/>
                          <a:cs typeface="Times New Roman"/>
                        </a:rPr>
                        <a:t>12.00</a:t>
                      </a:r>
                      <a:r>
                        <a:rPr sz="2800" dirty="0">
                          <a:latin typeface="Times New Roman"/>
                          <a:cs typeface="Times New Roman"/>
                        </a:rPr>
                        <a:t>0	</a:t>
                      </a:r>
                      <a:r>
                        <a:rPr sz="2100" baseline="-17857" dirty="0">
                          <a:latin typeface="Arial"/>
                          <a:cs typeface="Arial"/>
                        </a:rPr>
                        <a:t>18</a:t>
                      </a:r>
                      <a:endParaRPr sz="2100" baseline="-17857">
                        <a:latin typeface="Arial"/>
                        <a:cs typeface="Arial"/>
                      </a:endParaRPr>
                    </a:p>
                  </a:txBody>
                  <a:tcPr marL="0" marR="0" marT="196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61732" y="388937"/>
            <a:ext cx="6819900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145" dirty="0"/>
              <a:t>Keseimbangan</a:t>
            </a:r>
            <a:r>
              <a:rPr spc="-229" dirty="0"/>
              <a:t> </a:t>
            </a:r>
            <a:r>
              <a:rPr spc="30" dirty="0"/>
              <a:t>(Equilibrium)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45"/>
              </a:lnSpc>
            </a:pPr>
            <a:fld id="{81D60167-4931-47E6-BA6A-407CBD079E47}" type="slidenum">
              <a:rPr spc="-5" dirty="0"/>
              <a:t>19</a:t>
            </a:fld>
            <a:endParaRPr spc="-5" dirty="0"/>
          </a:p>
        </p:txBody>
      </p:sp>
      <p:sp>
        <p:nvSpPr>
          <p:cNvPr id="3" name="object 3"/>
          <p:cNvSpPr txBox="1"/>
          <p:nvPr/>
        </p:nvSpPr>
        <p:spPr>
          <a:xfrm>
            <a:off x="650557" y="1600517"/>
            <a:ext cx="5585460" cy="30518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42265" marR="1167130" indent="-342265" algn="r">
              <a:lnSpc>
                <a:spcPct val="100000"/>
              </a:lnSpc>
              <a:spcBef>
                <a:spcPts val="100"/>
              </a:spcBef>
              <a:buChar char="•"/>
              <a:tabLst>
                <a:tab pos="342265" algn="l"/>
                <a:tab pos="342900" algn="l"/>
              </a:tabLst>
            </a:pPr>
            <a:r>
              <a:rPr sz="3200" spc="-55" dirty="0">
                <a:latin typeface="Times New Roman"/>
                <a:cs typeface="Times New Roman"/>
              </a:rPr>
              <a:t>Pada </a:t>
            </a:r>
            <a:r>
              <a:rPr sz="3200" spc="-60" dirty="0">
                <a:latin typeface="Times New Roman"/>
                <a:cs typeface="Times New Roman"/>
              </a:rPr>
              <a:t>tingkat </a:t>
            </a:r>
            <a:r>
              <a:rPr sz="3200" spc="-80" dirty="0">
                <a:latin typeface="Times New Roman"/>
                <a:cs typeface="Times New Roman"/>
              </a:rPr>
              <a:t>harga</a:t>
            </a:r>
            <a:r>
              <a:rPr sz="3200" spc="40" dirty="0">
                <a:latin typeface="Times New Roman"/>
                <a:cs typeface="Times New Roman"/>
              </a:rPr>
              <a:t> </a:t>
            </a:r>
            <a:r>
              <a:rPr sz="3200" spc="-45" dirty="0">
                <a:latin typeface="Times New Roman"/>
                <a:cs typeface="Times New Roman"/>
              </a:rPr>
              <a:t>berapa</a:t>
            </a:r>
            <a:endParaRPr sz="3200">
              <a:latin typeface="Times New Roman"/>
              <a:cs typeface="Times New Roman"/>
            </a:endParaRPr>
          </a:p>
          <a:p>
            <a:pPr marR="1069975" algn="r">
              <a:lnSpc>
                <a:spcPct val="100000"/>
              </a:lnSpc>
              <a:spcBef>
                <a:spcPts val="5"/>
              </a:spcBef>
            </a:pPr>
            <a:r>
              <a:rPr sz="3200" spc="-70" dirty="0">
                <a:latin typeface="Times New Roman"/>
                <a:cs typeface="Times New Roman"/>
              </a:rPr>
              <a:t>terjadi</a:t>
            </a:r>
            <a:r>
              <a:rPr sz="3200" spc="-100" dirty="0">
                <a:latin typeface="Times New Roman"/>
                <a:cs typeface="Times New Roman"/>
              </a:rPr>
              <a:t> keseimbangan…???</a:t>
            </a:r>
            <a:endParaRPr sz="3200">
              <a:latin typeface="Times New Roman"/>
              <a:cs typeface="Times New Roman"/>
            </a:endParaRPr>
          </a:p>
          <a:p>
            <a:pPr marL="354965" marR="5080" indent="-342900">
              <a:lnSpc>
                <a:spcPct val="100000"/>
              </a:lnSpc>
              <a:spcBef>
                <a:spcPts val="78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65" dirty="0">
                <a:latin typeface="Times New Roman"/>
                <a:cs typeface="Times New Roman"/>
              </a:rPr>
              <a:t>Tarif </a:t>
            </a:r>
            <a:r>
              <a:rPr sz="3200" spc="-85" dirty="0">
                <a:latin typeface="Times New Roman"/>
                <a:cs typeface="Times New Roman"/>
              </a:rPr>
              <a:t>bangsal </a:t>
            </a:r>
            <a:r>
              <a:rPr sz="3200" spc="-25" dirty="0">
                <a:latin typeface="Times New Roman"/>
                <a:cs typeface="Times New Roman"/>
              </a:rPr>
              <a:t>VIP </a:t>
            </a:r>
            <a:r>
              <a:rPr sz="3200" spc="-65" dirty="0">
                <a:latin typeface="Times New Roman"/>
                <a:cs typeface="Times New Roman"/>
              </a:rPr>
              <a:t>dimana </a:t>
            </a:r>
            <a:r>
              <a:rPr sz="3200" spc="-80" dirty="0">
                <a:latin typeface="Times New Roman"/>
                <a:cs typeface="Times New Roman"/>
              </a:rPr>
              <a:t>jumlah  </a:t>
            </a:r>
            <a:r>
              <a:rPr sz="3200" spc="-130" dirty="0">
                <a:latin typeface="Times New Roman"/>
                <a:cs typeface="Times New Roman"/>
              </a:rPr>
              <a:t>yang </a:t>
            </a:r>
            <a:r>
              <a:rPr sz="3200" spc="-55" dirty="0">
                <a:latin typeface="Times New Roman"/>
                <a:cs typeface="Times New Roman"/>
              </a:rPr>
              <a:t>diminta </a:t>
            </a:r>
            <a:r>
              <a:rPr sz="3200" spc="-95" dirty="0">
                <a:latin typeface="Times New Roman"/>
                <a:cs typeface="Times New Roman"/>
              </a:rPr>
              <a:t>sama </a:t>
            </a:r>
            <a:r>
              <a:rPr sz="3200" spc="-55" dirty="0">
                <a:latin typeface="Times New Roman"/>
                <a:cs typeface="Times New Roman"/>
              </a:rPr>
              <a:t>dengan </a:t>
            </a:r>
            <a:r>
              <a:rPr sz="3200" spc="-130" dirty="0">
                <a:latin typeface="Times New Roman"/>
                <a:cs typeface="Times New Roman"/>
              </a:rPr>
              <a:t>yang  </a:t>
            </a:r>
            <a:r>
              <a:rPr sz="3200" spc="-75" dirty="0">
                <a:latin typeface="Times New Roman"/>
                <a:cs typeface="Times New Roman"/>
              </a:rPr>
              <a:t>ditawarkan </a:t>
            </a:r>
            <a:r>
              <a:rPr sz="3200" spc="-105" dirty="0">
                <a:latin typeface="Times New Roman"/>
                <a:cs typeface="Times New Roman"/>
              </a:rPr>
              <a:t>yaitu </a:t>
            </a:r>
            <a:r>
              <a:rPr sz="3200" spc="-55" dirty="0">
                <a:latin typeface="Times New Roman"/>
                <a:cs typeface="Times New Roman"/>
              </a:rPr>
              <a:t>pada</a:t>
            </a:r>
            <a:r>
              <a:rPr sz="3200" spc="130" dirty="0">
                <a:latin typeface="Times New Roman"/>
                <a:cs typeface="Times New Roman"/>
              </a:rPr>
              <a:t> </a:t>
            </a:r>
            <a:r>
              <a:rPr sz="3200" spc="-80" dirty="0">
                <a:latin typeface="Times New Roman"/>
                <a:cs typeface="Times New Roman"/>
              </a:rPr>
              <a:t>harga</a:t>
            </a:r>
            <a:endParaRPr sz="3200">
              <a:latin typeface="Times New Roman"/>
              <a:cs typeface="Times New Roman"/>
            </a:endParaRPr>
          </a:p>
          <a:p>
            <a:pPr marL="354965">
              <a:lnSpc>
                <a:spcPct val="100000"/>
              </a:lnSpc>
              <a:spcBef>
                <a:spcPts val="5"/>
              </a:spcBef>
            </a:pPr>
            <a:r>
              <a:rPr sz="3200" spc="-55" dirty="0">
                <a:latin typeface="Times New Roman"/>
                <a:cs typeface="Times New Roman"/>
              </a:rPr>
              <a:t>Rp </a:t>
            </a:r>
            <a:r>
              <a:rPr sz="3200" spc="-100" dirty="0">
                <a:latin typeface="Times New Roman"/>
                <a:cs typeface="Times New Roman"/>
              </a:rPr>
              <a:t>350.000,00 </a:t>
            </a:r>
            <a:r>
              <a:rPr sz="3200" spc="-20" dirty="0">
                <a:latin typeface="Times New Roman"/>
                <a:cs typeface="Times New Roman"/>
              </a:rPr>
              <a:t>per</a:t>
            </a:r>
            <a:r>
              <a:rPr sz="3200" spc="135" dirty="0">
                <a:latin typeface="Times New Roman"/>
                <a:cs typeface="Times New Roman"/>
              </a:rPr>
              <a:t> </a:t>
            </a:r>
            <a:r>
              <a:rPr sz="3200" spc="-70" dirty="0">
                <a:latin typeface="Times New Roman"/>
                <a:cs typeface="Times New Roman"/>
              </a:rPr>
              <a:t>hari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180" dirty="0"/>
              <a:t>Pokok</a:t>
            </a:r>
            <a:r>
              <a:rPr spc="-290" dirty="0"/>
              <a:t> </a:t>
            </a:r>
            <a:r>
              <a:rPr spc="370" dirty="0"/>
              <a:t>Bahasan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36525">
              <a:lnSpc>
                <a:spcPts val="1645"/>
              </a:lnSpc>
            </a:pPr>
            <a:fld id="{81D60167-4931-47E6-BA6A-407CBD079E47}" type="slidenum">
              <a:rPr spc="-5" dirty="0"/>
              <a:t>2</a:t>
            </a:fld>
            <a:endParaRPr spc="-5" dirty="0"/>
          </a:p>
        </p:txBody>
      </p:sp>
      <p:sp>
        <p:nvSpPr>
          <p:cNvPr id="3" name="object 3"/>
          <p:cNvSpPr txBox="1"/>
          <p:nvPr/>
        </p:nvSpPr>
        <p:spPr>
          <a:xfrm>
            <a:off x="793432" y="1501189"/>
            <a:ext cx="6060440" cy="2856865"/>
          </a:xfrm>
          <a:prstGeom prst="rect">
            <a:avLst/>
          </a:prstGeom>
        </p:spPr>
        <p:txBody>
          <a:bodyPr vert="horz" wrap="square" lIns="0" tIns="11239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885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40" dirty="0">
                <a:latin typeface="Times New Roman"/>
                <a:cs typeface="Times New Roman"/>
              </a:rPr>
              <a:t>Pendahuluan</a:t>
            </a:r>
            <a:endParaRPr sz="3200">
              <a:latin typeface="Times New Roman"/>
              <a:cs typeface="Times New Roman"/>
            </a:endParaRPr>
          </a:p>
          <a:p>
            <a:pPr marL="354965" marR="5080" indent="-342900">
              <a:lnSpc>
                <a:spcPct val="100000"/>
              </a:lnSpc>
              <a:spcBef>
                <a:spcPts val="78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20" dirty="0">
                <a:latin typeface="Times New Roman"/>
                <a:cs typeface="Times New Roman"/>
              </a:rPr>
              <a:t>Faktor </a:t>
            </a:r>
            <a:r>
              <a:rPr sz="3200" dirty="0">
                <a:latin typeface="Times New Roman"/>
                <a:cs typeface="Times New Roman"/>
              </a:rPr>
              <a:t>– </a:t>
            </a:r>
            <a:r>
              <a:rPr sz="3200" spc="-30" dirty="0">
                <a:latin typeface="Times New Roman"/>
                <a:cs typeface="Times New Roman"/>
              </a:rPr>
              <a:t>faktor </a:t>
            </a:r>
            <a:r>
              <a:rPr sz="3200" spc="-130" dirty="0">
                <a:latin typeface="Times New Roman"/>
                <a:cs typeface="Times New Roman"/>
              </a:rPr>
              <a:t>yang </a:t>
            </a:r>
            <a:r>
              <a:rPr sz="3200" spc="-55" dirty="0">
                <a:latin typeface="Times New Roman"/>
                <a:cs typeface="Times New Roman"/>
              </a:rPr>
              <a:t>mempengaruhi  </a:t>
            </a:r>
            <a:r>
              <a:rPr sz="3200" spc="-85" dirty="0">
                <a:latin typeface="Times New Roman"/>
                <a:cs typeface="Times New Roman"/>
              </a:rPr>
              <a:t>supply </a:t>
            </a:r>
            <a:r>
              <a:rPr sz="3200" spc="-90" dirty="0">
                <a:latin typeface="Times New Roman"/>
                <a:cs typeface="Times New Roman"/>
              </a:rPr>
              <a:t>pelayanan</a:t>
            </a:r>
            <a:r>
              <a:rPr sz="3200" spc="75" dirty="0">
                <a:latin typeface="Times New Roman"/>
                <a:cs typeface="Times New Roman"/>
              </a:rPr>
              <a:t> </a:t>
            </a:r>
            <a:r>
              <a:rPr sz="3200" spc="-55" dirty="0">
                <a:latin typeface="Times New Roman"/>
                <a:cs typeface="Times New Roman"/>
              </a:rPr>
              <a:t>kesehatan</a:t>
            </a:r>
            <a:endParaRPr sz="32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765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70" dirty="0">
                <a:latin typeface="Times New Roman"/>
                <a:cs typeface="Times New Roman"/>
              </a:rPr>
              <a:t>Fungsi </a:t>
            </a:r>
            <a:r>
              <a:rPr sz="3200" spc="-30" dirty="0">
                <a:latin typeface="Times New Roman"/>
                <a:cs typeface="Times New Roman"/>
              </a:rPr>
              <a:t>dan </a:t>
            </a:r>
            <a:r>
              <a:rPr sz="3200" spc="-75" dirty="0">
                <a:latin typeface="Times New Roman"/>
                <a:cs typeface="Times New Roman"/>
              </a:rPr>
              <a:t>kurva</a:t>
            </a:r>
            <a:r>
              <a:rPr sz="3200" spc="95" dirty="0">
                <a:latin typeface="Times New Roman"/>
                <a:cs typeface="Times New Roman"/>
              </a:rPr>
              <a:t> </a:t>
            </a:r>
            <a:r>
              <a:rPr sz="3200" spc="-65" dirty="0">
                <a:latin typeface="Times New Roman"/>
                <a:cs typeface="Times New Roman"/>
              </a:rPr>
              <a:t>penawaran</a:t>
            </a:r>
            <a:endParaRPr sz="32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76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70" dirty="0">
                <a:latin typeface="Times New Roman"/>
                <a:cs typeface="Times New Roman"/>
              </a:rPr>
              <a:t>Fungsi</a:t>
            </a:r>
            <a:r>
              <a:rPr sz="3200" spc="-5" dirty="0">
                <a:latin typeface="Times New Roman"/>
                <a:cs typeface="Times New Roman"/>
              </a:rPr>
              <a:t> </a:t>
            </a:r>
            <a:r>
              <a:rPr sz="3200" spc="-55" dirty="0">
                <a:latin typeface="Times New Roman"/>
                <a:cs typeface="Times New Roman"/>
              </a:rPr>
              <a:t>Equilibrium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95550" y="388937"/>
            <a:ext cx="4154170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225" dirty="0"/>
              <a:t>Titik</a:t>
            </a:r>
            <a:r>
              <a:rPr spc="-210" dirty="0"/>
              <a:t> </a:t>
            </a:r>
            <a:r>
              <a:rPr spc="50" dirty="0"/>
              <a:t>Equilibrium</a:t>
            </a:r>
          </a:p>
        </p:txBody>
      </p:sp>
      <p:sp>
        <p:nvSpPr>
          <p:cNvPr id="3" name="object 3"/>
          <p:cNvSpPr/>
          <p:nvPr/>
        </p:nvSpPr>
        <p:spPr>
          <a:xfrm>
            <a:off x="2744470" y="2744470"/>
            <a:ext cx="5181600" cy="2590800"/>
          </a:xfrm>
          <a:custGeom>
            <a:avLst/>
            <a:gdLst/>
            <a:ahLst/>
            <a:cxnLst/>
            <a:rect l="l" t="t" r="r" b="b"/>
            <a:pathLst>
              <a:path w="5181600" h="2590800">
                <a:moveTo>
                  <a:pt x="0" y="0"/>
                </a:moveTo>
                <a:lnTo>
                  <a:pt x="0" y="2590799"/>
                </a:lnTo>
              </a:path>
              <a:path w="5181600" h="2590800">
                <a:moveTo>
                  <a:pt x="0" y="2590799"/>
                </a:moveTo>
                <a:lnTo>
                  <a:pt x="5181600" y="2590799"/>
                </a:lnTo>
              </a:path>
              <a:path w="5181600" h="2590800">
                <a:moveTo>
                  <a:pt x="4495800" y="381000"/>
                </a:moveTo>
                <a:lnTo>
                  <a:pt x="304800" y="2285999"/>
                </a:lnTo>
              </a:path>
            </a:pathLst>
          </a:custGeom>
          <a:ln w="5841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851852" y="3465512"/>
            <a:ext cx="1788795" cy="8794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4640" marR="5080" indent="-281940">
              <a:lnSpc>
                <a:spcPct val="100000"/>
              </a:lnSpc>
              <a:spcBef>
                <a:spcPts val="100"/>
              </a:spcBef>
            </a:pPr>
            <a:r>
              <a:rPr sz="2800" spc="-10" dirty="0">
                <a:latin typeface="Times New Roman"/>
                <a:cs typeface="Times New Roman"/>
              </a:rPr>
              <a:t>Tarif </a:t>
            </a:r>
            <a:r>
              <a:rPr sz="2800" spc="75" dirty="0">
                <a:latin typeface="Times New Roman"/>
                <a:cs typeface="Times New Roman"/>
              </a:rPr>
              <a:t>kamar  </a:t>
            </a:r>
            <a:r>
              <a:rPr sz="2800" spc="20" dirty="0">
                <a:latin typeface="Times New Roman"/>
                <a:cs typeface="Times New Roman"/>
              </a:rPr>
              <a:t>(Rupiah)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590671" y="5394007"/>
            <a:ext cx="3780154" cy="4527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spc="20" dirty="0">
                <a:latin typeface="Times New Roman"/>
                <a:cs typeface="Times New Roman"/>
              </a:rPr>
              <a:t>Jumlah </a:t>
            </a:r>
            <a:r>
              <a:rPr sz="2800" spc="75" dirty="0">
                <a:latin typeface="Times New Roman"/>
                <a:cs typeface="Times New Roman"/>
              </a:rPr>
              <a:t>kamar </a:t>
            </a:r>
            <a:r>
              <a:rPr sz="2800" spc="-5" dirty="0">
                <a:latin typeface="Times New Roman"/>
                <a:cs typeface="Times New Roman"/>
              </a:rPr>
              <a:t>yang</a:t>
            </a:r>
            <a:r>
              <a:rPr sz="2800" spc="-13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dibeli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3049270" y="3125470"/>
            <a:ext cx="4191000" cy="1905000"/>
          </a:xfrm>
          <a:custGeom>
            <a:avLst/>
            <a:gdLst/>
            <a:ahLst/>
            <a:cxnLst/>
            <a:rect l="l" t="t" r="r" b="b"/>
            <a:pathLst>
              <a:path w="4191000" h="1905000">
                <a:moveTo>
                  <a:pt x="4191000" y="1904999"/>
                </a:moveTo>
                <a:lnTo>
                  <a:pt x="0" y="0"/>
                </a:lnTo>
              </a:path>
            </a:pathLst>
          </a:custGeom>
          <a:ln w="5841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5021326" y="3407409"/>
            <a:ext cx="17145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455" dirty="0">
                <a:latin typeface="Arial"/>
                <a:cs typeface="Arial"/>
              </a:rPr>
              <a:t>E</a:t>
            </a:r>
            <a:endParaRPr sz="2400">
              <a:latin typeface="Arial"/>
              <a:cs typeface="Arial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45"/>
              </a:lnSpc>
            </a:pPr>
            <a:fld id="{81D60167-4931-47E6-BA6A-407CBD079E47}" type="slidenum">
              <a:rPr spc="-5" dirty="0"/>
              <a:t>20</a:t>
            </a:fld>
            <a:endParaRPr spc="-5" dirty="0"/>
          </a:p>
        </p:txBody>
      </p:sp>
      <p:sp>
        <p:nvSpPr>
          <p:cNvPr id="8" name="object 8"/>
          <p:cNvSpPr txBox="1"/>
          <p:nvPr/>
        </p:nvSpPr>
        <p:spPr>
          <a:xfrm>
            <a:off x="7386701" y="2644838"/>
            <a:ext cx="162560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30" dirty="0">
                <a:latin typeface="Arial"/>
                <a:cs typeface="Arial"/>
              </a:rPr>
              <a:t>S</a:t>
            </a:r>
            <a:endParaRPr sz="24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156330" y="2492628"/>
            <a:ext cx="24193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35" dirty="0">
                <a:latin typeface="Arial"/>
                <a:cs typeface="Arial"/>
              </a:rPr>
              <a:t>D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377184" y="447928"/>
            <a:ext cx="238950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195" dirty="0"/>
              <a:t>Keterangan</a:t>
            </a:r>
            <a:endParaRPr sz="3600"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45"/>
              </a:lnSpc>
            </a:pPr>
            <a:fld id="{81D60167-4931-47E6-BA6A-407CBD079E47}" type="slidenum">
              <a:rPr spc="-5" dirty="0"/>
              <a:t>21</a:t>
            </a:fld>
            <a:endParaRPr spc="-5" dirty="0"/>
          </a:p>
        </p:txBody>
      </p:sp>
      <p:sp>
        <p:nvSpPr>
          <p:cNvPr id="3" name="object 3"/>
          <p:cNvSpPr txBox="1"/>
          <p:nvPr/>
        </p:nvSpPr>
        <p:spPr>
          <a:xfrm>
            <a:off x="536257" y="1501189"/>
            <a:ext cx="2906395" cy="2955925"/>
          </a:xfrm>
          <a:prstGeom prst="rect">
            <a:avLst/>
          </a:prstGeom>
        </p:spPr>
        <p:txBody>
          <a:bodyPr vert="horz" wrap="square" lIns="0" tIns="11239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885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20" dirty="0">
                <a:latin typeface="Times New Roman"/>
                <a:cs typeface="Times New Roman"/>
              </a:rPr>
              <a:t>P </a:t>
            </a:r>
            <a:r>
              <a:rPr sz="3200" spc="325" dirty="0">
                <a:latin typeface="Times New Roman"/>
                <a:cs typeface="Times New Roman"/>
              </a:rPr>
              <a:t>=</a:t>
            </a:r>
            <a:r>
              <a:rPr sz="3200" spc="-35" dirty="0">
                <a:latin typeface="Times New Roman"/>
                <a:cs typeface="Times New Roman"/>
              </a:rPr>
              <a:t> </a:t>
            </a:r>
            <a:r>
              <a:rPr sz="3200" spc="-65" dirty="0">
                <a:latin typeface="Times New Roman"/>
                <a:cs typeface="Times New Roman"/>
              </a:rPr>
              <a:t>price</a:t>
            </a:r>
            <a:endParaRPr sz="32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78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155" dirty="0">
                <a:latin typeface="Times New Roman"/>
                <a:cs typeface="Times New Roman"/>
              </a:rPr>
              <a:t>Q </a:t>
            </a:r>
            <a:r>
              <a:rPr sz="3200" spc="325" dirty="0">
                <a:latin typeface="Times New Roman"/>
                <a:cs typeface="Times New Roman"/>
              </a:rPr>
              <a:t>=</a:t>
            </a:r>
            <a:r>
              <a:rPr sz="3200" spc="-220" dirty="0">
                <a:latin typeface="Times New Roman"/>
                <a:cs typeface="Times New Roman"/>
              </a:rPr>
              <a:t> </a:t>
            </a:r>
            <a:r>
              <a:rPr sz="3200" spc="-65" dirty="0">
                <a:latin typeface="Times New Roman"/>
                <a:cs typeface="Times New Roman"/>
              </a:rPr>
              <a:t>quantity</a:t>
            </a:r>
            <a:endParaRPr sz="32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765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155" dirty="0">
                <a:latin typeface="Times New Roman"/>
                <a:cs typeface="Times New Roman"/>
              </a:rPr>
              <a:t>D </a:t>
            </a:r>
            <a:r>
              <a:rPr sz="3200" spc="325" dirty="0">
                <a:latin typeface="Times New Roman"/>
                <a:cs typeface="Times New Roman"/>
              </a:rPr>
              <a:t>=</a:t>
            </a:r>
            <a:r>
              <a:rPr sz="3200" spc="-240" dirty="0">
                <a:latin typeface="Times New Roman"/>
                <a:cs typeface="Times New Roman"/>
              </a:rPr>
              <a:t> </a:t>
            </a:r>
            <a:r>
              <a:rPr sz="3200" spc="-35" dirty="0">
                <a:latin typeface="Times New Roman"/>
                <a:cs typeface="Times New Roman"/>
              </a:rPr>
              <a:t>demand</a:t>
            </a:r>
            <a:endParaRPr sz="32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76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250" dirty="0">
                <a:latin typeface="Times New Roman"/>
                <a:cs typeface="Times New Roman"/>
              </a:rPr>
              <a:t>S </a:t>
            </a:r>
            <a:r>
              <a:rPr sz="3200" spc="325" dirty="0">
                <a:latin typeface="Times New Roman"/>
                <a:cs typeface="Times New Roman"/>
              </a:rPr>
              <a:t>=</a:t>
            </a:r>
            <a:r>
              <a:rPr sz="3200" spc="-315" dirty="0">
                <a:latin typeface="Times New Roman"/>
                <a:cs typeface="Times New Roman"/>
              </a:rPr>
              <a:t> </a:t>
            </a:r>
            <a:r>
              <a:rPr sz="3200" spc="-80" dirty="0">
                <a:latin typeface="Times New Roman"/>
                <a:cs typeface="Times New Roman"/>
              </a:rPr>
              <a:t>supply</a:t>
            </a:r>
            <a:endParaRPr sz="32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78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145" dirty="0">
                <a:latin typeface="Times New Roman"/>
                <a:cs typeface="Times New Roman"/>
              </a:rPr>
              <a:t>E </a:t>
            </a:r>
            <a:r>
              <a:rPr sz="3200" spc="325" dirty="0">
                <a:latin typeface="Times New Roman"/>
                <a:cs typeface="Times New Roman"/>
              </a:rPr>
              <a:t>=</a:t>
            </a:r>
            <a:r>
              <a:rPr sz="3200" spc="-225" dirty="0">
                <a:latin typeface="Times New Roman"/>
                <a:cs typeface="Times New Roman"/>
              </a:rPr>
              <a:t> </a:t>
            </a:r>
            <a:r>
              <a:rPr sz="3200" spc="-75" dirty="0">
                <a:latin typeface="Times New Roman"/>
                <a:cs typeface="Times New Roman"/>
              </a:rPr>
              <a:t>equilibrium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25487" y="2730436"/>
            <a:ext cx="3732529" cy="12998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spc="-95" dirty="0">
                <a:solidFill>
                  <a:srgbClr val="FFFFFF"/>
                </a:solidFill>
                <a:latin typeface="Times New Roman"/>
                <a:cs typeface="Times New Roman"/>
              </a:rPr>
              <a:t>Tabel </a:t>
            </a:r>
            <a:r>
              <a:rPr sz="3200" spc="-35" dirty="0">
                <a:solidFill>
                  <a:srgbClr val="FFFFFF"/>
                </a:solidFill>
                <a:latin typeface="Times New Roman"/>
                <a:cs typeface="Times New Roman"/>
              </a:rPr>
              <a:t>Permintaan</a:t>
            </a:r>
            <a:r>
              <a:rPr sz="32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85" dirty="0">
                <a:solidFill>
                  <a:srgbClr val="FFFFFF"/>
                </a:solidFill>
                <a:latin typeface="Times New Roman"/>
                <a:cs typeface="Times New Roman"/>
              </a:rPr>
              <a:t>Pasar</a:t>
            </a:r>
            <a:endParaRPr sz="3200">
              <a:latin typeface="Times New Roman"/>
              <a:cs typeface="Times New Roman"/>
            </a:endParaRPr>
          </a:p>
          <a:p>
            <a:pPr marL="67945">
              <a:lnSpc>
                <a:spcPct val="100000"/>
              </a:lnSpc>
              <a:spcBef>
                <a:spcPts val="2350"/>
              </a:spcBef>
            </a:pPr>
            <a:r>
              <a:rPr sz="3200" spc="-95" dirty="0">
                <a:solidFill>
                  <a:srgbClr val="FFFFFF"/>
                </a:solidFill>
                <a:latin typeface="Times New Roman"/>
                <a:cs typeface="Times New Roman"/>
              </a:rPr>
              <a:t>Tabel </a:t>
            </a:r>
            <a:r>
              <a:rPr sz="3200" spc="-80" dirty="0">
                <a:solidFill>
                  <a:srgbClr val="FFFFFF"/>
                </a:solidFill>
                <a:latin typeface="Times New Roman"/>
                <a:cs typeface="Times New Roman"/>
              </a:rPr>
              <a:t>Penawaran</a:t>
            </a:r>
            <a:r>
              <a:rPr sz="32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85" dirty="0">
                <a:solidFill>
                  <a:srgbClr val="FFFFFF"/>
                </a:solidFill>
                <a:latin typeface="Times New Roman"/>
                <a:cs typeface="Times New Roman"/>
              </a:rPr>
              <a:t>Pasar</a:t>
            </a:r>
            <a:endParaRPr sz="3200">
              <a:latin typeface="Times New Roman"/>
              <a:cs typeface="Times New Roman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5585459" y="2644139"/>
            <a:ext cx="2738755" cy="1321435"/>
            <a:chOff x="5585459" y="2644139"/>
            <a:chExt cx="2738755" cy="1321435"/>
          </a:xfrm>
        </p:grpSpPr>
        <p:sp>
          <p:nvSpPr>
            <p:cNvPr id="4" name="object 4"/>
            <p:cNvSpPr/>
            <p:nvPr/>
          </p:nvSpPr>
          <p:spPr>
            <a:xfrm>
              <a:off x="5643879" y="2644139"/>
              <a:ext cx="2514600" cy="1295400"/>
            </a:xfrm>
            <a:custGeom>
              <a:avLst/>
              <a:gdLst/>
              <a:ahLst/>
              <a:cxnLst/>
              <a:rect l="l" t="t" r="r" b="b"/>
              <a:pathLst>
                <a:path w="2514600" h="1295400">
                  <a:moveTo>
                    <a:pt x="2396617" y="0"/>
                  </a:moveTo>
                  <a:lnTo>
                    <a:pt x="117983" y="0"/>
                  </a:lnTo>
                  <a:lnTo>
                    <a:pt x="72062" y="9272"/>
                  </a:lnTo>
                  <a:lnTo>
                    <a:pt x="34559" y="34559"/>
                  </a:lnTo>
                  <a:lnTo>
                    <a:pt x="9272" y="72062"/>
                  </a:lnTo>
                  <a:lnTo>
                    <a:pt x="0" y="117983"/>
                  </a:lnTo>
                  <a:lnTo>
                    <a:pt x="0" y="1177417"/>
                  </a:lnTo>
                  <a:lnTo>
                    <a:pt x="9272" y="1223337"/>
                  </a:lnTo>
                  <a:lnTo>
                    <a:pt x="34559" y="1260840"/>
                  </a:lnTo>
                  <a:lnTo>
                    <a:pt x="72062" y="1286127"/>
                  </a:lnTo>
                  <a:lnTo>
                    <a:pt x="117983" y="1295400"/>
                  </a:lnTo>
                  <a:lnTo>
                    <a:pt x="2396617" y="1295400"/>
                  </a:lnTo>
                  <a:lnTo>
                    <a:pt x="2442537" y="1286127"/>
                  </a:lnTo>
                  <a:lnTo>
                    <a:pt x="2480040" y="1260840"/>
                  </a:lnTo>
                  <a:lnTo>
                    <a:pt x="2505327" y="1223337"/>
                  </a:lnTo>
                  <a:lnTo>
                    <a:pt x="2514600" y="1177417"/>
                  </a:lnTo>
                  <a:lnTo>
                    <a:pt x="2514600" y="117983"/>
                  </a:lnTo>
                  <a:lnTo>
                    <a:pt x="2505327" y="72062"/>
                  </a:lnTo>
                  <a:lnTo>
                    <a:pt x="2480040" y="34559"/>
                  </a:lnTo>
                  <a:lnTo>
                    <a:pt x="2442537" y="9272"/>
                  </a:lnTo>
                  <a:lnTo>
                    <a:pt x="2396617" y="0"/>
                  </a:lnTo>
                  <a:close/>
                </a:path>
              </a:pathLst>
            </a:custGeom>
            <a:solidFill>
              <a:srgbClr val="FFC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5585459" y="2748279"/>
              <a:ext cx="2738374" cy="790194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5654039" y="3174999"/>
              <a:ext cx="2519934" cy="790194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/>
          <p:nvPr/>
        </p:nvSpPr>
        <p:spPr>
          <a:xfrm>
            <a:off x="5796915" y="2812034"/>
            <a:ext cx="2209165" cy="8788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81280" marR="5080" indent="-68580">
              <a:lnSpc>
                <a:spcPct val="100000"/>
              </a:lnSpc>
              <a:spcBef>
                <a:spcPts val="100"/>
              </a:spcBef>
            </a:pPr>
            <a:r>
              <a:rPr sz="2800" b="1" spc="-315" dirty="0">
                <a:latin typeface="Arial"/>
                <a:cs typeface="Arial"/>
              </a:rPr>
              <a:t>P</a:t>
            </a:r>
            <a:r>
              <a:rPr sz="2800" b="1" spc="-335" dirty="0">
                <a:latin typeface="Arial"/>
                <a:cs typeface="Arial"/>
              </a:rPr>
              <a:t>E</a:t>
            </a:r>
            <a:r>
              <a:rPr sz="2800" b="1" spc="180" dirty="0">
                <a:latin typeface="Arial"/>
                <a:cs typeface="Arial"/>
              </a:rPr>
              <a:t>M</a:t>
            </a:r>
            <a:r>
              <a:rPr sz="2800" b="1" spc="-509" dirty="0">
                <a:latin typeface="Arial"/>
                <a:cs typeface="Arial"/>
              </a:rPr>
              <a:t>B</a:t>
            </a:r>
            <a:r>
              <a:rPr sz="2800" b="1" spc="30" dirty="0">
                <a:latin typeface="Arial"/>
                <a:cs typeface="Arial"/>
              </a:rPr>
              <a:t>U</a:t>
            </a:r>
            <a:r>
              <a:rPr sz="2800" b="1" spc="90" dirty="0">
                <a:latin typeface="Arial"/>
                <a:cs typeface="Arial"/>
              </a:rPr>
              <a:t>A</a:t>
            </a:r>
            <a:r>
              <a:rPr sz="2800" b="1" spc="-65" dirty="0">
                <a:latin typeface="Arial"/>
                <a:cs typeface="Arial"/>
              </a:rPr>
              <a:t>T</a:t>
            </a:r>
            <a:r>
              <a:rPr sz="2800" b="1" spc="-85" dirty="0">
                <a:latin typeface="Arial"/>
                <a:cs typeface="Arial"/>
              </a:rPr>
              <a:t>A</a:t>
            </a:r>
            <a:r>
              <a:rPr sz="2800" b="1" spc="155" dirty="0">
                <a:latin typeface="Arial"/>
                <a:cs typeface="Arial"/>
              </a:rPr>
              <a:t>N  </a:t>
            </a:r>
            <a:r>
              <a:rPr sz="2800" b="1" spc="-150" dirty="0">
                <a:latin typeface="Arial"/>
                <a:cs typeface="Arial"/>
              </a:rPr>
              <a:t>KEPUTUSAN</a:t>
            </a:r>
            <a:endParaRPr sz="2800">
              <a:latin typeface="Arial"/>
              <a:cs typeface="Arial"/>
            </a:endParaRPr>
          </a:p>
        </p:txBody>
      </p:sp>
      <p:grpSp>
        <p:nvGrpSpPr>
          <p:cNvPr id="8" name="object 8"/>
          <p:cNvGrpSpPr/>
          <p:nvPr/>
        </p:nvGrpSpPr>
        <p:grpSpPr>
          <a:xfrm>
            <a:off x="5786120" y="4942840"/>
            <a:ext cx="2357120" cy="1524635"/>
            <a:chOff x="5786120" y="4942840"/>
            <a:chExt cx="2357120" cy="1524635"/>
          </a:xfrm>
        </p:grpSpPr>
        <p:sp>
          <p:nvSpPr>
            <p:cNvPr id="9" name="object 9"/>
            <p:cNvSpPr/>
            <p:nvPr/>
          </p:nvSpPr>
          <p:spPr>
            <a:xfrm>
              <a:off x="5786120" y="5001260"/>
              <a:ext cx="2357120" cy="1285240"/>
            </a:xfrm>
            <a:custGeom>
              <a:avLst/>
              <a:gdLst/>
              <a:ahLst/>
              <a:cxnLst/>
              <a:rect l="l" t="t" r="r" b="b"/>
              <a:pathLst>
                <a:path w="2357120" h="1285239">
                  <a:moveTo>
                    <a:pt x="2240026" y="0"/>
                  </a:moveTo>
                  <a:lnTo>
                    <a:pt x="117093" y="0"/>
                  </a:lnTo>
                  <a:lnTo>
                    <a:pt x="71526" y="9205"/>
                  </a:lnTo>
                  <a:lnTo>
                    <a:pt x="34305" y="34305"/>
                  </a:lnTo>
                  <a:lnTo>
                    <a:pt x="9205" y="71526"/>
                  </a:lnTo>
                  <a:lnTo>
                    <a:pt x="0" y="117093"/>
                  </a:lnTo>
                  <a:lnTo>
                    <a:pt x="0" y="1168209"/>
                  </a:lnTo>
                  <a:lnTo>
                    <a:pt x="9205" y="1213761"/>
                  </a:lnTo>
                  <a:lnTo>
                    <a:pt x="34305" y="1250961"/>
                  </a:lnTo>
                  <a:lnTo>
                    <a:pt x="71526" y="1276042"/>
                  </a:lnTo>
                  <a:lnTo>
                    <a:pt x="117093" y="1285239"/>
                  </a:lnTo>
                  <a:lnTo>
                    <a:pt x="2240026" y="1285239"/>
                  </a:lnTo>
                  <a:lnTo>
                    <a:pt x="2285593" y="1276042"/>
                  </a:lnTo>
                  <a:lnTo>
                    <a:pt x="2322814" y="1250961"/>
                  </a:lnTo>
                  <a:lnTo>
                    <a:pt x="2347914" y="1213761"/>
                  </a:lnTo>
                  <a:lnTo>
                    <a:pt x="2357120" y="1168209"/>
                  </a:lnTo>
                  <a:lnTo>
                    <a:pt x="2357120" y="117093"/>
                  </a:lnTo>
                  <a:lnTo>
                    <a:pt x="2347914" y="71526"/>
                  </a:lnTo>
                  <a:lnTo>
                    <a:pt x="2322814" y="34305"/>
                  </a:lnTo>
                  <a:lnTo>
                    <a:pt x="2285593" y="9205"/>
                  </a:lnTo>
                  <a:lnTo>
                    <a:pt x="2240026" y="0"/>
                  </a:lnTo>
                  <a:close/>
                </a:path>
              </a:pathLst>
            </a:custGeom>
            <a:solidFill>
              <a:srgbClr val="FFC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6090920" y="4942840"/>
              <a:ext cx="1851914" cy="731774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5905500" y="5339080"/>
              <a:ext cx="2222754" cy="731774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6306820" y="5735320"/>
              <a:ext cx="1341374" cy="731774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3"/>
          <p:cNvSpPr txBox="1"/>
          <p:nvPr/>
        </p:nvSpPr>
        <p:spPr>
          <a:xfrm>
            <a:off x="6099809" y="5000371"/>
            <a:ext cx="1729105" cy="12147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3810" algn="ctr">
              <a:lnSpc>
                <a:spcPct val="100000"/>
              </a:lnSpc>
              <a:spcBef>
                <a:spcPts val="100"/>
              </a:spcBef>
            </a:pPr>
            <a:r>
              <a:rPr sz="2600" b="1" spc="-55" dirty="0">
                <a:latin typeface="Arial"/>
                <a:cs typeface="Arial"/>
              </a:rPr>
              <a:t>JUMLAH  </a:t>
            </a:r>
            <a:r>
              <a:rPr sz="2600" b="1" spc="-90" dirty="0">
                <a:latin typeface="Arial"/>
                <a:cs typeface="Arial"/>
              </a:rPr>
              <a:t>BARANG</a:t>
            </a:r>
            <a:r>
              <a:rPr sz="2600" b="1" spc="-215" dirty="0">
                <a:latin typeface="Arial"/>
                <a:cs typeface="Arial"/>
              </a:rPr>
              <a:t> </a:t>
            </a:r>
            <a:r>
              <a:rPr sz="2600" b="1" spc="45" dirty="0">
                <a:latin typeface="Arial"/>
                <a:cs typeface="Arial"/>
              </a:rPr>
              <a:t>&amp;  </a:t>
            </a:r>
            <a:r>
              <a:rPr sz="2600" b="1" spc="-105" dirty="0">
                <a:latin typeface="Arial"/>
                <a:cs typeface="Arial"/>
              </a:rPr>
              <a:t>TARIF</a:t>
            </a:r>
            <a:endParaRPr sz="2600">
              <a:latin typeface="Arial"/>
              <a:cs typeface="Arial"/>
            </a:endParaRPr>
          </a:p>
        </p:txBody>
      </p:sp>
      <p:grpSp>
        <p:nvGrpSpPr>
          <p:cNvPr id="14" name="object 14"/>
          <p:cNvGrpSpPr/>
          <p:nvPr/>
        </p:nvGrpSpPr>
        <p:grpSpPr>
          <a:xfrm>
            <a:off x="6631940" y="4130040"/>
            <a:ext cx="711200" cy="635000"/>
            <a:chOff x="6631940" y="4130040"/>
            <a:chExt cx="711200" cy="635000"/>
          </a:xfrm>
        </p:grpSpPr>
        <p:sp>
          <p:nvSpPr>
            <p:cNvPr id="15" name="object 15"/>
            <p:cNvSpPr/>
            <p:nvPr/>
          </p:nvSpPr>
          <p:spPr>
            <a:xfrm>
              <a:off x="6644640" y="4142740"/>
              <a:ext cx="685800" cy="609600"/>
            </a:xfrm>
            <a:custGeom>
              <a:avLst/>
              <a:gdLst/>
              <a:ahLst/>
              <a:cxnLst/>
              <a:rect l="l" t="t" r="r" b="b"/>
              <a:pathLst>
                <a:path w="685800" h="609600">
                  <a:moveTo>
                    <a:pt x="514350" y="0"/>
                  </a:moveTo>
                  <a:lnTo>
                    <a:pt x="171450" y="0"/>
                  </a:lnTo>
                  <a:lnTo>
                    <a:pt x="171450" y="304800"/>
                  </a:lnTo>
                  <a:lnTo>
                    <a:pt x="0" y="304800"/>
                  </a:lnTo>
                  <a:lnTo>
                    <a:pt x="342900" y="609600"/>
                  </a:lnTo>
                  <a:lnTo>
                    <a:pt x="685800" y="304800"/>
                  </a:lnTo>
                  <a:lnTo>
                    <a:pt x="514350" y="304800"/>
                  </a:lnTo>
                  <a:lnTo>
                    <a:pt x="514350" y="0"/>
                  </a:lnTo>
                  <a:close/>
                </a:path>
              </a:pathLst>
            </a:custGeom>
            <a:solidFill>
              <a:srgbClr val="BADFE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6644640" y="4142740"/>
              <a:ext cx="685800" cy="609600"/>
            </a:xfrm>
            <a:custGeom>
              <a:avLst/>
              <a:gdLst/>
              <a:ahLst/>
              <a:cxnLst/>
              <a:rect l="l" t="t" r="r" b="b"/>
              <a:pathLst>
                <a:path w="685800" h="609600">
                  <a:moveTo>
                    <a:pt x="0" y="304800"/>
                  </a:moveTo>
                  <a:lnTo>
                    <a:pt x="171450" y="304800"/>
                  </a:lnTo>
                  <a:lnTo>
                    <a:pt x="171450" y="0"/>
                  </a:lnTo>
                  <a:lnTo>
                    <a:pt x="514350" y="0"/>
                  </a:lnTo>
                  <a:lnTo>
                    <a:pt x="514350" y="304800"/>
                  </a:lnTo>
                  <a:lnTo>
                    <a:pt x="685800" y="304800"/>
                  </a:lnTo>
                  <a:lnTo>
                    <a:pt x="342900" y="609600"/>
                  </a:lnTo>
                  <a:lnTo>
                    <a:pt x="0" y="304800"/>
                  </a:lnTo>
                  <a:close/>
                </a:path>
              </a:pathLst>
            </a:custGeom>
            <a:ln w="25400">
              <a:solidFill>
                <a:srgbClr val="88A3A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7" name="object 17"/>
          <p:cNvSpPr txBox="1">
            <a:spLocks noGrp="1"/>
          </p:cNvSpPr>
          <p:nvPr>
            <p:ph type="title"/>
          </p:nvPr>
        </p:nvSpPr>
        <p:spPr>
          <a:xfrm>
            <a:off x="1982470" y="53975"/>
            <a:ext cx="5171440" cy="139255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527685" marR="5080" indent="-515620">
              <a:lnSpc>
                <a:spcPts val="5480"/>
              </a:lnSpc>
              <a:spcBef>
                <a:spcPts val="114"/>
              </a:spcBef>
            </a:pPr>
            <a:r>
              <a:rPr spc="195" dirty="0"/>
              <a:t>Analisa </a:t>
            </a:r>
            <a:r>
              <a:rPr spc="90" dirty="0"/>
              <a:t>Permintaan</a:t>
            </a:r>
            <a:r>
              <a:rPr spc="-675" dirty="0"/>
              <a:t> </a:t>
            </a:r>
            <a:r>
              <a:rPr spc="-509" dirty="0"/>
              <a:t>&amp;  </a:t>
            </a:r>
            <a:r>
              <a:rPr spc="150" dirty="0"/>
              <a:t>Penawaran</a:t>
            </a:r>
            <a:r>
              <a:rPr spc="-229" dirty="0"/>
              <a:t> </a:t>
            </a:r>
            <a:r>
              <a:rPr spc="275" dirty="0"/>
              <a:t>Pasar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387080" y="6275387"/>
            <a:ext cx="22352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5" dirty="0">
                <a:latin typeface="Arial"/>
                <a:cs typeface="Arial"/>
              </a:rPr>
              <a:t>23</a:t>
            </a:r>
            <a:endParaRPr sz="1400">
              <a:latin typeface="Arial"/>
              <a:cs typeface="Arial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1851660" y="1874520"/>
            <a:ext cx="4902835" cy="3078480"/>
            <a:chOff x="1851660" y="1874520"/>
            <a:chExt cx="4902835" cy="3078480"/>
          </a:xfrm>
        </p:grpSpPr>
        <p:sp>
          <p:nvSpPr>
            <p:cNvPr id="4" name="object 4"/>
            <p:cNvSpPr/>
            <p:nvPr/>
          </p:nvSpPr>
          <p:spPr>
            <a:xfrm>
              <a:off x="1851660" y="1874520"/>
              <a:ext cx="4902453" cy="2126234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3500120" y="3571240"/>
              <a:ext cx="1930400" cy="1381760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09010" y="388937"/>
            <a:ext cx="3129915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150" dirty="0"/>
              <a:t>Pendahuluan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36525">
              <a:lnSpc>
                <a:spcPts val="1645"/>
              </a:lnSpc>
            </a:pPr>
            <a:fld id="{81D60167-4931-47E6-BA6A-407CBD079E47}" type="slidenum">
              <a:rPr spc="-5" dirty="0"/>
              <a:t>3</a:t>
            </a:fld>
            <a:endParaRPr spc="-5" dirty="0"/>
          </a:p>
        </p:txBody>
      </p:sp>
      <p:sp>
        <p:nvSpPr>
          <p:cNvPr id="3" name="object 3"/>
          <p:cNvSpPr txBox="1"/>
          <p:nvPr/>
        </p:nvSpPr>
        <p:spPr>
          <a:xfrm>
            <a:off x="793432" y="1600517"/>
            <a:ext cx="6078855" cy="35426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5080" indent="-342900">
              <a:lnSpc>
                <a:spcPct val="100000"/>
              </a:lnSpc>
              <a:spcBef>
                <a:spcPts val="10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105" dirty="0">
                <a:latin typeface="Times New Roman"/>
                <a:cs typeface="Times New Roman"/>
              </a:rPr>
              <a:t>Supply </a:t>
            </a:r>
            <a:r>
              <a:rPr sz="3200" spc="-70" dirty="0">
                <a:latin typeface="Times New Roman"/>
                <a:cs typeface="Times New Roman"/>
              </a:rPr>
              <a:t>(penawaran) </a:t>
            </a:r>
            <a:r>
              <a:rPr sz="3200" spc="-110" dirty="0">
                <a:latin typeface="Times New Roman"/>
                <a:cs typeface="Times New Roman"/>
              </a:rPr>
              <a:t>yaitu </a:t>
            </a:r>
            <a:r>
              <a:rPr sz="3200" spc="-100" dirty="0">
                <a:latin typeface="Times New Roman"/>
                <a:cs typeface="Times New Roman"/>
              </a:rPr>
              <a:t>banyaknya  </a:t>
            </a:r>
            <a:r>
              <a:rPr sz="3200" spc="-60" dirty="0">
                <a:latin typeface="Times New Roman"/>
                <a:cs typeface="Times New Roman"/>
              </a:rPr>
              <a:t>barang atau </a:t>
            </a:r>
            <a:r>
              <a:rPr sz="3200" spc="-120" dirty="0">
                <a:latin typeface="Times New Roman"/>
                <a:cs typeface="Times New Roman"/>
              </a:rPr>
              <a:t>jasa </a:t>
            </a:r>
            <a:r>
              <a:rPr sz="3200" spc="-135" dirty="0">
                <a:latin typeface="Times New Roman"/>
                <a:cs typeface="Times New Roman"/>
              </a:rPr>
              <a:t>yang </a:t>
            </a:r>
            <a:r>
              <a:rPr sz="3200" spc="-65" dirty="0">
                <a:latin typeface="Times New Roman"/>
                <a:cs typeface="Times New Roman"/>
              </a:rPr>
              <a:t>tersedia </a:t>
            </a:r>
            <a:r>
              <a:rPr sz="3200" spc="-30" dirty="0">
                <a:latin typeface="Times New Roman"/>
                <a:cs typeface="Times New Roman"/>
              </a:rPr>
              <a:t>dan  </a:t>
            </a:r>
            <a:r>
              <a:rPr sz="3200" spc="-35" dirty="0">
                <a:latin typeface="Times New Roman"/>
                <a:cs typeface="Times New Roman"/>
              </a:rPr>
              <a:t>dapat </a:t>
            </a:r>
            <a:r>
              <a:rPr sz="3200" spc="-75" dirty="0">
                <a:latin typeface="Times New Roman"/>
                <a:cs typeface="Times New Roman"/>
              </a:rPr>
              <a:t>ditawarkan </a:t>
            </a:r>
            <a:r>
              <a:rPr sz="3200" spc="-45" dirty="0">
                <a:latin typeface="Times New Roman"/>
                <a:cs typeface="Times New Roman"/>
              </a:rPr>
              <a:t>oleh </a:t>
            </a:r>
            <a:r>
              <a:rPr sz="3200" spc="-20" dirty="0">
                <a:latin typeface="Times New Roman"/>
                <a:cs typeface="Times New Roman"/>
              </a:rPr>
              <a:t>produsen  </a:t>
            </a:r>
            <a:r>
              <a:rPr sz="3200" spc="-70" dirty="0">
                <a:latin typeface="Times New Roman"/>
                <a:cs typeface="Times New Roman"/>
              </a:rPr>
              <a:t>kepada </a:t>
            </a:r>
            <a:r>
              <a:rPr sz="3200" spc="-30" dirty="0">
                <a:latin typeface="Times New Roman"/>
                <a:cs typeface="Times New Roman"/>
              </a:rPr>
              <a:t>konsumen </a:t>
            </a:r>
            <a:r>
              <a:rPr sz="3200" spc="-55" dirty="0">
                <a:latin typeface="Times New Roman"/>
                <a:cs typeface="Times New Roman"/>
              </a:rPr>
              <a:t>pada </a:t>
            </a:r>
            <a:r>
              <a:rPr sz="3200" spc="-65" dirty="0">
                <a:latin typeface="Times New Roman"/>
                <a:cs typeface="Times New Roman"/>
              </a:rPr>
              <a:t>setiap  </a:t>
            </a:r>
            <a:r>
              <a:rPr sz="3200" spc="-60" dirty="0">
                <a:latin typeface="Times New Roman"/>
                <a:cs typeface="Times New Roman"/>
              </a:rPr>
              <a:t>tingkat </a:t>
            </a:r>
            <a:r>
              <a:rPr sz="3200" spc="-80" dirty="0">
                <a:latin typeface="Times New Roman"/>
                <a:cs typeface="Times New Roman"/>
              </a:rPr>
              <a:t>harga </a:t>
            </a:r>
            <a:r>
              <a:rPr sz="3200" spc="-100" dirty="0">
                <a:latin typeface="Times New Roman"/>
                <a:cs typeface="Times New Roman"/>
              </a:rPr>
              <a:t>selama</a:t>
            </a:r>
            <a:r>
              <a:rPr sz="3200" spc="105" dirty="0">
                <a:latin typeface="Times New Roman"/>
                <a:cs typeface="Times New Roman"/>
              </a:rPr>
              <a:t> </a:t>
            </a:r>
            <a:r>
              <a:rPr sz="3200" spc="-40" dirty="0">
                <a:latin typeface="Times New Roman"/>
                <a:cs typeface="Times New Roman"/>
              </a:rPr>
              <a:t>periode</a:t>
            </a:r>
            <a:endParaRPr sz="3200">
              <a:latin typeface="Times New Roman"/>
              <a:cs typeface="Times New Roman"/>
            </a:endParaRPr>
          </a:p>
          <a:p>
            <a:pPr marL="354965">
              <a:lnSpc>
                <a:spcPct val="100000"/>
              </a:lnSpc>
              <a:spcBef>
                <a:spcPts val="10"/>
              </a:spcBef>
            </a:pPr>
            <a:r>
              <a:rPr sz="3200" spc="-80" dirty="0">
                <a:latin typeface="Times New Roman"/>
                <a:cs typeface="Times New Roman"/>
              </a:rPr>
              <a:t>waktu</a:t>
            </a:r>
            <a:r>
              <a:rPr sz="3200" spc="-5" dirty="0">
                <a:latin typeface="Times New Roman"/>
                <a:cs typeface="Times New Roman"/>
              </a:rPr>
              <a:t> tertentu</a:t>
            </a:r>
            <a:endParaRPr sz="3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800"/>
              </a:spcBef>
            </a:pPr>
            <a:r>
              <a:rPr sz="3200" spc="585" dirty="0">
                <a:latin typeface="Wingdings"/>
                <a:cs typeface="Wingdings"/>
              </a:rPr>
              <a:t></a:t>
            </a:r>
            <a:r>
              <a:rPr sz="3200" spc="585" dirty="0">
                <a:latin typeface="Times New Roman"/>
                <a:cs typeface="Times New Roman"/>
              </a:rPr>
              <a:t>Dilihat </a:t>
            </a:r>
            <a:r>
              <a:rPr sz="3200" spc="-70" dirty="0">
                <a:latin typeface="Times New Roman"/>
                <a:cs typeface="Times New Roman"/>
              </a:rPr>
              <a:t>dari </a:t>
            </a:r>
            <a:r>
              <a:rPr sz="3200" spc="-120" dirty="0">
                <a:latin typeface="Times New Roman"/>
                <a:cs typeface="Times New Roman"/>
              </a:rPr>
              <a:t>sisi</a:t>
            </a:r>
            <a:r>
              <a:rPr sz="3200" spc="-535" dirty="0">
                <a:latin typeface="Times New Roman"/>
                <a:cs typeface="Times New Roman"/>
              </a:rPr>
              <a:t> </a:t>
            </a:r>
            <a:r>
              <a:rPr sz="3200" spc="-20" dirty="0">
                <a:latin typeface="Times New Roman"/>
                <a:cs typeface="Times New Roman"/>
              </a:rPr>
              <a:t>produsen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98650" y="129921"/>
            <a:ext cx="4504690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000" spc="254" dirty="0"/>
              <a:t>Faktor</a:t>
            </a:r>
            <a:r>
              <a:rPr sz="4000" spc="-755" dirty="0"/>
              <a:t> </a:t>
            </a:r>
            <a:r>
              <a:rPr sz="4000" spc="-65" dirty="0">
                <a:latin typeface="Arial"/>
                <a:cs typeface="Arial"/>
              </a:rPr>
              <a:t>– </a:t>
            </a:r>
            <a:r>
              <a:rPr sz="4000" spc="135" dirty="0"/>
              <a:t>faktor </a:t>
            </a:r>
            <a:r>
              <a:rPr sz="4000" spc="105" dirty="0"/>
              <a:t>yang</a:t>
            </a:r>
            <a:endParaRPr sz="40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36525">
              <a:lnSpc>
                <a:spcPts val="1645"/>
              </a:lnSpc>
            </a:pPr>
            <a:fld id="{81D60167-4931-47E6-BA6A-407CBD079E47}" type="slidenum">
              <a:rPr spc="-5" dirty="0"/>
              <a:t>4</a:t>
            </a:fld>
            <a:endParaRPr spc="-5" dirty="0"/>
          </a:p>
        </p:txBody>
      </p:sp>
      <p:sp>
        <p:nvSpPr>
          <p:cNvPr id="3" name="object 3"/>
          <p:cNvSpPr txBox="1"/>
          <p:nvPr/>
        </p:nvSpPr>
        <p:spPr>
          <a:xfrm>
            <a:off x="793432" y="617156"/>
            <a:ext cx="5906135" cy="35299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812800" algn="ctr">
              <a:lnSpc>
                <a:spcPct val="100000"/>
              </a:lnSpc>
              <a:spcBef>
                <a:spcPts val="100"/>
              </a:spcBef>
            </a:pPr>
            <a:r>
              <a:rPr sz="4000" spc="100" dirty="0">
                <a:latin typeface="Times New Roman"/>
                <a:cs typeface="Times New Roman"/>
              </a:rPr>
              <a:t>Mempengaruhi</a:t>
            </a:r>
            <a:r>
              <a:rPr sz="4000" spc="-280" dirty="0">
                <a:latin typeface="Times New Roman"/>
                <a:cs typeface="Times New Roman"/>
              </a:rPr>
              <a:t> </a:t>
            </a:r>
            <a:r>
              <a:rPr sz="4000" spc="345" dirty="0">
                <a:latin typeface="Times New Roman"/>
                <a:cs typeface="Times New Roman"/>
              </a:rPr>
              <a:t>Supply</a:t>
            </a:r>
            <a:endParaRPr sz="40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4405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170" dirty="0">
                <a:latin typeface="Times New Roman"/>
                <a:cs typeface="Times New Roman"/>
              </a:rPr>
              <a:t>Biaya</a:t>
            </a:r>
            <a:r>
              <a:rPr sz="3200" spc="-10" dirty="0">
                <a:latin typeface="Times New Roman"/>
                <a:cs typeface="Times New Roman"/>
              </a:rPr>
              <a:t> </a:t>
            </a:r>
            <a:r>
              <a:rPr sz="3200" spc="-45" dirty="0">
                <a:latin typeface="Times New Roman"/>
                <a:cs typeface="Times New Roman"/>
              </a:rPr>
              <a:t>produksi</a:t>
            </a:r>
            <a:endParaRPr sz="32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1485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65" dirty="0">
                <a:latin typeface="Times New Roman"/>
                <a:cs typeface="Times New Roman"/>
              </a:rPr>
              <a:t>Tingkat</a:t>
            </a:r>
            <a:r>
              <a:rPr sz="3200" spc="5" dirty="0">
                <a:latin typeface="Times New Roman"/>
                <a:cs typeface="Times New Roman"/>
              </a:rPr>
              <a:t> </a:t>
            </a:r>
            <a:r>
              <a:rPr sz="3200" spc="-60" dirty="0">
                <a:latin typeface="Times New Roman"/>
                <a:cs typeface="Times New Roman"/>
              </a:rPr>
              <a:t>teknologi</a:t>
            </a:r>
            <a:endParaRPr sz="32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76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85" dirty="0">
                <a:latin typeface="Times New Roman"/>
                <a:cs typeface="Times New Roman"/>
              </a:rPr>
              <a:t>Jumlah</a:t>
            </a:r>
            <a:r>
              <a:rPr sz="3200" spc="-5" dirty="0">
                <a:latin typeface="Times New Roman"/>
                <a:cs typeface="Times New Roman"/>
              </a:rPr>
              <a:t> </a:t>
            </a:r>
            <a:r>
              <a:rPr sz="3200" spc="-70" dirty="0">
                <a:latin typeface="Times New Roman"/>
                <a:cs typeface="Times New Roman"/>
              </a:rPr>
              <a:t>pasien</a:t>
            </a:r>
            <a:endParaRPr sz="32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78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55" dirty="0">
                <a:latin typeface="Times New Roman"/>
                <a:cs typeface="Times New Roman"/>
              </a:rPr>
              <a:t>Tujuan</a:t>
            </a:r>
            <a:r>
              <a:rPr sz="3200" spc="-5" dirty="0">
                <a:latin typeface="Times New Roman"/>
                <a:cs typeface="Times New Roman"/>
              </a:rPr>
              <a:t> </a:t>
            </a:r>
            <a:r>
              <a:rPr sz="3200" spc="-50" dirty="0">
                <a:latin typeface="Times New Roman"/>
                <a:cs typeface="Times New Roman"/>
              </a:rPr>
              <a:t>perusahaan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44750" y="388937"/>
            <a:ext cx="4257675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70" dirty="0"/>
              <a:t>a. </a:t>
            </a:r>
            <a:r>
              <a:rPr spc="330" dirty="0"/>
              <a:t>Biaya</a:t>
            </a:r>
            <a:r>
              <a:rPr spc="-505" dirty="0"/>
              <a:t> </a:t>
            </a:r>
            <a:r>
              <a:rPr spc="114" dirty="0"/>
              <a:t>produksi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36525">
              <a:lnSpc>
                <a:spcPts val="1645"/>
              </a:lnSpc>
            </a:pPr>
            <a:fld id="{81D60167-4931-47E6-BA6A-407CBD079E47}" type="slidenum">
              <a:rPr spc="-5" dirty="0"/>
              <a:t>5</a:t>
            </a:fld>
            <a:endParaRPr spc="-5" dirty="0"/>
          </a:p>
        </p:txBody>
      </p:sp>
      <p:sp>
        <p:nvSpPr>
          <p:cNvPr id="3" name="object 3"/>
          <p:cNvSpPr txBox="1"/>
          <p:nvPr/>
        </p:nvSpPr>
        <p:spPr>
          <a:xfrm>
            <a:off x="793432" y="1600517"/>
            <a:ext cx="6437630" cy="41243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5080" indent="-342900">
              <a:lnSpc>
                <a:spcPct val="100000"/>
              </a:lnSpc>
              <a:spcBef>
                <a:spcPts val="10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65" dirty="0">
                <a:latin typeface="Times New Roman"/>
                <a:cs typeface="Times New Roman"/>
              </a:rPr>
              <a:t>Pembayaran kepada </a:t>
            </a:r>
            <a:r>
              <a:rPr sz="3200" spc="-30" dirty="0">
                <a:latin typeface="Times New Roman"/>
                <a:cs typeface="Times New Roman"/>
              </a:rPr>
              <a:t>faktor </a:t>
            </a:r>
            <a:r>
              <a:rPr sz="3200" dirty="0">
                <a:latin typeface="Times New Roman"/>
                <a:cs typeface="Times New Roman"/>
              </a:rPr>
              <a:t>– </a:t>
            </a:r>
            <a:r>
              <a:rPr sz="3200" spc="-30" dirty="0">
                <a:latin typeface="Times New Roman"/>
                <a:cs typeface="Times New Roman"/>
              </a:rPr>
              <a:t>faktor  </a:t>
            </a:r>
            <a:r>
              <a:rPr sz="3200" spc="-45" dirty="0">
                <a:latin typeface="Times New Roman"/>
                <a:cs typeface="Times New Roman"/>
              </a:rPr>
              <a:t>produksi </a:t>
            </a:r>
            <a:r>
              <a:rPr sz="3200" spc="-50" dirty="0">
                <a:latin typeface="Times New Roman"/>
                <a:cs typeface="Times New Roman"/>
              </a:rPr>
              <a:t>merupakan </a:t>
            </a:r>
            <a:r>
              <a:rPr sz="3200" spc="-60" dirty="0">
                <a:latin typeface="Times New Roman"/>
                <a:cs typeface="Times New Roman"/>
              </a:rPr>
              <a:t>pengeluaran </a:t>
            </a:r>
            <a:r>
              <a:rPr sz="3200" spc="-130" dirty="0">
                <a:latin typeface="Times New Roman"/>
                <a:cs typeface="Times New Roman"/>
              </a:rPr>
              <a:t>yang  </a:t>
            </a:r>
            <a:r>
              <a:rPr sz="3200" spc="-70" dirty="0">
                <a:latin typeface="Times New Roman"/>
                <a:cs typeface="Times New Roman"/>
              </a:rPr>
              <a:t>sangat </a:t>
            </a:r>
            <a:r>
              <a:rPr sz="3200" spc="-35" dirty="0">
                <a:latin typeface="Times New Roman"/>
                <a:cs typeface="Times New Roman"/>
              </a:rPr>
              <a:t>penting </a:t>
            </a:r>
            <a:r>
              <a:rPr sz="3200" spc="-80" dirty="0">
                <a:latin typeface="Times New Roman"/>
                <a:cs typeface="Times New Roman"/>
              </a:rPr>
              <a:t>di </a:t>
            </a:r>
            <a:r>
              <a:rPr sz="3200" spc="-85" dirty="0">
                <a:latin typeface="Times New Roman"/>
                <a:cs typeface="Times New Roman"/>
              </a:rPr>
              <a:t>dalam</a:t>
            </a:r>
            <a:r>
              <a:rPr sz="3200" spc="140" dirty="0">
                <a:latin typeface="Times New Roman"/>
                <a:cs typeface="Times New Roman"/>
              </a:rPr>
              <a:t> </a:t>
            </a:r>
            <a:r>
              <a:rPr sz="3200" spc="-50" dirty="0">
                <a:latin typeface="Times New Roman"/>
                <a:cs typeface="Times New Roman"/>
              </a:rPr>
              <a:t>perusahaan</a:t>
            </a:r>
            <a:endParaRPr sz="3200">
              <a:latin typeface="Times New Roman"/>
              <a:cs typeface="Times New Roman"/>
            </a:endParaRPr>
          </a:p>
          <a:p>
            <a:pPr marL="354965" marR="1454785" indent="-342900">
              <a:lnSpc>
                <a:spcPct val="100000"/>
              </a:lnSpc>
              <a:spcBef>
                <a:spcPts val="785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60" dirty="0">
                <a:latin typeface="Times New Roman"/>
                <a:cs typeface="Times New Roman"/>
              </a:rPr>
              <a:t>Kenaikan </a:t>
            </a:r>
            <a:r>
              <a:rPr sz="3200" spc="-125" dirty="0">
                <a:latin typeface="Times New Roman"/>
                <a:cs typeface="Times New Roman"/>
              </a:rPr>
              <a:t>biaya </a:t>
            </a:r>
            <a:r>
              <a:rPr sz="3200" spc="-45" dirty="0">
                <a:latin typeface="Times New Roman"/>
                <a:cs typeface="Times New Roman"/>
              </a:rPr>
              <a:t>produksi  </a:t>
            </a:r>
            <a:r>
              <a:rPr sz="3200" spc="-35" dirty="0">
                <a:latin typeface="Times New Roman"/>
                <a:cs typeface="Times New Roman"/>
              </a:rPr>
              <a:t>dapat </a:t>
            </a:r>
            <a:r>
              <a:rPr sz="3200" spc="-70" dirty="0">
                <a:latin typeface="Times New Roman"/>
                <a:cs typeface="Times New Roman"/>
              </a:rPr>
              <a:t>mengurangi</a:t>
            </a:r>
            <a:r>
              <a:rPr sz="3200" spc="-5" dirty="0">
                <a:latin typeface="Times New Roman"/>
                <a:cs typeface="Times New Roman"/>
              </a:rPr>
              <a:t> </a:t>
            </a:r>
            <a:r>
              <a:rPr sz="3200" spc="-60" dirty="0">
                <a:latin typeface="Times New Roman"/>
                <a:cs typeface="Times New Roman"/>
              </a:rPr>
              <a:t>penawaran</a:t>
            </a:r>
            <a:endParaRPr sz="3200">
              <a:latin typeface="Times New Roman"/>
              <a:cs typeface="Times New Roman"/>
            </a:endParaRPr>
          </a:p>
          <a:p>
            <a:pPr marL="354965" marR="313055" indent="-342900">
              <a:lnSpc>
                <a:spcPct val="100000"/>
              </a:lnSpc>
              <a:spcBef>
                <a:spcPts val="765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145" dirty="0">
                <a:latin typeface="Times New Roman"/>
                <a:cs typeface="Times New Roman"/>
              </a:rPr>
              <a:t>Jika </a:t>
            </a:r>
            <a:r>
              <a:rPr sz="3200" spc="-60" dirty="0">
                <a:latin typeface="Times New Roman"/>
                <a:cs typeface="Times New Roman"/>
              </a:rPr>
              <a:t>tingkat </a:t>
            </a:r>
            <a:r>
              <a:rPr sz="3200" spc="-40" dirty="0">
                <a:latin typeface="Times New Roman"/>
                <a:cs typeface="Times New Roman"/>
              </a:rPr>
              <a:t>keuntungan </a:t>
            </a:r>
            <a:r>
              <a:rPr sz="3200" spc="-50" dirty="0">
                <a:latin typeface="Times New Roman"/>
                <a:cs typeface="Times New Roman"/>
              </a:rPr>
              <a:t>suatu </a:t>
            </a:r>
            <a:r>
              <a:rPr sz="3200" spc="-70" dirty="0">
                <a:latin typeface="Times New Roman"/>
                <a:cs typeface="Times New Roman"/>
              </a:rPr>
              <a:t>usaha  </a:t>
            </a:r>
            <a:r>
              <a:rPr sz="3200" spc="-65" dirty="0">
                <a:latin typeface="Times New Roman"/>
                <a:cs typeface="Times New Roman"/>
              </a:rPr>
              <a:t>tidak menarik </a:t>
            </a:r>
            <a:r>
              <a:rPr sz="3200" spc="-140" dirty="0">
                <a:latin typeface="Times New Roman"/>
                <a:cs typeface="Times New Roman"/>
              </a:rPr>
              <a:t>lagi, ia </a:t>
            </a:r>
            <a:r>
              <a:rPr sz="3200" spc="-85" dirty="0">
                <a:latin typeface="Times New Roman"/>
                <a:cs typeface="Times New Roman"/>
              </a:rPr>
              <a:t>akan </a:t>
            </a:r>
            <a:r>
              <a:rPr sz="3200" spc="-30" dirty="0">
                <a:latin typeface="Times New Roman"/>
                <a:cs typeface="Times New Roman"/>
              </a:rPr>
              <a:t>berpindah  </a:t>
            </a:r>
            <a:r>
              <a:rPr sz="3200" spc="-95" dirty="0">
                <a:latin typeface="Times New Roman"/>
                <a:cs typeface="Times New Roman"/>
              </a:rPr>
              <a:t>ke </a:t>
            </a:r>
            <a:r>
              <a:rPr sz="3200" spc="-70" dirty="0">
                <a:latin typeface="Times New Roman"/>
                <a:cs typeface="Times New Roman"/>
              </a:rPr>
              <a:t>usaha</a:t>
            </a:r>
            <a:r>
              <a:rPr sz="3200" spc="85" dirty="0">
                <a:latin typeface="Times New Roman"/>
                <a:cs typeface="Times New Roman"/>
              </a:rPr>
              <a:t> </a:t>
            </a:r>
            <a:r>
              <a:rPr sz="3200" spc="-105" dirty="0">
                <a:latin typeface="Times New Roman"/>
                <a:cs typeface="Times New Roman"/>
              </a:rPr>
              <a:t>lain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37410" y="388937"/>
            <a:ext cx="4866640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75" dirty="0"/>
              <a:t>b. </a:t>
            </a:r>
            <a:r>
              <a:rPr spc="265" dirty="0"/>
              <a:t>Tingkat</a:t>
            </a:r>
            <a:r>
              <a:rPr spc="-509" dirty="0"/>
              <a:t> </a:t>
            </a:r>
            <a:r>
              <a:rPr spc="65" dirty="0"/>
              <a:t>teknologi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36525">
              <a:lnSpc>
                <a:spcPts val="1645"/>
              </a:lnSpc>
            </a:pPr>
            <a:fld id="{81D60167-4931-47E6-BA6A-407CBD079E47}" type="slidenum">
              <a:rPr spc="-5" dirty="0"/>
              <a:t>6</a:t>
            </a:fld>
            <a:endParaRPr spc="-5" dirty="0"/>
          </a:p>
        </p:txBody>
      </p:sp>
      <p:sp>
        <p:nvSpPr>
          <p:cNvPr id="3" name="object 3"/>
          <p:cNvSpPr txBox="1"/>
          <p:nvPr/>
        </p:nvSpPr>
        <p:spPr>
          <a:xfrm>
            <a:off x="793432" y="1702117"/>
            <a:ext cx="5617845" cy="37331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1102360" indent="-342900">
              <a:lnSpc>
                <a:spcPct val="100000"/>
              </a:lnSpc>
              <a:spcBef>
                <a:spcPts val="10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60" dirty="0">
                <a:latin typeface="Times New Roman"/>
                <a:cs typeface="Times New Roman"/>
              </a:rPr>
              <a:t>Kemajuan teknologi </a:t>
            </a:r>
            <a:r>
              <a:rPr sz="3200" spc="-35" dirty="0">
                <a:latin typeface="Times New Roman"/>
                <a:cs typeface="Times New Roman"/>
              </a:rPr>
              <a:t>dapat  </a:t>
            </a:r>
            <a:r>
              <a:rPr sz="3200" spc="-55" dirty="0">
                <a:latin typeface="Times New Roman"/>
                <a:cs typeface="Times New Roman"/>
              </a:rPr>
              <a:t>menimbulkan</a:t>
            </a:r>
            <a:r>
              <a:rPr sz="3200" spc="-10" dirty="0">
                <a:latin typeface="Times New Roman"/>
                <a:cs typeface="Times New Roman"/>
              </a:rPr>
              <a:t> </a:t>
            </a:r>
            <a:r>
              <a:rPr sz="3200" spc="-90" dirty="0">
                <a:latin typeface="Times New Roman"/>
                <a:cs typeface="Times New Roman"/>
              </a:rPr>
              <a:t>akibat;</a:t>
            </a:r>
            <a:endParaRPr sz="3200">
              <a:latin typeface="Times New Roman"/>
              <a:cs typeface="Times New Roman"/>
            </a:endParaRPr>
          </a:p>
          <a:p>
            <a:pPr marL="354965" marR="70485" indent="-342900">
              <a:lnSpc>
                <a:spcPct val="100000"/>
              </a:lnSpc>
              <a:spcBef>
                <a:spcPts val="785"/>
              </a:spcBef>
              <a:buFont typeface="Wingdings"/>
              <a:buChar char=""/>
              <a:tabLst>
                <a:tab pos="355600" algn="l"/>
              </a:tabLst>
            </a:pPr>
            <a:r>
              <a:rPr sz="3200" spc="-45" dirty="0">
                <a:latin typeface="Times New Roman"/>
                <a:cs typeface="Times New Roman"/>
              </a:rPr>
              <a:t>Produksi </a:t>
            </a:r>
            <a:r>
              <a:rPr sz="3200" spc="-35" dirty="0">
                <a:latin typeface="Times New Roman"/>
                <a:cs typeface="Times New Roman"/>
              </a:rPr>
              <a:t>dapat </a:t>
            </a:r>
            <a:r>
              <a:rPr sz="3200" spc="-40" dirty="0">
                <a:latin typeface="Times New Roman"/>
                <a:cs typeface="Times New Roman"/>
              </a:rPr>
              <a:t>ditambah </a:t>
            </a:r>
            <a:r>
              <a:rPr sz="3200" spc="-55" dirty="0">
                <a:latin typeface="Times New Roman"/>
                <a:cs typeface="Times New Roman"/>
              </a:rPr>
              <a:t>dengan  </a:t>
            </a:r>
            <a:r>
              <a:rPr sz="3200" spc="-65" dirty="0">
                <a:latin typeface="Times New Roman"/>
                <a:cs typeface="Times New Roman"/>
              </a:rPr>
              <a:t>lebih</a:t>
            </a:r>
            <a:r>
              <a:rPr sz="3200" spc="-20" dirty="0">
                <a:latin typeface="Times New Roman"/>
                <a:cs typeface="Times New Roman"/>
              </a:rPr>
              <a:t> </a:t>
            </a:r>
            <a:r>
              <a:rPr sz="3200" spc="-45" dirty="0">
                <a:latin typeface="Times New Roman"/>
                <a:cs typeface="Times New Roman"/>
              </a:rPr>
              <a:t>cepat</a:t>
            </a:r>
            <a:endParaRPr sz="32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765"/>
              </a:spcBef>
              <a:buFont typeface="Wingdings"/>
              <a:buChar char=""/>
              <a:tabLst>
                <a:tab pos="355600" algn="l"/>
              </a:tabLst>
            </a:pPr>
            <a:r>
              <a:rPr sz="3200" spc="-20" dirty="0">
                <a:latin typeface="Times New Roman"/>
                <a:cs typeface="Times New Roman"/>
              </a:rPr>
              <a:t>Ongkos </a:t>
            </a:r>
            <a:r>
              <a:rPr sz="3200" spc="-45" dirty="0">
                <a:latin typeface="Times New Roman"/>
                <a:cs typeface="Times New Roman"/>
              </a:rPr>
              <a:t>produksi </a:t>
            </a:r>
            <a:r>
              <a:rPr sz="3200" spc="-80" dirty="0">
                <a:latin typeface="Times New Roman"/>
                <a:cs typeface="Times New Roman"/>
              </a:rPr>
              <a:t>semakin</a:t>
            </a:r>
            <a:r>
              <a:rPr sz="3200" spc="90" dirty="0">
                <a:latin typeface="Times New Roman"/>
                <a:cs typeface="Times New Roman"/>
              </a:rPr>
              <a:t> </a:t>
            </a:r>
            <a:r>
              <a:rPr sz="3200" spc="-40" dirty="0">
                <a:latin typeface="Times New Roman"/>
                <a:cs typeface="Times New Roman"/>
              </a:rPr>
              <a:t>murah</a:t>
            </a:r>
            <a:endParaRPr sz="3200">
              <a:latin typeface="Times New Roman"/>
              <a:cs typeface="Times New Roman"/>
            </a:endParaRPr>
          </a:p>
          <a:p>
            <a:pPr marL="354965" marR="278130" indent="-342900">
              <a:lnSpc>
                <a:spcPts val="3800"/>
              </a:lnSpc>
              <a:spcBef>
                <a:spcPts val="960"/>
              </a:spcBef>
            </a:pPr>
            <a:r>
              <a:rPr sz="3200" spc="509" dirty="0">
                <a:latin typeface="Wingdings"/>
                <a:cs typeface="Wingdings"/>
              </a:rPr>
              <a:t></a:t>
            </a:r>
            <a:r>
              <a:rPr sz="3200" spc="509" dirty="0">
                <a:latin typeface="Times New Roman"/>
                <a:cs typeface="Times New Roman"/>
              </a:rPr>
              <a:t>Kemajuan </a:t>
            </a:r>
            <a:r>
              <a:rPr sz="3200" spc="-60" dirty="0">
                <a:latin typeface="Times New Roman"/>
                <a:cs typeface="Times New Roman"/>
              </a:rPr>
              <a:t>teknologi</a:t>
            </a:r>
            <a:r>
              <a:rPr sz="3200" spc="-555" dirty="0">
                <a:latin typeface="Times New Roman"/>
                <a:cs typeface="Times New Roman"/>
              </a:rPr>
              <a:t> </a:t>
            </a:r>
            <a:r>
              <a:rPr sz="3200" spc="-625" dirty="0">
                <a:latin typeface="Times New Roman"/>
                <a:cs typeface="Times New Roman"/>
              </a:rPr>
              <a:t>cenderung  </a:t>
            </a:r>
            <a:r>
              <a:rPr sz="3200" spc="-75" dirty="0">
                <a:latin typeface="Times New Roman"/>
                <a:cs typeface="Times New Roman"/>
              </a:rPr>
              <a:t>menaikkan</a:t>
            </a:r>
            <a:r>
              <a:rPr sz="3200" spc="-5" dirty="0">
                <a:latin typeface="Times New Roman"/>
                <a:cs typeface="Times New Roman"/>
              </a:rPr>
              <a:t> </a:t>
            </a:r>
            <a:r>
              <a:rPr sz="3200" spc="-60" dirty="0">
                <a:latin typeface="Times New Roman"/>
                <a:cs typeface="Times New Roman"/>
              </a:rPr>
              <a:t>penawaran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20" dirty="0"/>
              <a:t>c. </a:t>
            </a:r>
            <a:r>
              <a:rPr spc="135" dirty="0"/>
              <a:t>Jumlah</a:t>
            </a:r>
            <a:r>
              <a:rPr spc="-465" dirty="0"/>
              <a:t> </a:t>
            </a:r>
            <a:r>
              <a:rPr spc="160" dirty="0"/>
              <a:t>pasien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36525">
              <a:lnSpc>
                <a:spcPts val="1645"/>
              </a:lnSpc>
            </a:pPr>
            <a:fld id="{81D60167-4931-47E6-BA6A-407CBD079E47}" type="slidenum">
              <a:rPr spc="-5" dirty="0"/>
              <a:t>7</a:t>
            </a:fld>
            <a:endParaRPr spc="-5" dirty="0"/>
          </a:p>
        </p:txBody>
      </p:sp>
      <p:sp>
        <p:nvSpPr>
          <p:cNvPr id="3" name="object 3"/>
          <p:cNvSpPr txBox="1"/>
          <p:nvPr/>
        </p:nvSpPr>
        <p:spPr>
          <a:xfrm>
            <a:off x="721994" y="1600517"/>
            <a:ext cx="5257800" cy="24650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5080" indent="-342900">
              <a:lnSpc>
                <a:spcPct val="100000"/>
              </a:lnSpc>
              <a:spcBef>
                <a:spcPts val="10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55" dirty="0">
                <a:latin typeface="Times New Roman"/>
                <a:cs typeface="Times New Roman"/>
              </a:rPr>
              <a:t>Peningkatan </a:t>
            </a:r>
            <a:r>
              <a:rPr sz="3200" spc="-80" dirty="0">
                <a:latin typeface="Times New Roman"/>
                <a:cs typeface="Times New Roman"/>
              </a:rPr>
              <a:t>jumlah </a:t>
            </a:r>
            <a:r>
              <a:rPr sz="3200" spc="-70" dirty="0">
                <a:latin typeface="Times New Roman"/>
                <a:cs typeface="Times New Roman"/>
              </a:rPr>
              <a:t>pasien  </a:t>
            </a:r>
            <a:r>
              <a:rPr sz="3200" spc="-30" dirty="0">
                <a:latin typeface="Times New Roman"/>
                <a:cs typeface="Times New Roman"/>
              </a:rPr>
              <a:t>terhadap </a:t>
            </a:r>
            <a:r>
              <a:rPr sz="3200" spc="-55" dirty="0">
                <a:latin typeface="Times New Roman"/>
                <a:cs typeface="Times New Roman"/>
              </a:rPr>
              <a:t>suatu </a:t>
            </a:r>
            <a:r>
              <a:rPr sz="3200" spc="-60" dirty="0">
                <a:latin typeface="Times New Roman"/>
                <a:cs typeface="Times New Roman"/>
              </a:rPr>
              <a:t>barang atau </a:t>
            </a:r>
            <a:r>
              <a:rPr sz="3200" spc="-120" dirty="0">
                <a:latin typeface="Times New Roman"/>
                <a:cs typeface="Times New Roman"/>
              </a:rPr>
              <a:t>jasa  </a:t>
            </a:r>
            <a:r>
              <a:rPr sz="3200" spc="-90" dirty="0">
                <a:latin typeface="Times New Roman"/>
                <a:cs typeface="Times New Roman"/>
              </a:rPr>
              <a:t>pelayanan </a:t>
            </a:r>
            <a:r>
              <a:rPr sz="3200" spc="-60" dirty="0">
                <a:latin typeface="Times New Roman"/>
                <a:cs typeface="Times New Roman"/>
              </a:rPr>
              <a:t>kesehatan, </a:t>
            </a:r>
            <a:r>
              <a:rPr sz="3200" spc="-85" dirty="0">
                <a:latin typeface="Times New Roman"/>
                <a:cs typeface="Times New Roman"/>
              </a:rPr>
              <a:t>akan  </a:t>
            </a:r>
            <a:r>
              <a:rPr sz="3200" spc="-65" dirty="0">
                <a:latin typeface="Times New Roman"/>
                <a:cs typeface="Times New Roman"/>
              </a:rPr>
              <a:t>meningkatkan penawaran  </a:t>
            </a:r>
            <a:r>
              <a:rPr sz="3200" spc="-55" dirty="0">
                <a:latin typeface="Times New Roman"/>
                <a:cs typeface="Times New Roman"/>
              </a:rPr>
              <a:t>terhadapnya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34210" y="388937"/>
            <a:ext cx="5272405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50" dirty="0"/>
              <a:t>d. </a:t>
            </a:r>
            <a:r>
              <a:rPr spc="300" dirty="0"/>
              <a:t>Tujuan</a:t>
            </a:r>
            <a:r>
              <a:rPr spc="-535" dirty="0"/>
              <a:t> </a:t>
            </a:r>
            <a:r>
              <a:rPr spc="200" dirty="0"/>
              <a:t>perusahaan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36525">
              <a:lnSpc>
                <a:spcPts val="1645"/>
              </a:lnSpc>
            </a:pPr>
            <a:fld id="{81D60167-4931-47E6-BA6A-407CBD079E47}" type="slidenum">
              <a:rPr spc="-5" dirty="0"/>
              <a:t>8</a:t>
            </a:fld>
            <a:endParaRPr spc="-5" dirty="0"/>
          </a:p>
        </p:txBody>
      </p:sp>
      <p:sp>
        <p:nvSpPr>
          <p:cNvPr id="3" name="object 3"/>
          <p:cNvSpPr txBox="1"/>
          <p:nvPr/>
        </p:nvSpPr>
        <p:spPr>
          <a:xfrm>
            <a:off x="793432" y="1600517"/>
            <a:ext cx="6292215" cy="41243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5080" indent="-342900" algn="just">
              <a:lnSpc>
                <a:spcPct val="100000"/>
              </a:lnSpc>
              <a:spcBef>
                <a:spcPts val="100"/>
              </a:spcBef>
              <a:buChar char="•"/>
              <a:tabLst>
                <a:tab pos="355600" algn="l"/>
              </a:tabLst>
            </a:pPr>
            <a:r>
              <a:rPr sz="3200" spc="-60" dirty="0">
                <a:latin typeface="Times New Roman"/>
                <a:cs typeface="Times New Roman"/>
              </a:rPr>
              <a:t>Penawaran </a:t>
            </a:r>
            <a:r>
              <a:rPr sz="3200" spc="-85" dirty="0">
                <a:latin typeface="Times New Roman"/>
                <a:cs typeface="Times New Roman"/>
              </a:rPr>
              <a:t>disesuaikan </a:t>
            </a:r>
            <a:r>
              <a:rPr sz="3200" spc="-50" dirty="0">
                <a:latin typeface="Times New Roman"/>
                <a:cs typeface="Times New Roman"/>
              </a:rPr>
              <a:t>dengan </a:t>
            </a:r>
            <a:r>
              <a:rPr sz="3200" spc="-45" dirty="0">
                <a:latin typeface="Times New Roman"/>
                <a:cs typeface="Times New Roman"/>
              </a:rPr>
              <a:t>tujuan  </a:t>
            </a:r>
            <a:r>
              <a:rPr sz="3200" spc="-130" dirty="0">
                <a:latin typeface="Times New Roman"/>
                <a:cs typeface="Times New Roman"/>
              </a:rPr>
              <a:t>yang </a:t>
            </a:r>
            <a:r>
              <a:rPr sz="3200" spc="-85" dirty="0">
                <a:latin typeface="Times New Roman"/>
                <a:cs typeface="Times New Roman"/>
              </a:rPr>
              <a:t>ingin </a:t>
            </a:r>
            <a:r>
              <a:rPr sz="3200" spc="-90" dirty="0">
                <a:latin typeface="Times New Roman"/>
                <a:cs typeface="Times New Roman"/>
              </a:rPr>
              <a:t>dicapai </a:t>
            </a:r>
            <a:r>
              <a:rPr sz="3200" spc="-45" dirty="0">
                <a:latin typeface="Times New Roman"/>
                <a:cs typeface="Times New Roman"/>
              </a:rPr>
              <a:t>oleh</a:t>
            </a:r>
            <a:r>
              <a:rPr sz="3200" spc="285" dirty="0">
                <a:latin typeface="Times New Roman"/>
                <a:cs typeface="Times New Roman"/>
              </a:rPr>
              <a:t> </a:t>
            </a:r>
            <a:r>
              <a:rPr sz="3200" spc="-65" dirty="0">
                <a:latin typeface="Times New Roman"/>
                <a:cs typeface="Times New Roman"/>
              </a:rPr>
              <a:t>perusahaan;</a:t>
            </a:r>
            <a:endParaRPr sz="3200">
              <a:latin typeface="Times New Roman"/>
              <a:cs typeface="Times New Roman"/>
            </a:endParaRPr>
          </a:p>
          <a:p>
            <a:pPr marL="354965" marR="1179195" indent="-342900" algn="just">
              <a:lnSpc>
                <a:spcPct val="99800"/>
              </a:lnSpc>
              <a:spcBef>
                <a:spcPts val="810"/>
              </a:spcBef>
            </a:pPr>
            <a:r>
              <a:rPr sz="3200" spc="415" dirty="0">
                <a:latin typeface="Wingdings"/>
                <a:cs typeface="Wingdings"/>
              </a:rPr>
              <a:t></a:t>
            </a:r>
            <a:r>
              <a:rPr sz="3200" spc="415" dirty="0">
                <a:latin typeface="Times New Roman"/>
                <a:cs typeface="Times New Roman"/>
              </a:rPr>
              <a:t>Perusahaan </a:t>
            </a:r>
            <a:r>
              <a:rPr sz="3200" spc="-130" dirty="0">
                <a:latin typeface="Times New Roman"/>
                <a:cs typeface="Times New Roman"/>
              </a:rPr>
              <a:t>yang</a:t>
            </a:r>
            <a:r>
              <a:rPr sz="3200" spc="-459" dirty="0">
                <a:latin typeface="Times New Roman"/>
                <a:cs typeface="Times New Roman"/>
              </a:rPr>
              <a:t> </a:t>
            </a:r>
            <a:r>
              <a:rPr sz="3200" spc="-580" dirty="0">
                <a:latin typeface="Times New Roman"/>
                <a:cs typeface="Times New Roman"/>
              </a:rPr>
              <a:t>menekankan  </a:t>
            </a:r>
            <a:r>
              <a:rPr sz="3200" u="heavy" spc="-4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keuntungan </a:t>
            </a:r>
            <a:r>
              <a:rPr sz="3200" u="heavy" spc="-10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maksimal</a:t>
            </a:r>
            <a:r>
              <a:rPr sz="3200" spc="-100" dirty="0">
                <a:latin typeface="Times New Roman"/>
                <a:cs typeface="Times New Roman"/>
              </a:rPr>
              <a:t> </a:t>
            </a:r>
            <a:r>
              <a:rPr sz="3200" spc="-55" dirty="0">
                <a:latin typeface="Times New Roman"/>
                <a:cs typeface="Times New Roman"/>
              </a:rPr>
              <a:t>dengan  </a:t>
            </a:r>
            <a:r>
              <a:rPr sz="3200" u="heavy" spc="-4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produksi </a:t>
            </a:r>
            <a:r>
              <a:rPr sz="3200" u="heavy" spc="-7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kurang</a:t>
            </a:r>
            <a:r>
              <a:rPr sz="3200" u="heavy" spc="4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3200" u="heavy" spc="-10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maksimal</a:t>
            </a:r>
            <a:endParaRPr sz="3200">
              <a:latin typeface="Times New Roman"/>
              <a:cs typeface="Times New Roman"/>
            </a:endParaRPr>
          </a:p>
          <a:p>
            <a:pPr marL="354965" marR="1179195" indent="-342900">
              <a:lnSpc>
                <a:spcPct val="99500"/>
              </a:lnSpc>
              <a:spcBef>
                <a:spcPts val="819"/>
              </a:spcBef>
            </a:pPr>
            <a:r>
              <a:rPr sz="3200" spc="415" dirty="0">
                <a:latin typeface="Wingdings"/>
                <a:cs typeface="Wingdings"/>
              </a:rPr>
              <a:t></a:t>
            </a:r>
            <a:r>
              <a:rPr sz="3200" spc="415" dirty="0">
                <a:latin typeface="Times New Roman"/>
                <a:cs typeface="Times New Roman"/>
              </a:rPr>
              <a:t>Perusahaan </a:t>
            </a:r>
            <a:r>
              <a:rPr sz="3200" spc="-130" dirty="0">
                <a:latin typeface="Times New Roman"/>
                <a:cs typeface="Times New Roman"/>
              </a:rPr>
              <a:t>yang</a:t>
            </a:r>
            <a:r>
              <a:rPr sz="3200" spc="-459" dirty="0">
                <a:latin typeface="Times New Roman"/>
                <a:cs typeface="Times New Roman"/>
              </a:rPr>
              <a:t> </a:t>
            </a:r>
            <a:r>
              <a:rPr sz="3200" spc="-580" dirty="0">
                <a:latin typeface="Times New Roman"/>
                <a:cs typeface="Times New Roman"/>
              </a:rPr>
              <a:t>menekankan  </a:t>
            </a:r>
            <a:r>
              <a:rPr sz="3200" u="heavy" spc="-4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produksi </a:t>
            </a:r>
            <a:r>
              <a:rPr sz="3200" u="heavy" spc="-10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maksimal</a:t>
            </a:r>
            <a:r>
              <a:rPr sz="3200" spc="-100" dirty="0">
                <a:latin typeface="Times New Roman"/>
                <a:cs typeface="Times New Roman"/>
              </a:rPr>
              <a:t> </a:t>
            </a:r>
            <a:r>
              <a:rPr sz="3200" spc="-55" dirty="0">
                <a:latin typeface="Times New Roman"/>
                <a:cs typeface="Times New Roman"/>
              </a:rPr>
              <a:t>dengan  </a:t>
            </a:r>
            <a:r>
              <a:rPr sz="3200" u="heavy" spc="-4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keuntungan </a:t>
            </a:r>
            <a:r>
              <a:rPr sz="3200" u="heavy" spc="-7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kurang</a:t>
            </a:r>
            <a:r>
              <a:rPr sz="3200" u="heavy" spc="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3200" u="heavy" spc="-10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maksimal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86329" y="388937"/>
            <a:ext cx="4374515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180" dirty="0"/>
              <a:t>Fungsi</a:t>
            </a:r>
            <a:r>
              <a:rPr spc="-270" dirty="0"/>
              <a:t> </a:t>
            </a:r>
            <a:r>
              <a:rPr spc="130" dirty="0"/>
              <a:t>penawaran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36525">
              <a:lnSpc>
                <a:spcPts val="1645"/>
              </a:lnSpc>
            </a:pPr>
            <a:fld id="{81D60167-4931-47E6-BA6A-407CBD079E47}" type="slidenum">
              <a:rPr spc="-5" dirty="0"/>
              <a:t>9</a:t>
            </a:fld>
            <a:endParaRPr spc="-5" dirty="0"/>
          </a:p>
        </p:txBody>
      </p:sp>
      <p:sp>
        <p:nvSpPr>
          <p:cNvPr id="3" name="object 3"/>
          <p:cNvSpPr txBox="1"/>
          <p:nvPr/>
        </p:nvSpPr>
        <p:spPr>
          <a:xfrm>
            <a:off x="579119" y="1600517"/>
            <a:ext cx="6262370" cy="25641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1149350" indent="-342900">
              <a:lnSpc>
                <a:spcPct val="100000"/>
              </a:lnSpc>
              <a:spcBef>
                <a:spcPts val="10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160" dirty="0">
                <a:latin typeface="Times New Roman"/>
                <a:cs typeface="Times New Roman"/>
              </a:rPr>
              <a:t>Sisi </a:t>
            </a:r>
            <a:r>
              <a:rPr sz="3200" spc="-65" dirty="0">
                <a:latin typeface="Times New Roman"/>
                <a:cs typeface="Times New Roman"/>
              </a:rPr>
              <a:t>penawaran </a:t>
            </a:r>
            <a:r>
              <a:rPr sz="3200" spc="-35" dirty="0">
                <a:latin typeface="Times New Roman"/>
                <a:cs typeface="Times New Roman"/>
              </a:rPr>
              <a:t>dapat </a:t>
            </a:r>
            <a:r>
              <a:rPr sz="3200" spc="-95" dirty="0">
                <a:latin typeface="Times New Roman"/>
                <a:cs typeface="Times New Roman"/>
              </a:rPr>
              <a:t>disajikan  </a:t>
            </a:r>
            <a:r>
              <a:rPr sz="3200" spc="-105" dirty="0">
                <a:latin typeface="Times New Roman"/>
                <a:cs typeface="Times New Roman"/>
              </a:rPr>
              <a:t>melalui </a:t>
            </a:r>
            <a:r>
              <a:rPr sz="3200" u="heavy" spc="-6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tabel </a:t>
            </a:r>
            <a:r>
              <a:rPr sz="3200" u="heavy" spc="-6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penawaran</a:t>
            </a:r>
            <a:r>
              <a:rPr sz="3200" u="heavy" spc="13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3200" u="heavy" spc="-6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pasar</a:t>
            </a:r>
            <a:endParaRPr sz="3200">
              <a:latin typeface="Times New Roman"/>
              <a:cs typeface="Times New Roman"/>
            </a:endParaRPr>
          </a:p>
          <a:p>
            <a:pPr marL="354965" marR="5080" indent="-342900">
              <a:lnSpc>
                <a:spcPct val="100000"/>
              </a:lnSpc>
              <a:spcBef>
                <a:spcPts val="785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100" dirty="0">
                <a:latin typeface="Times New Roman"/>
                <a:cs typeface="Times New Roman"/>
              </a:rPr>
              <a:t>Yaitu </a:t>
            </a:r>
            <a:r>
              <a:rPr sz="3200" spc="-50" dirty="0">
                <a:latin typeface="Times New Roman"/>
                <a:cs typeface="Times New Roman"/>
              </a:rPr>
              <a:t>suatu </a:t>
            </a:r>
            <a:r>
              <a:rPr sz="3200" spc="-60" dirty="0">
                <a:latin typeface="Times New Roman"/>
                <a:cs typeface="Times New Roman"/>
              </a:rPr>
              <a:t>tabel </a:t>
            </a:r>
            <a:r>
              <a:rPr sz="3200" spc="-20" dirty="0">
                <a:latin typeface="Times New Roman"/>
                <a:cs typeface="Times New Roman"/>
              </a:rPr>
              <a:t>untuk </a:t>
            </a:r>
            <a:r>
              <a:rPr sz="3200" spc="-50" dirty="0">
                <a:latin typeface="Times New Roman"/>
                <a:cs typeface="Times New Roman"/>
              </a:rPr>
              <a:t>menunjukkan </a:t>
            </a:r>
            <a:r>
              <a:rPr sz="3200" u="heavy" spc="-5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3200" u="heavy" spc="-8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jumlah </a:t>
            </a:r>
            <a:r>
              <a:rPr sz="3200" u="heavy" spc="-6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barang</a:t>
            </a:r>
            <a:r>
              <a:rPr sz="3200" spc="-60" dirty="0">
                <a:latin typeface="Times New Roman"/>
                <a:cs typeface="Times New Roman"/>
              </a:rPr>
              <a:t> </a:t>
            </a:r>
            <a:r>
              <a:rPr sz="3200" spc="-65" dirty="0">
                <a:latin typeface="Times New Roman"/>
                <a:cs typeface="Times New Roman"/>
              </a:rPr>
              <a:t>atau </a:t>
            </a:r>
            <a:r>
              <a:rPr sz="3200" spc="-90" dirty="0">
                <a:latin typeface="Times New Roman"/>
                <a:cs typeface="Times New Roman"/>
              </a:rPr>
              <a:t>pelayanan </a:t>
            </a:r>
            <a:r>
              <a:rPr sz="3200" spc="-130" dirty="0">
                <a:latin typeface="Times New Roman"/>
                <a:cs typeface="Times New Roman"/>
              </a:rPr>
              <a:t>yang  </a:t>
            </a:r>
            <a:r>
              <a:rPr sz="3200" spc="-75" dirty="0">
                <a:latin typeface="Times New Roman"/>
                <a:cs typeface="Times New Roman"/>
              </a:rPr>
              <a:t>ditawarkan </a:t>
            </a:r>
            <a:r>
              <a:rPr sz="3200" spc="-55" dirty="0">
                <a:latin typeface="Times New Roman"/>
                <a:cs typeface="Times New Roman"/>
              </a:rPr>
              <a:t>pada </a:t>
            </a:r>
            <a:r>
              <a:rPr sz="3200" spc="-60" dirty="0">
                <a:latin typeface="Times New Roman"/>
                <a:cs typeface="Times New Roman"/>
              </a:rPr>
              <a:t>setiap </a:t>
            </a:r>
            <a:r>
              <a:rPr sz="3200" spc="-120" dirty="0">
                <a:latin typeface="Times New Roman"/>
                <a:cs typeface="Times New Roman"/>
              </a:rPr>
              <a:t>level</a:t>
            </a:r>
            <a:r>
              <a:rPr sz="3200" spc="195" dirty="0">
                <a:latin typeface="Times New Roman"/>
                <a:cs typeface="Times New Roman"/>
              </a:rPr>
              <a:t> </a:t>
            </a:r>
            <a:r>
              <a:rPr sz="3200" u="heavy" spc="-5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tarif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565</Words>
  <Application>Microsoft Office PowerPoint</Application>
  <PresentationFormat>On-screen Show (4:3)</PresentationFormat>
  <Paragraphs>159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Arial</vt:lpstr>
      <vt:lpstr>Calibri</vt:lpstr>
      <vt:lpstr>Times New Roman</vt:lpstr>
      <vt:lpstr>Wingdings</vt:lpstr>
      <vt:lpstr>Office Theme</vt:lpstr>
      <vt:lpstr>Konsep Supply dalam Sektor Kesehatan</vt:lpstr>
      <vt:lpstr>Pokok Bahasan</vt:lpstr>
      <vt:lpstr>Pendahuluan</vt:lpstr>
      <vt:lpstr>Faktor – faktor yang</vt:lpstr>
      <vt:lpstr>a. Biaya produksi</vt:lpstr>
      <vt:lpstr>b. Tingkat teknologi</vt:lpstr>
      <vt:lpstr>c. Jumlah pasien</vt:lpstr>
      <vt:lpstr>d. Tujuan perusahaan</vt:lpstr>
      <vt:lpstr>Fungsi penawaran</vt:lpstr>
      <vt:lpstr>Contoh; Penawaran bangsal VIP di RS X tahun 2012</vt:lpstr>
      <vt:lpstr>Interpretasi…</vt:lpstr>
      <vt:lpstr>Contoh kurva</vt:lpstr>
      <vt:lpstr>Perbandingan Permintaan &amp;</vt:lpstr>
      <vt:lpstr>Kelebihan penawaran</vt:lpstr>
      <vt:lpstr>Kelebihan permintaan</vt:lpstr>
      <vt:lpstr>Keseimbangan (Equilibrium)</vt:lpstr>
      <vt:lpstr>Contoh; Permintaan bangsal VIP di RS X tahun 2012</vt:lpstr>
      <vt:lpstr>Contoh; Penawaran bangsal VIP di RS X tahun 2012</vt:lpstr>
      <vt:lpstr>Keseimbangan (Equilibrium)</vt:lpstr>
      <vt:lpstr>Titik Equilibrium</vt:lpstr>
      <vt:lpstr>Keterangan</vt:lpstr>
      <vt:lpstr>Analisa Permintaan &amp;  Penawaran Pasar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Muhammad Tahir</cp:lastModifiedBy>
  <cp:revision>1</cp:revision>
  <dcterms:created xsi:type="dcterms:W3CDTF">2022-03-23T01:29:17Z</dcterms:created>
  <dcterms:modified xsi:type="dcterms:W3CDTF">2022-03-23T02:06:31Z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2018-05-05T00:00:00Z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2022-03-23T00:00:00Z</vt:filetime>
  </property>
</Properties>
</file>