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9" d="100"/>
          <a:sy n="59" d="100"/>
        </p:scale>
        <p:origin x="1500" y="5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9740" y="1424989"/>
            <a:ext cx="3507104" cy="45161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28209" y="1600517"/>
            <a:ext cx="3185795" cy="43199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200" b="0" i="0">
                <a:solidFill>
                  <a:schemeClr val="tx1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545589" y="175640"/>
            <a:ext cx="5207000" cy="6350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000" b="0" i="0">
                <a:solidFill>
                  <a:schemeClr val="tx1"/>
                </a:solidFill>
                <a:latin typeface="Lucida Sans Unicode"/>
                <a:cs typeface="Lucida Sans Unicode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84859" y="1676400"/>
            <a:ext cx="7940675" cy="41452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5/10/2022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361680" y="6292229"/>
            <a:ext cx="274320" cy="22415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400" b="0" i="0">
                <a:solidFill>
                  <a:schemeClr val="tx1"/>
                </a:solidFill>
                <a:latin typeface="Arial MT"/>
                <a:cs typeface="Arial MT"/>
              </a:defRPr>
            </a:lvl1pPr>
          </a:lstStyle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‹#›</a:t>
            </a:fld>
            <a:endParaRPr spc="-5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5.xml"/><Relationship Id="rId4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sp>
        <p:nvSpPr>
          <p:cNvPr id="3" name="object 3"/>
          <p:cNvSpPr txBox="1"/>
          <p:nvPr/>
        </p:nvSpPr>
        <p:spPr>
          <a:xfrm>
            <a:off x="381000" y="4724400"/>
            <a:ext cx="7162800" cy="1431802"/>
          </a:xfrm>
          <a:prstGeom prst="rect">
            <a:avLst/>
          </a:prstGeom>
        </p:spPr>
        <p:txBody>
          <a:bodyPr vert="horz" wrap="square" lIns="0" tIns="22669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785"/>
              </a:spcBef>
            </a:pPr>
            <a:r>
              <a:rPr sz="3200" b="1" spc="815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KONSEP</a:t>
            </a:r>
            <a:r>
              <a:rPr sz="3200" b="1" spc="25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sz="3200" b="1" spc="735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DEMAN</a:t>
            </a:r>
            <a:r>
              <a:rPr lang="en-US" sz="3200" b="1" spc="735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 DALAM</a:t>
            </a:r>
            <a:endParaRPr sz="32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32384" algn="ctr">
              <a:lnSpc>
                <a:spcPct val="100000"/>
              </a:lnSpc>
              <a:spcBef>
                <a:spcPts val="1685"/>
              </a:spcBef>
            </a:pPr>
            <a:r>
              <a:rPr sz="3200" b="1" spc="894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SEKTOR</a:t>
            </a:r>
            <a:r>
              <a:rPr sz="3200" b="1" spc="229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sz="3200" b="1" spc="9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KESEHATAN</a:t>
            </a:r>
            <a:endParaRPr sz="3200" b="1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82189" y="419036"/>
            <a:ext cx="374078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260" dirty="0"/>
              <a:t>b</a:t>
            </a:r>
            <a:r>
              <a:rPr sz="4400" spc="-455" dirty="0"/>
              <a:t>.</a:t>
            </a:r>
            <a:r>
              <a:rPr sz="4400" spc="-480" dirty="0"/>
              <a:t> </a:t>
            </a:r>
            <a:r>
              <a:rPr sz="4400" spc="1645" dirty="0"/>
              <a:t>J</a:t>
            </a:r>
            <a:r>
              <a:rPr sz="4400" spc="-315" dirty="0"/>
              <a:t>e</a:t>
            </a:r>
            <a:r>
              <a:rPr sz="4400" spc="-340" dirty="0"/>
              <a:t>n</a:t>
            </a:r>
            <a:r>
              <a:rPr sz="4400" spc="-355" dirty="0"/>
              <a:t>i</a:t>
            </a:r>
            <a:r>
              <a:rPr sz="4400" spc="-280" dirty="0"/>
              <a:t>s</a:t>
            </a:r>
            <a:r>
              <a:rPr sz="4400" spc="-500" dirty="0"/>
              <a:t> </a:t>
            </a:r>
            <a:r>
              <a:rPr sz="4400" spc="-459" dirty="0"/>
              <a:t>k</a:t>
            </a:r>
            <a:r>
              <a:rPr sz="4400" spc="-380" dirty="0"/>
              <a:t>e</a:t>
            </a:r>
            <a:r>
              <a:rPr sz="4400" spc="-175" dirty="0"/>
              <a:t>l</a:t>
            </a:r>
            <a:r>
              <a:rPr sz="4400" spc="-185" dirty="0"/>
              <a:t>a</a:t>
            </a:r>
            <a:r>
              <a:rPr sz="4400" spc="-705" dirty="0"/>
              <a:t>min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702117"/>
            <a:ext cx="6471285" cy="363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483234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Times New Roman"/>
                <a:cs typeface="Times New Roman"/>
              </a:rPr>
              <a:t>Demand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wanita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terhadap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lebih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tinggi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daripada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135" dirty="0">
                <a:latin typeface="Times New Roman"/>
                <a:cs typeface="Times New Roman"/>
              </a:rPr>
              <a:t>laki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laki</a:t>
            </a:r>
            <a:endParaRPr sz="3200">
              <a:latin typeface="Times New Roman"/>
              <a:cs typeface="Times New Roman"/>
            </a:endParaRPr>
          </a:p>
          <a:p>
            <a:pPr marL="396240" indent="-384175">
              <a:lnSpc>
                <a:spcPct val="100000"/>
              </a:lnSpc>
              <a:spcBef>
                <a:spcPts val="80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85" dirty="0">
                <a:latin typeface="Times New Roman"/>
                <a:cs typeface="Times New Roman"/>
              </a:rPr>
              <a:t>Wanita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mempunyai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5" dirty="0">
                <a:latin typeface="Times New Roman"/>
                <a:cs typeface="Times New Roman"/>
              </a:rPr>
              <a:t>tubuh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lebih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rentan</a:t>
            </a:r>
            <a:endParaRPr sz="3200">
              <a:latin typeface="Times New Roman"/>
              <a:cs typeface="Times New Roman"/>
            </a:endParaRPr>
          </a:p>
          <a:p>
            <a:pPr marL="355600" marR="1363345" indent="-343535">
              <a:lnSpc>
                <a:spcPct val="99500"/>
              </a:lnSpc>
              <a:spcBef>
                <a:spcPts val="80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85" dirty="0">
                <a:latin typeface="Times New Roman"/>
                <a:cs typeface="Times New Roman"/>
              </a:rPr>
              <a:t>Wanita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lebih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banyak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pergi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ke </a:t>
            </a:r>
            <a:r>
              <a:rPr sz="3200" spc="-90" dirty="0">
                <a:latin typeface="Times New Roman"/>
                <a:cs typeface="Times New Roman"/>
              </a:rPr>
              <a:t> pelayanan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kesehatan,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sehingga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tercatat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kasus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penyakitnya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10</a:t>
            </a:fld>
            <a:endParaRPr spc="-5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64129" y="419036"/>
            <a:ext cx="31775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80" dirty="0"/>
              <a:t>c</a:t>
            </a:r>
            <a:r>
              <a:rPr sz="4400" spc="-455" dirty="0"/>
              <a:t>.</a:t>
            </a:r>
            <a:r>
              <a:rPr sz="4400" spc="-500" dirty="0"/>
              <a:t> </a:t>
            </a:r>
            <a:r>
              <a:rPr sz="4400" spc="500" dirty="0"/>
              <a:t>P</a:t>
            </a:r>
            <a:r>
              <a:rPr sz="4400" spc="-180" dirty="0"/>
              <a:t>e</a:t>
            </a:r>
            <a:r>
              <a:rPr sz="4400" spc="-395" dirty="0"/>
              <a:t>n</a:t>
            </a:r>
            <a:r>
              <a:rPr sz="4400" spc="-375" dirty="0"/>
              <a:t>d</a:t>
            </a:r>
            <a:r>
              <a:rPr sz="4400" spc="-355" dirty="0"/>
              <a:t>i</a:t>
            </a:r>
            <a:r>
              <a:rPr sz="4400" spc="-340" dirty="0"/>
              <a:t>di</a:t>
            </a:r>
            <a:r>
              <a:rPr sz="4400" spc="-420" dirty="0"/>
              <a:t>k</a:t>
            </a:r>
            <a:r>
              <a:rPr sz="4400" spc="-180" dirty="0"/>
              <a:t>a</a:t>
            </a:r>
            <a:r>
              <a:rPr sz="4400" spc="-480" dirty="0"/>
              <a:t>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702117"/>
            <a:ext cx="506603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38735" indent="-343535" algn="just">
              <a:lnSpc>
                <a:spcPct val="100000"/>
              </a:lnSpc>
              <a:spcBef>
                <a:spcPts val="100"/>
              </a:spcBef>
              <a:buChar char="•"/>
              <a:tabLst>
                <a:tab pos="356235" algn="l"/>
              </a:tabLst>
            </a:pPr>
            <a:r>
              <a:rPr sz="3200" spc="-80" dirty="0">
                <a:latin typeface="Times New Roman"/>
                <a:cs typeface="Times New Roman"/>
              </a:rPr>
              <a:t>Seseorang </a:t>
            </a:r>
            <a:r>
              <a:rPr sz="3200" spc="-55" dirty="0">
                <a:latin typeface="Times New Roman"/>
                <a:cs typeface="Times New Roman"/>
              </a:rPr>
              <a:t>dengan pendidikan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tinggi </a:t>
            </a:r>
            <a:r>
              <a:rPr sz="3200" spc="-50" dirty="0">
                <a:latin typeface="Times New Roman"/>
                <a:cs typeface="Times New Roman"/>
              </a:rPr>
              <a:t>cenderung </a:t>
            </a:r>
            <a:r>
              <a:rPr sz="3200" spc="-75" dirty="0">
                <a:latin typeface="Times New Roman"/>
                <a:cs typeface="Times New Roman"/>
              </a:rPr>
              <a:t>mempunyai 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95" dirty="0">
                <a:latin typeface="Times New Roman"/>
                <a:cs typeface="Times New Roman"/>
              </a:rPr>
              <a:t>tinggi </a:t>
            </a:r>
            <a:r>
              <a:rPr sz="3200" spc="-30" dirty="0">
                <a:latin typeface="Times New Roman"/>
                <a:cs typeface="Times New Roman"/>
              </a:rPr>
              <a:t>terhadap 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790"/>
              </a:spcBef>
              <a:buChar char="•"/>
              <a:tabLst>
                <a:tab pos="356235" algn="l"/>
              </a:tabLst>
            </a:pPr>
            <a:r>
              <a:rPr sz="3200" spc="-40" dirty="0">
                <a:latin typeface="Times New Roman"/>
                <a:cs typeface="Times New Roman"/>
              </a:rPr>
              <a:t>Disebabkan </a:t>
            </a:r>
            <a:r>
              <a:rPr sz="3200" spc="-105" dirty="0">
                <a:latin typeface="Times New Roman"/>
                <a:cs typeface="Times New Roman"/>
              </a:rPr>
              <a:t>adanya </a:t>
            </a:r>
            <a:r>
              <a:rPr sz="3200" spc="-70" dirty="0">
                <a:latin typeface="Times New Roman"/>
                <a:cs typeface="Times New Roman"/>
              </a:rPr>
              <a:t>kesadaran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status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kesehatannya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11</a:t>
            </a:fld>
            <a:endParaRPr spc="-5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92" y="419036"/>
            <a:ext cx="62382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80" dirty="0"/>
              <a:t>d.</a:t>
            </a:r>
            <a:r>
              <a:rPr sz="4400" spc="-470" dirty="0"/>
              <a:t> </a:t>
            </a:r>
            <a:r>
              <a:rPr sz="4400" spc="500" dirty="0"/>
              <a:t>P</a:t>
            </a:r>
            <a:r>
              <a:rPr sz="4400" spc="-315" dirty="0"/>
              <a:t>e</a:t>
            </a:r>
            <a:r>
              <a:rPr sz="4400" spc="-340" dirty="0"/>
              <a:t>n</a:t>
            </a:r>
            <a:r>
              <a:rPr sz="4400" spc="-400" dirty="0"/>
              <a:t>gh</a:t>
            </a:r>
            <a:r>
              <a:rPr sz="4400" spc="-330" dirty="0"/>
              <a:t>a</a:t>
            </a:r>
            <a:r>
              <a:rPr sz="4400" spc="-400" dirty="0"/>
              <a:t>s</a:t>
            </a:r>
            <a:r>
              <a:rPr sz="4400" spc="-245" dirty="0"/>
              <a:t>i</a:t>
            </a:r>
            <a:r>
              <a:rPr sz="4400" spc="-385" dirty="0"/>
              <a:t>l</a:t>
            </a:r>
            <a:r>
              <a:rPr sz="4400" spc="-335" dirty="0"/>
              <a:t>an</a:t>
            </a:r>
            <a:r>
              <a:rPr sz="4400" spc="-509" dirty="0"/>
              <a:t> </a:t>
            </a:r>
            <a:r>
              <a:rPr sz="4400" spc="-1280" dirty="0"/>
              <a:t>m</a:t>
            </a:r>
            <a:r>
              <a:rPr sz="4400" spc="-185" dirty="0"/>
              <a:t>a</a:t>
            </a:r>
            <a:r>
              <a:rPr sz="4400" spc="-270" dirty="0"/>
              <a:t>s</a:t>
            </a:r>
            <a:r>
              <a:rPr sz="4400" spc="-190" dirty="0"/>
              <a:t>yar</a:t>
            </a:r>
            <a:r>
              <a:rPr sz="4400" spc="-195" dirty="0"/>
              <a:t>a</a:t>
            </a:r>
            <a:r>
              <a:rPr sz="4400" spc="-260" dirty="0"/>
              <a:t>kat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6027420" cy="4124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  <a:tab pos="2713355" algn="l"/>
              </a:tabLst>
            </a:pPr>
            <a:r>
              <a:rPr sz="3200" spc="-110" dirty="0">
                <a:latin typeface="Times New Roman"/>
                <a:cs typeface="Times New Roman"/>
              </a:rPr>
              <a:t>Secara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umum,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kenaikan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penghasilan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akan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meningkatkan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terhadap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	</a:t>
            </a:r>
            <a:r>
              <a:rPr sz="3200" spc="-95" dirty="0">
                <a:latin typeface="Times New Roman"/>
                <a:cs typeface="Times New Roman"/>
              </a:rPr>
              <a:t>Barang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normal</a:t>
            </a:r>
            <a:endParaRPr sz="3200">
              <a:latin typeface="Times New Roman"/>
              <a:cs typeface="Times New Roman"/>
            </a:endParaRPr>
          </a:p>
          <a:p>
            <a:pPr marL="355600" marR="480059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dirty="0">
                <a:latin typeface="Times New Roman"/>
                <a:cs typeface="Times New Roman"/>
              </a:rPr>
              <a:t>Di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25" dirty="0">
                <a:latin typeface="Times New Roman"/>
                <a:cs typeface="Times New Roman"/>
              </a:rPr>
              <a:t>sisi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lain,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kenaikan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penghasilan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akan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menyebabkan </a:t>
            </a:r>
            <a:r>
              <a:rPr sz="3200" spc="-6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penurunan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konsumsi…???</a:t>
            </a:r>
            <a:endParaRPr sz="3200">
              <a:latin typeface="Times New Roman"/>
              <a:cs typeface="Times New Roman"/>
            </a:endParaRPr>
          </a:p>
          <a:p>
            <a:pPr marL="1028700">
              <a:lnSpc>
                <a:spcPct val="100000"/>
              </a:lnSpc>
              <a:spcBef>
                <a:spcPts val="765"/>
              </a:spcBef>
            </a:pPr>
            <a:r>
              <a:rPr sz="3200" spc="-95" dirty="0">
                <a:latin typeface="Times New Roman"/>
                <a:cs typeface="Times New Roman"/>
              </a:rPr>
              <a:t>Barang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inferior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2494279" y="3139439"/>
            <a:ext cx="543560" cy="391160"/>
            <a:chOff x="2494279" y="3139439"/>
            <a:chExt cx="543560" cy="391160"/>
          </a:xfrm>
        </p:grpSpPr>
        <p:sp>
          <p:nvSpPr>
            <p:cNvPr id="6" name="object 6"/>
            <p:cNvSpPr/>
            <p:nvPr/>
          </p:nvSpPr>
          <p:spPr>
            <a:xfrm>
              <a:off x="2499359" y="3144519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>
                  <a:moveTo>
                    <a:pt x="400050" y="0"/>
                  </a:moveTo>
                  <a:lnTo>
                    <a:pt x="400050" y="95250"/>
                  </a:lnTo>
                  <a:lnTo>
                    <a:pt x="0" y="95250"/>
                  </a:lnTo>
                  <a:lnTo>
                    <a:pt x="0" y="285750"/>
                  </a:lnTo>
                  <a:lnTo>
                    <a:pt x="400050" y="285750"/>
                  </a:lnTo>
                  <a:lnTo>
                    <a:pt x="400050" y="381000"/>
                  </a:lnTo>
                  <a:lnTo>
                    <a:pt x="533400" y="19050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7" name="object 7"/>
            <p:cNvSpPr/>
            <p:nvPr/>
          </p:nvSpPr>
          <p:spPr>
            <a:xfrm>
              <a:off x="2499359" y="3144519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>
                  <a:moveTo>
                    <a:pt x="0" y="95250"/>
                  </a:moveTo>
                  <a:lnTo>
                    <a:pt x="400050" y="95250"/>
                  </a:lnTo>
                  <a:lnTo>
                    <a:pt x="400050" y="0"/>
                  </a:lnTo>
                  <a:lnTo>
                    <a:pt x="533400" y="190500"/>
                  </a:lnTo>
                  <a:lnTo>
                    <a:pt x="400050" y="381000"/>
                  </a:lnTo>
                  <a:lnTo>
                    <a:pt x="400050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grpSp>
        <p:nvGrpSpPr>
          <p:cNvPr id="8" name="object 8"/>
          <p:cNvGrpSpPr/>
          <p:nvPr/>
        </p:nvGrpSpPr>
        <p:grpSpPr>
          <a:xfrm>
            <a:off x="833119" y="5252720"/>
            <a:ext cx="543560" cy="391160"/>
            <a:chOff x="833119" y="5252720"/>
            <a:chExt cx="543560" cy="391160"/>
          </a:xfrm>
        </p:grpSpPr>
        <p:sp>
          <p:nvSpPr>
            <p:cNvPr id="9" name="object 9"/>
            <p:cNvSpPr/>
            <p:nvPr/>
          </p:nvSpPr>
          <p:spPr>
            <a:xfrm>
              <a:off x="838199" y="5257800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>
                  <a:moveTo>
                    <a:pt x="400050" y="0"/>
                  </a:moveTo>
                  <a:lnTo>
                    <a:pt x="400050" y="95250"/>
                  </a:lnTo>
                  <a:lnTo>
                    <a:pt x="0" y="95250"/>
                  </a:lnTo>
                  <a:lnTo>
                    <a:pt x="0" y="285750"/>
                  </a:lnTo>
                  <a:lnTo>
                    <a:pt x="400050" y="285750"/>
                  </a:lnTo>
                  <a:lnTo>
                    <a:pt x="400050" y="381000"/>
                  </a:lnTo>
                  <a:lnTo>
                    <a:pt x="533400" y="190500"/>
                  </a:lnTo>
                  <a:lnTo>
                    <a:pt x="400050" y="0"/>
                  </a:lnTo>
                  <a:close/>
                </a:path>
              </a:pathLst>
            </a:custGeom>
            <a:solidFill>
              <a:srgbClr val="FF00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10"/>
            <p:cNvSpPr/>
            <p:nvPr/>
          </p:nvSpPr>
          <p:spPr>
            <a:xfrm>
              <a:off x="838199" y="5257800"/>
              <a:ext cx="533400" cy="381000"/>
            </a:xfrm>
            <a:custGeom>
              <a:avLst/>
              <a:gdLst/>
              <a:ahLst/>
              <a:cxnLst/>
              <a:rect l="l" t="t" r="r" b="b"/>
              <a:pathLst>
                <a:path w="533400" h="381000">
                  <a:moveTo>
                    <a:pt x="0" y="95250"/>
                  </a:moveTo>
                  <a:lnTo>
                    <a:pt x="400050" y="95250"/>
                  </a:lnTo>
                  <a:lnTo>
                    <a:pt x="400050" y="0"/>
                  </a:lnTo>
                  <a:lnTo>
                    <a:pt x="533400" y="190500"/>
                  </a:lnTo>
                  <a:lnTo>
                    <a:pt x="400050" y="381000"/>
                  </a:lnTo>
                  <a:lnTo>
                    <a:pt x="400050" y="285750"/>
                  </a:lnTo>
                  <a:lnTo>
                    <a:pt x="0" y="285750"/>
                  </a:lnTo>
                  <a:lnTo>
                    <a:pt x="0" y="95250"/>
                  </a:lnTo>
                  <a:close/>
                </a:path>
              </a:pathLst>
            </a:custGeom>
            <a:ln w="1016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11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12</a:t>
            </a:fld>
            <a:endParaRPr spc="-5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92" y="419036"/>
            <a:ext cx="62382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80" dirty="0"/>
              <a:t>d.</a:t>
            </a:r>
            <a:r>
              <a:rPr sz="4400" spc="-470" dirty="0"/>
              <a:t> </a:t>
            </a:r>
            <a:r>
              <a:rPr sz="4400" spc="500" dirty="0"/>
              <a:t>P</a:t>
            </a:r>
            <a:r>
              <a:rPr sz="4400" spc="-315" dirty="0"/>
              <a:t>e</a:t>
            </a:r>
            <a:r>
              <a:rPr sz="4400" spc="-340" dirty="0"/>
              <a:t>n</a:t>
            </a:r>
            <a:r>
              <a:rPr sz="4400" spc="-400" dirty="0"/>
              <a:t>gh</a:t>
            </a:r>
            <a:r>
              <a:rPr sz="4400" spc="-330" dirty="0"/>
              <a:t>a</a:t>
            </a:r>
            <a:r>
              <a:rPr sz="4400" spc="-400" dirty="0"/>
              <a:t>s</a:t>
            </a:r>
            <a:r>
              <a:rPr sz="4400" spc="-245" dirty="0"/>
              <a:t>i</a:t>
            </a:r>
            <a:r>
              <a:rPr sz="4400" spc="-385" dirty="0"/>
              <a:t>l</a:t>
            </a:r>
            <a:r>
              <a:rPr sz="4400" spc="-335" dirty="0"/>
              <a:t>an</a:t>
            </a:r>
            <a:r>
              <a:rPr sz="4400" spc="-509" dirty="0"/>
              <a:t> </a:t>
            </a:r>
            <a:r>
              <a:rPr sz="4400" spc="-1280" dirty="0"/>
              <a:t>m</a:t>
            </a:r>
            <a:r>
              <a:rPr sz="4400" spc="-185" dirty="0"/>
              <a:t>a</a:t>
            </a:r>
            <a:r>
              <a:rPr sz="4400" spc="-270" dirty="0"/>
              <a:t>s</a:t>
            </a:r>
            <a:r>
              <a:rPr sz="4400" spc="-190" dirty="0"/>
              <a:t>yar</a:t>
            </a:r>
            <a:r>
              <a:rPr sz="4400" spc="-195" dirty="0"/>
              <a:t>a</a:t>
            </a:r>
            <a:r>
              <a:rPr sz="4400" spc="-260" dirty="0"/>
              <a:t>kat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498647"/>
            <a:ext cx="5871845" cy="325056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5600" indent="-343535" algn="just">
              <a:lnSpc>
                <a:spcPct val="100000"/>
              </a:lnSpc>
              <a:spcBef>
                <a:spcPts val="905"/>
              </a:spcBef>
              <a:buChar char="•"/>
              <a:tabLst>
                <a:tab pos="356235" algn="l"/>
              </a:tabLst>
            </a:pPr>
            <a:r>
              <a:rPr sz="3200" u="heavy" spc="-9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Barang</a:t>
            </a:r>
            <a:r>
              <a:rPr sz="3200" u="heavy" spc="-3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4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normal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99800"/>
              </a:lnSpc>
              <a:spcBef>
                <a:spcPts val="81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105" dirty="0">
                <a:latin typeface="Times New Roman"/>
                <a:cs typeface="Times New Roman"/>
              </a:rPr>
              <a:t>Semua </a:t>
            </a:r>
            <a:r>
              <a:rPr sz="3200" spc="-60" dirty="0">
                <a:latin typeface="Times New Roman"/>
                <a:cs typeface="Times New Roman"/>
              </a:rPr>
              <a:t>barang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55" dirty="0">
                <a:latin typeface="Times New Roman"/>
                <a:cs typeface="Times New Roman"/>
              </a:rPr>
              <a:t>permintaannya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akan </a:t>
            </a:r>
            <a:r>
              <a:rPr sz="3200" spc="-25" dirty="0">
                <a:latin typeface="Times New Roman"/>
                <a:cs typeface="Times New Roman"/>
              </a:rPr>
              <a:t>bertambah </a:t>
            </a:r>
            <a:r>
              <a:rPr sz="3200" spc="-85" dirty="0">
                <a:latin typeface="Times New Roman"/>
                <a:cs typeface="Times New Roman"/>
              </a:rPr>
              <a:t>ketika </a:t>
            </a:r>
            <a:r>
              <a:rPr sz="3200" spc="-70" dirty="0">
                <a:latin typeface="Times New Roman"/>
                <a:cs typeface="Times New Roman"/>
              </a:rPr>
              <a:t>penghasilan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bertambah</a:t>
            </a:r>
            <a:endParaRPr sz="3200">
              <a:latin typeface="Times New Roman"/>
              <a:cs typeface="Times New Roman"/>
            </a:endParaRPr>
          </a:p>
          <a:p>
            <a:pPr marL="355600" marR="1181100" indent="-343535" algn="just">
              <a:lnSpc>
                <a:spcPts val="3800"/>
              </a:lnSpc>
              <a:spcBef>
                <a:spcPts val="94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20" dirty="0">
                <a:latin typeface="Times New Roman"/>
                <a:cs typeface="Times New Roman"/>
              </a:rPr>
              <a:t>Contoh; </a:t>
            </a:r>
            <a:r>
              <a:rPr sz="3200" spc="-85" dirty="0">
                <a:latin typeface="Times New Roman"/>
                <a:cs typeface="Times New Roman"/>
              </a:rPr>
              <a:t>pakaian, </a:t>
            </a:r>
            <a:r>
              <a:rPr sz="3200" spc="-70" dirty="0">
                <a:latin typeface="Times New Roman"/>
                <a:cs typeface="Times New Roman"/>
              </a:rPr>
              <a:t>makanan,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kelas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perawatan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13</a:t>
            </a:fld>
            <a:endParaRPr spc="-5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032192" y="419036"/>
            <a:ext cx="623824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80" dirty="0"/>
              <a:t>d.</a:t>
            </a:r>
            <a:r>
              <a:rPr sz="4400" spc="-470" dirty="0"/>
              <a:t> </a:t>
            </a:r>
            <a:r>
              <a:rPr sz="4400" spc="500" dirty="0"/>
              <a:t>P</a:t>
            </a:r>
            <a:r>
              <a:rPr sz="4400" spc="-315" dirty="0"/>
              <a:t>e</a:t>
            </a:r>
            <a:r>
              <a:rPr sz="4400" spc="-340" dirty="0"/>
              <a:t>n</a:t>
            </a:r>
            <a:r>
              <a:rPr sz="4400" spc="-400" dirty="0"/>
              <a:t>gh</a:t>
            </a:r>
            <a:r>
              <a:rPr sz="4400" spc="-330" dirty="0"/>
              <a:t>a</a:t>
            </a:r>
            <a:r>
              <a:rPr sz="4400" spc="-400" dirty="0"/>
              <a:t>s</a:t>
            </a:r>
            <a:r>
              <a:rPr sz="4400" spc="-245" dirty="0"/>
              <a:t>i</a:t>
            </a:r>
            <a:r>
              <a:rPr sz="4400" spc="-385" dirty="0"/>
              <a:t>l</a:t>
            </a:r>
            <a:r>
              <a:rPr sz="4400" spc="-335" dirty="0"/>
              <a:t>an</a:t>
            </a:r>
            <a:r>
              <a:rPr sz="4400" spc="-509" dirty="0"/>
              <a:t> </a:t>
            </a:r>
            <a:r>
              <a:rPr sz="4400" spc="-1280" dirty="0"/>
              <a:t>m</a:t>
            </a:r>
            <a:r>
              <a:rPr sz="4400" spc="-185" dirty="0"/>
              <a:t>a</a:t>
            </a:r>
            <a:r>
              <a:rPr sz="4400" spc="-270" dirty="0"/>
              <a:t>s</a:t>
            </a:r>
            <a:r>
              <a:rPr sz="4400" spc="-190" dirty="0"/>
              <a:t>yar</a:t>
            </a:r>
            <a:r>
              <a:rPr sz="4400" spc="-195" dirty="0"/>
              <a:t>a</a:t>
            </a:r>
            <a:r>
              <a:rPr sz="4400" spc="-260" dirty="0"/>
              <a:t>kat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498647"/>
            <a:ext cx="5870575" cy="2767965"/>
          </a:xfrm>
          <a:prstGeom prst="rect">
            <a:avLst/>
          </a:prstGeom>
        </p:spPr>
        <p:txBody>
          <a:bodyPr vert="horz" wrap="square" lIns="0" tIns="11493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0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u="heavy" spc="-9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Barang</a:t>
            </a:r>
            <a:r>
              <a:rPr sz="3200" u="heavy" spc="-40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45" dirty="0">
                <a:solidFill>
                  <a:srgbClr val="FF3300"/>
                </a:solidFill>
                <a:uFill>
                  <a:solidFill>
                    <a:srgbClr val="FF3300"/>
                  </a:solidFill>
                </a:uFill>
                <a:latin typeface="Times New Roman"/>
                <a:cs typeface="Times New Roman"/>
              </a:rPr>
              <a:t>inferior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99800"/>
              </a:lnSpc>
              <a:spcBef>
                <a:spcPts val="81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105" dirty="0">
                <a:latin typeface="Times New Roman"/>
                <a:cs typeface="Times New Roman"/>
              </a:rPr>
              <a:t>Semua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barang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permintaannya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akan</a:t>
            </a:r>
            <a:r>
              <a:rPr sz="3200" spc="-20" dirty="0">
                <a:latin typeface="Times New Roman"/>
                <a:cs typeface="Times New Roman"/>
              </a:rPr>
              <a:t> menurun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ketika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penghasilan 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bertambah</a:t>
            </a:r>
            <a:endParaRPr sz="3200">
              <a:latin typeface="Times New Roman"/>
              <a:cs typeface="Times New Roman"/>
            </a:endParaRPr>
          </a:p>
          <a:p>
            <a:pPr marL="396240" indent="-384175">
              <a:lnSpc>
                <a:spcPct val="100000"/>
              </a:lnSpc>
              <a:spcBef>
                <a:spcPts val="80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20" dirty="0">
                <a:latin typeface="Times New Roman"/>
                <a:cs typeface="Times New Roman"/>
              </a:rPr>
              <a:t>Contoh;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" dirty="0">
                <a:latin typeface="Times New Roman"/>
                <a:cs typeface="Times New Roman"/>
              </a:rPr>
              <a:t>obat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generik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14</a:t>
            </a:fld>
            <a:endParaRPr spc="-5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155" dirty="0"/>
              <a:t>e</a:t>
            </a:r>
            <a:r>
              <a:rPr spc="-415" dirty="0"/>
              <a:t>.</a:t>
            </a:r>
            <a:r>
              <a:rPr spc="-445" dirty="0"/>
              <a:t> </a:t>
            </a:r>
            <a:r>
              <a:rPr spc="459" dirty="0"/>
              <a:t>P</a:t>
            </a:r>
            <a:r>
              <a:rPr spc="-155" dirty="0"/>
              <a:t>e</a:t>
            </a:r>
            <a:r>
              <a:rPr spc="-430" dirty="0"/>
              <a:t>n</a:t>
            </a:r>
            <a:r>
              <a:rPr spc="-305" dirty="0"/>
              <a:t>i</a:t>
            </a:r>
            <a:r>
              <a:rPr spc="-229" dirty="0"/>
              <a:t>lai</a:t>
            </a:r>
            <a:r>
              <a:rPr spc="-325" dirty="0"/>
              <a:t>a</a:t>
            </a:r>
            <a:r>
              <a:rPr spc="-440" dirty="0"/>
              <a:t>n</a:t>
            </a:r>
            <a:r>
              <a:rPr spc="-475" dirty="0"/>
              <a:t> </a:t>
            </a:r>
            <a:r>
              <a:rPr spc="-204" dirty="0"/>
              <a:t>p</a:t>
            </a:r>
            <a:r>
              <a:rPr spc="-265" dirty="0"/>
              <a:t>r</a:t>
            </a:r>
            <a:r>
              <a:rPr spc="-305" dirty="0"/>
              <a:t>i</a:t>
            </a:r>
            <a:r>
              <a:rPr spc="-295" dirty="0"/>
              <a:t>bad</a:t>
            </a:r>
            <a:r>
              <a:rPr spc="-140" dirty="0"/>
              <a:t>i</a:t>
            </a:r>
            <a:r>
              <a:rPr spc="-470" dirty="0"/>
              <a:t> </a:t>
            </a:r>
            <a:r>
              <a:rPr spc="-155" dirty="0"/>
              <a:t>a</a:t>
            </a:r>
            <a:r>
              <a:rPr spc="-430" dirty="0"/>
              <a:t>k</a:t>
            </a:r>
            <a:r>
              <a:rPr spc="-155" dirty="0"/>
              <a:t>a</a:t>
            </a:r>
            <a:r>
              <a:rPr spc="-440" dirty="0"/>
              <a:t>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601916"/>
            <a:ext cx="6316345" cy="463550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064260" algn="ctr">
              <a:lnSpc>
                <a:spcPct val="100000"/>
              </a:lnSpc>
              <a:spcBef>
                <a:spcPts val="100"/>
              </a:spcBef>
            </a:pPr>
            <a:r>
              <a:rPr sz="4000" spc="-245" dirty="0">
                <a:latin typeface="Lucida Sans Unicode"/>
                <a:cs typeface="Lucida Sans Unicode"/>
              </a:rPr>
              <a:t>s</a:t>
            </a:r>
            <a:r>
              <a:rPr sz="4000" spc="-85" dirty="0">
                <a:latin typeface="Lucida Sans Unicode"/>
                <a:cs typeface="Lucida Sans Unicode"/>
              </a:rPr>
              <a:t>t</a:t>
            </a:r>
            <a:r>
              <a:rPr sz="4000" spc="-155" dirty="0">
                <a:latin typeface="Lucida Sans Unicode"/>
                <a:cs typeface="Lucida Sans Unicode"/>
              </a:rPr>
              <a:t>a</a:t>
            </a:r>
            <a:r>
              <a:rPr sz="4000" spc="-195" dirty="0">
                <a:latin typeface="Lucida Sans Unicode"/>
                <a:cs typeface="Lucida Sans Unicode"/>
              </a:rPr>
              <a:t>t</a:t>
            </a:r>
            <a:r>
              <a:rPr sz="4000" spc="-300" dirty="0">
                <a:latin typeface="Lucida Sans Unicode"/>
                <a:cs typeface="Lucida Sans Unicode"/>
              </a:rPr>
              <a:t>u</a:t>
            </a:r>
            <a:r>
              <a:rPr sz="4000" spc="-254" dirty="0">
                <a:latin typeface="Lucida Sans Unicode"/>
                <a:cs typeface="Lucida Sans Unicode"/>
              </a:rPr>
              <a:t>s</a:t>
            </a:r>
            <a:r>
              <a:rPr sz="4000" spc="-475" dirty="0">
                <a:latin typeface="Lucida Sans Unicode"/>
                <a:cs typeface="Lucida Sans Unicode"/>
              </a:rPr>
              <a:t> </a:t>
            </a:r>
            <a:r>
              <a:rPr sz="4000" spc="-310" dirty="0">
                <a:latin typeface="Lucida Sans Unicode"/>
                <a:cs typeface="Lucida Sans Unicode"/>
              </a:rPr>
              <a:t>k</a:t>
            </a:r>
            <a:r>
              <a:rPr sz="4000" spc="-270" dirty="0">
                <a:latin typeface="Lucida Sans Unicode"/>
                <a:cs typeface="Lucida Sans Unicode"/>
              </a:rPr>
              <a:t>e</a:t>
            </a:r>
            <a:r>
              <a:rPr sz="4000" spc="-245" dirty="0">
                <a:latin typeface="Lucida Sans Unicode"/>
                <a:cs typeface="Lucida Sans Unicode"/>
              </a:rPr>
              <a:t>s</a:t>
            </a:r>
            <a:r>
              <a:rPr sz="4000" spc="-155" dirty="0">
                <a:latin typeface="Lucida Sans Unicode"/>
                <a:cs typeface="Lucida Sans Unicode"/>
              </a:rPr>
              <a:t>e</a:t>
            </a:r>
            <a:r>
              <a:rPr sz="4000" spc="-270" dirty="0">
                <a:latin typeface="Lucida Sans Unicode"/>
                <a:cs typeface="Lucida Sans Unicode"/>
              </a:rPr>
              <a:t>hatan</a:t>
            </a:r>
            <a:endParaRPr sz="4000">
              <a:latin typeface="Lucida Sans Unicode"/>
              <a:cs typeface="Lucida Sans Unicode"/>
            </a:endParaRPr>
          </a:p>
          <a:p>
            <a:pPr marL="355600" marR="997585" indent="-343535">
              <a:lnSpc>
                <a:spcPct val="100000"/>
              </a:lnSpc>
              <a:spcBef>
                <a:spcPts val="30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5" dirty="0">
                <a:latin typeface="Times New Roman"/>
                <a:cs typeface="Times New Roman"/>
              </a:rPr>
              <a:t>Persepsi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orang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mengenai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resiko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sakit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berbeda</a:t>
            </a:r>
            <a:r>
              <a:rPr sz="3200" dirty="0">
                <a:latin typeface="Times New Roman"/>
                <a:cs typeface="Times New Roman"/>
              </a:rPr>
              <a:t> 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beda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5" dirty="0">
                <a:latin typeface="Times New Roman"/>
                <a:cs typeface="Times New Roman"/>
              </a:rPr>
              <a:t>Sebagian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orang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memperhatikan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status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kesehatannya,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sebagian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50" dirty="0">
                <a:latin typeface="Times New Roman"/>
                <a:cs typeface="Times New Roman"/>
              </a:rPr>
              <a:t>lagi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</a:t>
            </a:r>
            <a:endParaRPr sz="3200">
              <a:latin typeface="Times New Roman"/>
              <a:cs typeface="Times New Roman"/>
            </a:endParaRPr>
          </a:p>
          <a:p>
            <a:pPr marL="355600" marR="109093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45" dirty="0">
                <a:latin typeface="Times New Roman"/>
                <a:cs typeface="Times New Roman"/>
              </a:rPr>
              <a:t>Dipengaruhi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oleh </a:t>
            </a:r>
            <a:r>
              <a:rPr sz="3200" spc="-85" dirty="0">
                <a:latin typeface="Times New Roman"/>
                <a:cs typeface="Times New Roman"/>
              </a:rPr>
              <a:t>kepercayaan,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budaya,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atau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norma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norma 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sosial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15</a:t>
            </a:fld>
            <a:endParaRPr spc="-5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85775" y="457136"/>
            <a:ext cx="7331709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60" dirty="0"/>
              <a:t>f</a:t>
            </a:r>
            <a:r>
              <a:rPr spc="-415" dirty="0"/>
              <a:t>.</a:t>
            </a:r>
            <a:r>
              <a:rPr spc="-445" dirty="0"/>
              <a:t> </a:t>
            </a:r>
            <a:r>
              <a:rPr spc="1280" dirty="0"/>
              <a:t>T</a:t>
            </a:r>
            <a:r>
              <a:rPr spc="-155" dirty="0"/>
              <a:t>e</a:t>
            </a:r>
            <a:r>
              <a:rPr spc="-265" dirty="0"/>
              <a:t>r</a:t>
            </a:r>
            <a:r>
              <a:rPr spc="-245" dirty="0"/>
              <a:t>s</a:t>
            </a:r>
            <a:r>
              <a:rPr spc="-305" dirty="0"/>
              <a:t>ed</a:t>
            </a:r>
            <a:r>
              <a:rPr spc="-145" dirty="0"/>
              <a:t>i</a:t>
            </a:r>
            <a:r>
              <a:rPr spc="-215" dirty="0"/>
              <a:t>anya</a:t>
            </a:r>
            <a:r>
              <a:rPr spc="-459" dirty="0"/>
              <a:t> </a:t>
            </a:r>
            <a:r>
              <a:rPr spc="-60" dirty="0"/>
              <a:t>f</a:t>
            </a:r>
            <a:r>
              <a:rPr spc="-155" dirty="0"/>
              <a:t>a</a:t>
            </a:r>
            <a:r>
              <a:rPr spc="-245" dirty="0"/>
              <a:t>s</a:t>
            </a:r>
            <a:r>
              <a:rPr spc="-305" dirty="0"/>
              <a:t>i</a:t>
            </a:r>
            <a:r>
              <a:rPr spc="-229" dirty="0"/>
              <a:t>lita</a:t>
            </a:r>
            <a:r>
              <a:rPr spc="-300" dirty="0"/>
              <a:t>s</a:t>
            </a:r>
            <a:r>
              <a:rPr spc="-459" dirty="0"/>
              <a:t> </a:t>
            </a:r>
            <a:r>
              <a:rPr spc="-430" dirty="0"/>
              <a:t>k</a:t>
            </a:r>
            <a:r>
              <a:rPr spc="-155" dirty="0"/>
              <a:t>e</a:t>
            </a:r>
            <a:r>
              <a:rPr spc="-245" dirty="0"/>
              <a:t>s</a:t>
            </a:r>
            <a:r>
              <a:rPr spc="-155" dirty="0"/>
              <a:t>e</a:t>
            </a:r>
            <a:r>
              <a:rPr spc="-270" dirty="0"/>
              <a:t>hatan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6593205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28143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5" dirty="0">
                <a:latin typeface="Times New Roman"/>
                <a:cs typeface="Times New Roman"/>
              </a:rPr>
              <a:t>Ketersediaan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fasilitas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meningkatkan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 </a:t>
            </a:r>
            <a:r>
              <a:rPr sz="3200" spc="-30" dirty="0">
                <a:latin typeface="Times New Roman"/>
                <a:cs typeface="Times New Roman"/>
              </a:rPr>
              <a:t> terhadap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60" dirty="0">
                <a:latin typeface="Times New Roman"/>
                <a:cs typeface="Times New Roman"/>
              </a:rPr>
              <a:t>Kenaikan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dokter </a:t>
            </a:r>
            <a:r>
              <a:rPr sz="3200" spc="-100" dirty="0">
                <a:latin typeface="Times New Roman"/>
                <a:cs typeface="Times New Roman"/>
              </a:rPr>
              <a:t>spesialis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bedah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sebesar </a:t>
            </a:r>
            <a:r>
              <a:rPr sz="3200" spc="-85" dirty="0">
                <a:latin typeface="Times New Roman"/>
                <a:cs typeface="Times New Roman"/>
              </a:rPr>
              <a:t>10%</a:t>
            </a:r>
            <a:r>
              <a:rPr sz="3200" spc="-80" dirty="0">
                <a:latin typeface="Times New Roman"/>
                <a:cs typeface="Times New Roman"/>
              </a:rPr>
              <a:t> akan</a:t>
            </a:r>
            <a:r>
              <a:rPr sz="3200" spc="64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meningkatkan 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operasi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sebesar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3%...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16</a:t>
            </a:fld>
            <a:endParaRPr spc="-5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52" y="457136"/>
            <a:ext cx="63423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60" dirty="0"/>
              <a:t>g</a:t>
            </a:r>
            <a:r>
              <a:rPr spc="-285" dirty="0"/>
              <a:t>.</a:t>
            </a:r>
            <a:r>
              <a:rPr spc="-409" dirty="0"/>
              <a:t> </a:t>
            </a:r>
            <a:r>
              <a:rPr spc="590" dirty="0"/>
              <a:t>T</a:t>
            </a:r>
            <a:r>
              <a:rPr spc="540" dirty="0"/>
              <a:t>a</a:t>
            </a:r>
            <a:r>
              <a:rPr spc="-265" dirty="0"/>
              <a:t>r</a:t>
            </a:r>
            <a:r>
              <a:rPr spc="-175" dirty="0"/>
              <a:t>i</a:t>
            </a:r>
            <a:r>
              <a:rPr spc="-215" dirty="0"/>
              <a:t>f</a:t>
            </a:r>
            <a:r>
              <a:rPr spc="-470" dirty="0"/>
              <a:t> </a:t>
            </a:r>
            <a:r>
              <a:rPr spc="-204" dirty="0"/>
              <a:t>p</a:t>
            </a:r>
            <a:r>
              <a:rPr spc="-155" dirty="0"/>
              <a:t>e</a:t>
            </a:r>
            <a:r>
              <a:rPr spc="-185" dirty="0"/>
              <a:t>l</a:t>
            </a:r>
            <a:r>
              <a:rPr spc="-330" dirty="0"/>
              <a:t>a</a:t>
            </a:r>
            <a:r>
              <a:rPr spc="-260" dirty="0"/>
              <a:t>yana</a:t>
            </a:r>
            <a:r>
              <a:rPr spc="-280" dirty="0"/>
              <a:t>n</a:t>
            </a:r>
            <a:r>
              <a:rPr spc="-484" dirty="0"/>
              <a:t> </a:t>
            </a:r>
            <a:r>
              <a:rPr spc="-310" dirty="0"/>
              <a:t>k</a:t>
            </a:r>
            <a:r>
              <a:rPr spc="-270" dirty="0"/>
              <a:t>e</a:t>
            </a:r>
            <a:r>
              <a:rPr spc="-245" dirty="0"/>
              <a:t>s</a:t>
            </a:r>
            <a:r>
              <a:rPr spc="-155" dirty="0"/>
              <a:t>e</a:t>
            </a:r>
            <a:r>
              <a:rPr spc="-275" dirty="0"/>
              <a:t>ha</a:t>
            </a:r>
            <a:r>
              <a:rPr spc="-165" dirty="0"/>
              <a:t>t</a:t>
            </a:r>
            <a:r>
              <a:rPr spc="-305" dirty="0"/>
              <a:t>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6090920" cy="314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Times New Roman"/>
                <a:cs typeface="Times New Roman"/>
              </a:rPr>
              <a:t>Hubungan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adalah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negatif</a:t>
            </a:r>
            <a:endParaRPr sz="3200">
              <a:latin typeface="Times New Roman"/>
              <a:cs typeface="Times New Roman"/>
            </a:endParaRPr>
          </a:p>
          <a:p>
            <a:pPr marL="355600" marR="27686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5" dirty="0">
                <a:latin typeface="Times New Roman"/>
                <a:cs typeface="Times New Roman"/>
              </a:rPr>
              <a:t>Semakin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tinggi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tarif,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maka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semakin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rendah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75" dirty="0">
                <a:latin typeface="Times New Roman"/>
                <a:cs typeface="Times New Roman"/>
              </a:rPr>
              <a:t>Terjadi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pada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keadaan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pasien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mempunyai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pilihan…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17</a:t>
            </a:fld>
            <a:endParaRPr spc="-5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978852" y="457136"/>
            <a:ext cx="6342380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60" dirty="0"/>
              <a:t>g</a:t>
            </a:r>
            <a:r>
              <a:rPr spc="-285" dirty="0"/>
              <a:t>.</a:t>
            </a:r>
            <a:r>
              <a:rPr spc="-409" dirty="0"/>
              <a:t> </a:t>
            </a:r>
            <a:r>
              <a:rPr spc="590" dirty="0"/>
              <a:t>T</a:t>
            </a:r>
            <a:r>
              <a:rPr spc="540" dirty="0"/>
              <a:t>a</a:t>
            </a:r>
            <a:r>
              <a:rPr spc="-265" dirty="0"/>
              <a:t>r</a:t>
            </a:r>
            <a:r>
              <a:rPr spc="-175" dirty="0"/>
              <a:t>i</a:t>
            </a:r>
            <a:r>
              <a:rPr spc="-215" dirty="0"/>
              <a:t>f</a:t>
            </a:r>
            <a:r>
              <a:rPr spc="-470" dirty="0"/>
              <a:t> </a:t>
            </a:r>
            <a:r>
              <a:rPr spc="-204" dirty="0"/>
              <a:t>p</a:t>
            </a:r>
            <a:r>
              <a:rPr spc="-155" dirty="0"/>
              <a:t>e</a:t>
            </a:r>
            <a:r>
              <a:rPr spc="-185" dirty="0"/>
              <a:t>l</a:t>
            </a:r>
            <a:r>
              <a:rPr spc="-330" dirty="0"/>
              <a:t>a</a:t>
            </a:r>
            <a:r>
              <a:rPr spc="-260" dirty="0"/>
              <a:t>yana</a:t>
            </a:r>
            <a:r>
              <a:rPr spc="-280" dirty="0"/>
              <a:t>n</a:t>
            </a:r>
            <a:r>
              <a:rPr spc="-484" dirty="0"/>
              <a:t> </a:t>
            </a:r>
            <a:r>
              <a:rPr spc="-310" dirty="0"/>
              <a:t>k</a:t>
            </a:r>
            <a:r>
              <a:rPr spc="-270" dirty="0"/>
              <a:t>e</a:t>
            </a:r>
            <a:r>
              <a:rPr spc="-245" dirty="0"/>
              <a:t>s</a:t>
            </a:r>
            <a:r>
              <a:rPr spc="-155" dirty="0"/>
              <a:t>e</a:t>
            </a:r>
            <a:r>
              <a:rPr spc="-275" dirty="0"/>
              <a:t>ha</a:t>
            </a:r>
            <a:r>
              <a:rPr spc="-165" dirty="0"/>
              <a:t>t</a:t>
            </a:r>
            <a:r>
              <a:rPr spc="-305" dirty="0"/>
              <a:t>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5834380" cy="314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10" dirty="0">
                <a:latin typeface="Times New Roman"/>
                <a:cs typeface="Times New Roman"/>
              </a:rPr>
              <a:t>Bagaimana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pasien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65" dirty="0">
                <a:latin typeface="Times New Roman"/>
                <a:cs typeface="Times New Roman"/>
              </a:rPr>
              <a:t>tidak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mempunyai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pilihan…???</a:t>
            </a:r>
            <a:endParaRPr sz="3200">
              <a:latin typeface="Times New Roman"/>
              <a:cs typeface="Times New Roman"/>
            </a:endParaRPr>
          </a:p>
          <a:p>
            <a:pPr marL="355600" marR="700405" indent="-343535">
              <a:lnSpc>
                <a:spcPts val="3820"/>
              </a:lnSpc>
              <a:spcBef>
                <a:spcPts val="94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20" dirty="0">
                <a:latin typeface="Times New Roman"/>
                <a:cs typeface="Times New Roman"/>
              </a:rPr>
              <a:t>Faktor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berperan 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dalam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mempengaruhi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64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Times New Roman"/>
                <a:cs typeface="Times New Roman"/>
              </a:rPr>
              <a:t>Contoh;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Operasi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akibat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kecelakaan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14" dirty="0">
                <a:latin typeface="Times New Roman"/>
                <a:cs typeface="Times New Roman"/>
              </a:rPr>
              <a:t>lalu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lintas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18</a:t>
            </a:fld>
            <a:endParaRPr spc="-5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93432" y="457136"/>
            <a:ext cx="671639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-565" dirty="0"/>
              <a:t>h</a:t>
            </a:r>
            <a:r>
              <a:rPr spc="-285" dirty="0"/>
              <a:t>.</a:t>
            </a:r>
            <a:r>
              <a:rPr spc="-409" dirty="0"/>
              <a:t> </a:t>
            </a:r>
            <a:r>
              <a:rPr spc="1150" dirty="0"/>
              <a:t>A</a:t>
            </a:r>
            <a:r>
              <a:rPr spc="-245" dirty="0"/>
              <a:t>s</a:t>
            </a:r>
            <a:r>
              <a:rPr spc="-390" dirty="0"/>
              <a:t>u</a:t>
            </a:r>
            <a:r>
              <a:rPr spc="-295" dirty="0"/>
              <a:t>ran</a:t>
            </a:r>
            <a:r>
              <a:rPr spc="-270" dirty="0"/>
              <a:t>s</a:t>
            </a:r>
            <a:r>
              <a:rPr spc="-285" dirty="0"/>
              <a:t>i/ja</a:t>
            </a:r>
            <a:r>
              <a:rPr spc="-640" dirty="0"/>
              <a:t>m</a:t>
            </a:r>
            <a:r>
              <a:rPr spc="-325" dirty="0"/>
              <a:t>ina</a:t>
            </a:r>
            <a:r>
              <a:rPr spc="-405" dirty="0"/>
              <a:t>n</a:t>
            </a:r>
            <a:r>
              <a:rPr spc="-475" dirty="0"/>
              <a:t> </a:t>
            </a:r>
            <a:r>
              <a:rPr spc="-310" dirty="0"/>
              <a:t>k</a:t>
            </a:r>
            <a:r>
              <a:rPr spc="-270" dirty="0"/>
              <a:t>e</a:t>
            </a:r>
            <a:r>
              <a:rPr spc="-245" dirty="0"/>
              <a:t>s</a:t>
            </a:r>
            <a:r>
              <a:rPr spc="-155" dirty="0"/>
              <a:t>e</a:t>
            </a:r>
            <a:r>
              <a:rPr spc="-275" dirty="0"/>
              <a:t>ha</a:t>
            </a:r>
            <a:r>
              <a:rPr spc="-165" dirty="0"/>
              <a:t>t</a:t>
            </a:r>
            <a:r>
              <a:rPr spc="-305" dirty="0"/>
              <a:t>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6501130" cy="363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Times New Roman"/>
                <a:cs typeface="Times New Roman"/>
              </a:rPr>
              <a:t>Hubungan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asuransi/jaminan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bersifat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positif</a:t>
            </a:r>
            <a:endParaRPr sz="3200">
              <a:latin typeface="Times New Roman"/>
              <a:cs typeface="Times New Roman"/>
            </a:endParaRPr>
          </a:p>
          <a:p>
            <a:pPr marL="355600" marR="794385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80" dirty="0">
                <a:latin typeface="Times New Roman"/>
                <a:cs typeface="Times New Roman"/>
              </a:rPr>
              <a:t>Asuransi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mengurangi 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efek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faktor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sebagai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hambatan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mendapatkan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5" dirty="0">
                <a:latin typeface="Times New Roman"/>
                <a:cs typeface="Times New Roman"/>
              </a:rPr>
              <a:t>Wasp</a:t>
            </a:r>
            <a:r>
              <a:rPr sz="3200" spc="-75" dirty="0">
                <a:latin typeface="Times New Roman"/>
                <a:cs typeface="Times New Roman"/>
              </a:rPr>
              <a:t>a</a:t>
            </a:r>
            <a:r>
              <a:rPr sz="3200" spc="-95" dirty="0">
                <a:latin typeface="Times New Roman"/>
                <a:cs typeface="Times New Roman"/>
              </a:rPr>
              <a:t>dai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i="1" spc="-310" dirty="0">
                <a:latin typeface="Times New Roman"/>
                <a:cs typeface="Times New Roman"/>
              </a:rPr>
              <a:t>moral</a:t>
            </a:r>
            <a:r>
              <a:rPr sz="3200" i="1" dirty="0">
                <a:latin typeface="Times New Roman"/>
                <a:cs typeface="Times New Roman"/>
              </a:rPr>
              <a:t> </a:t>
            </a:r>
            <a:r>
              <a:rPr sz="3200" i="1" spc="-175" dirty="0">
                <a:latin typeface="Times New Roman"/>
                <a:cs typeface="Times New Roman"/>
              </a:rPr>
              <a:t>ha</a:t>
            </a:r>
            <a:r>
              <a:rPr sz="3200" i="1" spc="-125" dirty="0">
                <a:latin typeface="Times New Roman"/>
                <a:cs typeface="Times New Roman"/>
              </a:rPr>
              <a:t>z</a:t>
            </a:r>
            <a:r>
              <a:rPr sz="3200" i="1" spc="-300" dirty="0">
                <a:latin typeface="Times New Roman"/>
                <a:cs typeface="Times New Roman"/>
              </a:rPr>
              <a:t>ard</a:t>
            </a:r>
            <a:r>
              <a:rPr sz="3200" spc="-275" dirty="0">
                <a:latin typeface="Times New Roman"/>
                <a:cs typeface="Times New Roman"/>
              </a:rPr>
              <a:t>…!!!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19</a:t>
            </a:fld>
            <a:endParaRPr spc="-5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198370" y="457136"/>
            <a:ext cx="3907154" cy="689932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500" dirty="0" err="1"/>
              <a:t>P</a:t>
            </a:r>
            <a:r>
              <a:rPr sz="4400" spc="-190" dirty="0" err="1"/>
              <a:t>o</a:t>
            </a:r>
            <a:r>
              <a:rPr sz="4400" spc="-459" dirty="0" err="1"/>
              <a:t>k</a:t>
            </a:r>
            <a:r>
              <a:rPr sz="4400" spc="-355" dirty="0" err="1"/>
              <a:t>o</a:t>
            </a:r>
            <a:r>
              <a:rPr sz="4400" spc="-335" dirty="0" err="1"/>
              <a:t>k</a:t>
            </a:r>
            <a:r>
              <a:rPr sz="4400" spc="-509" dirty="0"/>
              <a:t> </a:t>
            </a:r>
            <a:r>
              <a:rPr lang="en-US" sz="4400" spc="1745" dirty="0" err="1"/>
              <a:t>B</a:t>
            </a:r>
            <a:r>
              <a:rPr sz="4400" spc="-185" dirty="0" err="1"/>
              <a:t>a</a:t>
            </a:r>
            <a:r>
              <a:rPr sz="4400" spc="-459" dirty="0" err="1"/>
              <a:t>h</a:t>
            </a:r>
            <a:r>
              <a:rPr sz="4400" spc="-185" dirty="0" err="1"/>
              <a:t>a</a:t>
            </a:r>
            <a:r>
              <a:rPr sz="4400" spc="-320" dirty="0" err="1"/>
              <a:t>san</a:t>
            </a:r>
            <a:endParaRPr sz="4400" dirty="0"/>
          </a:p>
        </p:txBody>
      </p:sp>
      <p:sp>
        <p:nvSpPr>
          <p:cNvPr id="3" name="object 3"/>
          <p:cNvSpPr txBox="1"/>
          <p:nvPr/>
        </p:nvSpPr>
        <p:spPr>
          <a:xfrm>
            <a:off x="459740" y="1501189"/>
            <a:ext cx="6063615" cy="2856865"/>
          </a:xfrm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40" dirty="0">
                <a:latin typeface="Times New Roman"/>
                <a:cs typeface="Times New Roman"/>
              </a:rPr>
              <a:t>Pendahuluan</a:t>
            </a:r>
            <a:endParaRPr sz="32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65" dirty="0">
                <a:latin typeface="Times New Roman"/>
                <a:cs typeface="Times New Roman"/>
              </a:rPr>
              <a:t>Karakteristik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endParaRPr sz="3200" dirty="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0" dirty="0">
                <a:latin typeface="Times New Roman"/>
                <a:cs typeface="Times New Roman"/>
              </a:rPr>
              <a:t>Faktor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dirty="0">
                <a:latin typeface="Times New Roman"/>
                <a:cs typeface="Times New Roman"/>
              </a:rPr>
              <a:t>–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faktor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mempengaruhi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pelayanan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</a:t>
            </a:r>
            <a:endParaRPr sz="3200" dirty="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70" dirty="0">
                <a:latin typeface="Times New Roman"/>
                <a:cs typeface="Times New Roman"/>
              </a:rPr>
              <a:t>Fungsi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kurva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permintaan</a:t>
            </a:r>
            <a:endParaRPr sz="3200" dirty="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</a:t>
            </a:fld>
            <a:endParaRPr spc="-5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274570" y="419036"/>
            <a:ext cx="375412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55" dirty="0"/>
              <a:t>i</a:t>
            </a:r>
            <a:r>
              <a:rPr sz="4400" spc="-455" dirty="0"/>
              <a:t>.</a:t>
            </a:r>
            <a:r>
              <a:rPr sz="4400" spc="-440" dirty="0"/>
              <a:t> </a:t>
            </a:r>
            <a:r>
              <a:rPr sz="4400" spc="830" dirty="0"/>
              <a:t>S</a:t>
            </a:r>
            <a:r>
              <a:rPr sz="4400" spc="880" dirty="0"/>
              <a:t>e</a:t>
            </a:r>
            <a:r>
              <a:rPr sz="4400" spc="-385" dirty="0"/>
              <a:t>l</a:t>
            </a:r>
            <a:r>
              <a:rPr sz="4400" spc="-229" dirty="0"/>
              <a:t>era</a:t>
            </a:r>
            <a:r>
              <a:rPr sz="4400" spc="-500" dirty="0"/>
              <a:t> </a:t>
            </a:r>
            <a:r>
              <a:rPr sz="4400" spc="-229" dirty="0"/>
              <a:t>p</a:t>
            </a:r>
            <a:r>
              <a:rPr sz="4400" spc="-185" dirty="0"/>
              <a:t>a</a:t>
            </a:r>
            <a:r>
              <a:rPr sz="4400" spc="-270" dirty="0"/>
              <a:t>s</a:t>
            </a:r>
            <a:r>
              <a:rPr sz="4400" spc="-355" dirty="0"/>
              <a:t>i</a:t>
            </a:r>
            <a:r>
              <a:rPr sz="4400" spc="-335" dirty="0"/>
              <a:t>en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740217"/>
            <a:ext cx="7070090" cy="41243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393825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14" dirty="0">
                <a:latin typeface="Times New Roman"/>
                <a:cs typeface="Times New Roman"/>
              </a:rPr>
              <a:t>Selera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pasien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mempengaruhi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jenis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 </a:t>
            </a:r>
            <a:r>
              <a:rPr sz="3200" spc="-12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dimintanya…???</a:t>
            </a:r>
            <a:endParaRPr sz="3200">
              <a:latin typeface="Times New Roman"/>
              <a:cs typeface="Times New Roman"/>
            </a:endParaRPr>
          </a:p>
          <a:p>
            <a:pPr marL="355600" marR="26924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70" dirty="0">
                <a:latin typeface="Times New Roman"/>
                <a:cs typeface="Times New Roman"/>
              </a:rPr>
              <a:t>Pasien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hanya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meminta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terkait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aspek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fisik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70" dirty="0">
                <a:latin typeface="Times New Roman"/>
                <a:cs typeface="Times New Roman"/>
              </a:rPr>
              <a:t>Pasien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memilih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tindakan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medis,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karena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adanya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pengaruh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kuat</a:t>
            </a:r>
            <a:endParaRPr sz="3200">
              <a:latin typeface="Times New Roman"/>
              <a:cs typeface="Times New Roman"/>
            </a:endParaRPr>
          </a:p>
          <a:p>
            <a:pPr marL="1537335">
              <a:lnSpc>
                <a:spcPct val="100000"/>
              </a:lnSpc>
            </a:pP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dokter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20</a:t>
            </a:fld>
            <a:endParaRPr spc="-5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72310" y="419036"/>
            <a:ext cx="4360545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85" dirty="0"/>
              <a:t>j</a:t>
            </a:r>
            <a:r>
              <a:rPr sz="4400" spc="-455" dirty="0"/>
              <a:t>.</a:t>
            </a:r>
            <a:r>
              <a:rPr sz="4400" spc="-480" dirty="0"/>
              <a:t> </a:t>
            </a:r>
            <a:r>
              <a:rPr sz="4400" spc="500" dirty="0"/>
              <a:t>P</a:t>
            </a:r>
            <a:r>
              <a:rPr sz="4400" spc="-315" dirty="0"/>
              <a:t>e</a:t>
            </a:r>
            <a:r>
              <a:rPr sz="4400" spc="-340" dirty="0"/>
              <a:t>n</a:t>
            </a:r>
            <a:r>
              <a:rPr sz="4400" spc="-355" dirty="0"/>
              <a:t>g</a:t>
            </a:r>
            <a:r>
              <a:rPr sz="4400" spc="-300" dirty="0"/>
              <a:t>a</a:t>
            </a:r>
            <a:r>
              <a:rPr sz="4400" spc="-390" dirty="0"/>
              <a:t>ru</a:t>
            </a:r>
            <a:r>
              <a:rPr sz="4400" spc="-459" dirty="0"/>
              <a:t>h</a:t>
            </a:r>
            <a:r>
              <a:rPr sz="4400" spc="-515" dirty="0"/>
              <a:t> </a:t>
            </a:r>
            <a:r>
              <a:rPr sz="4400" spc="-260" dirty="0"/>
              <a:t>d</a:t>
            </a:r>
            <a:r>
              <a:rPr sz="4400" spc="-220" dirty="0"/>
              <a:t>o</a:t>
            </a:r>
            <a:r>
              <a:rPr sz="4400" spc="-459" dirty="0"/>
              <a:t>k</a:t>
            </a:r>
            <a:r>
              <a:rPr sz="4400" spc="-210" dirty="0"/>
              <a:t>ter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6055995" cy="31483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5" dirty="0">
                <a:latin typeface="Times New Roman"/>
                <a:cs typeface="Times New Roman"/>
              </a:rPr>
              <a:t>Dokter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berperan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besar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dalam 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mempengaruhi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diterima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pasien</a:t>
            </a:r>
            <a:endParaRPr sz="3200">
              <a:latin typeface="Times New Roman"/>
              <a:cs typeface="Times New Roman"/>
            </a:endParaRPr>
          </a:p>
          <a:p>
            <a:pPr marL="355600" marR="132080" indent="-343535">
              <a:lnSpc>
                <a:spcPts val="3820"/>
              </a:lnSpc>
              <a:spcBef>
                <a:spcPts val="95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95" dirty="0">
                <a:latin typeface="Times New Roman"/>
                <a:cs typeface="Times New Roman"/>
              </a:rPr>
              <a:t>Jenis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pemeriksaan,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tindakan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medik,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25" dirty="0">
                <a:latin typeface="Times New Roman"/>
                <a:cs typeface="Times New Roman"/>
              </a:rPr>
              <a:t>o</a:t>
            </a:r>
            <a:r>
              <a:rPr sz="3200" spc="35" dirty="0">
                <a:latin typeface="Times New Roman"/>
                <a:cs typeface="Times New Roman"/>
              </a:rPr>
              <a:t>p</a:t>
            </a:r>
            <a:r>
              <a:rPr sz="3200" spc="-75" dirty="0">
                <a:latin typeface="Times New Roman"/>
                <a:cs typeface="Times New Roman"/>
              </a:rPr>
              <a:t>era</a:t>
            </a:r>
            <a:r>
              <a:rPr sz="3200" spc="-80" dirty="0">
                <a:latin typeface="Times New Roman"/>
                <a:cs typeface="Times New Roman"/>
              </a:rPr>
              <a:t>s</a:t>
            </a:r>
            <a:r>
              <a:rPr sz="3200" spc="-130" dirty="0">
                <a:latin typeface="Times New Roman"/>
                <a:cs typeface="Times New Roman"/>
              </a:rPr>
              <a:t>i,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i="1" spc="-305" dirty="0">
                <a:latin typeface="Times New Roman"/>
                <a:cs typeface="Times New Roman"/>
              </a:rPr>
              <a:t>length</a:t>
            </a:r>
            <a:r>
              <a:rPr sz="3200" i="1" dirty="0">
                <a:latin typeface="Times New Roman"/>
                <a:cs typeface="Times New Roman"/>
              </a:rPr>
              <a:t> </a:t>
            </a:r>
            <a:r>
              <a:rPr sz="3200" i="1" spc="-465" dirty="0">
                <a:latin typeface="Times New Roman"/>
                <a:cs typeface="Times New Roman"/>
              </a:rPr>
              <a:t>o</a:t>
            </a:r>
            <a:r>
              <a:rPr sz="3200" i="1" spc="-190" dirty="0">
                <a:latin typeface="Times New Roman"/>
                <a:cs typeface="Times New Roman"/>
              </a:rPr>
              <a:t>f</a:t>
            </a:r>
            <a:r>
              <a:rPr sz="3200" i="1" spc="-25" dirty="0">
                <a:latin typeface="Times New Roman"/>
                <a:cs typeface="Times New Roman"/>
              </a:rPr>
              <a:t> </a:t>
            </a:r>
            <a:r>
              <a:rPr sz="3200" i="1" spc="-254" dirty="0">
                <a:latin typeface="Times New Roman"/>
                <a:cs typeface="Times New Roman"/>
              </a:rPr>
              <a:t>sta</a:t>
            </a:r>
            <a:r>
              <a:rPr sz="3200" i="1" spc="-305" dirty="0">
                <a:latin typeface="Times New Roman"/>
                <a:cs typeface="Times New Roman"/>
              </a:rPr>
              <a:t>y</a:t>
            </a:r>
            <a:r>
              <a:rPr sz="3200" spc="-100" dirty="0">
                <a:latin typeface="Times New Roman"/>
                <a:cs typeface="Times New Roman"/>
              </a:rPr>
              <a:t>,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d</a:t>
            </a:r>
            <a:r>
              <a:rPr sz="3200" spc="-55" dirty="0">
                <a:latin typeface="Times New Roman"/>
                <a:cs typeface="Times New Roman"/>
              </a:rPr>
              <a:t>l</a:t>
            </a:r>
            <a:r>
              <a:rPr sz="3200" spc="-160" dirty="0">
                <a:latin typeface="Times New Roman"/>
                <a:cs typeface="Times New Roman"/>
              </a:rPr>
              <a:t>l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64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0" dirty="0">
                <a:latin typeface="Times New Roman"/>
                <a:cs typeface="Times New Roman"/>
              </a:rPr>
              <a:t>Waspadai</a:t>
            </a:r>
            <a:r>
              <a:rPr sz="3200" spc="20" dirty="0">
                <a:latin typeface="Times New Roman"/>
                <a:cs typeface="Times New Roman"/>
              </a:rPr>
              <a:t> </a:t>
            </a:r>
            <a:r>
              <a:rPr sz="3200" i="1" spc="-285" dirty="0">
                <a:latin typeface="Times New Roman"/>
                <a:cs typeface="Times New Roman"/>
              </a:rPr>
              <a:t>supply</a:t>
            </a:r>
            <a:r>
              <a:rPr sz="3200" i="1" spc="-5" dirty="0">
                <a:latin typeface="Times New Roman"/>
                <a:cs typeface="Times New Roman"/>
              </a:rPr>
              <a:t> </a:t>
            </a:r>
            <a:r>
              <a:rPr sz="3200" i="1" spc="-330" dirty="0">
                <a:latin typeface="Times New Roman"/>
                <a:cs typeface="Times New Roman"/>
              </a:rPr>
              <a:t>induced</a:t>
            </a:r>
            <a:r>
              <a:rPr sz="3200" i="1" spc="5" dirty="0">
                <a:latin typeface="Times New Roman"/>
                <a:cs typeface="Times New Roman"/>
              </a:rPr>
              <a:t> </a:t>
            </a:r>
            <a:r>
              <a:rPr sz="3200" i="1" spc="-310" dirty="0">
                <a:latin typeface="Times New Roman"/>
                <a:cs typeface="Times New Roman"/>
              </a:rPr>
              <a:t>demand</a:t>
            </a:r>
            <a:r>
              <a:rPr sz="3200" spc="-310" dirty="0">
                <a:latin typeface="Times New Roman"/>
                <a:cs typeface="Times New Roman"/>
              </a:rPr>
              <a:t>…!!!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21</a:t>
            </a:fld>
            <a:endParaRPr spc="-5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86810" y="419036"/>
            <a:ext cx="1936114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459" dirty="0"/>
              <a:t>k</a:t>
            </a:r>
            <a:r>
              <a:rPr sz="4400" spc="-455" dirty="0"/>
              <a:t>.</a:t>
            </a:r>
            <a:r>
              <a:rPr sz="4400" spc="-480" dirty="0"/>
              <a:t> </a:t>
            </a:r>
            <a:r>
              <a:rPr sz="4400" spc="-55" dirty="0"/>
              <a:t>I</a:t>
            </a:r>
            <a:r>
              <a:rPr sz="4400" spc="-360" dirty="0"/>
              <a:t>n</a:t>
            </a:r>
            <a:r>
              <a:rPr sz="4400" spc="-185" dirty="0"/>
              <a:t>f</a:t>
            </a:r>
            <a:r>
              <a:rPr sz="4400" spc="-385" dirty="0"/>
              <a:t>l</a:t>
            </a:r>
            <a:r>
              <a:rPr sz="4400" spc="-270" dirty="0"/>
              <a:t>asi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6351905" cy="35401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174115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5" dirty="0">
                <a:latin typeface="Times New Roman"/>
                <a:cs typeface="Times New Roman"/>
              </a:rPr>
              <a:t>Efek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inflasi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terhadap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 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terjadi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melalui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perubahan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pada</a:t>
            </a:r>
            <a:endParaRPr sz="3200">
              <a:latin typeface="Times New Roman"/>
              <a:cs typeface="Times New Roman"/>
            </a:endParaRPr>
          </a:p>
          <a:p>
            <a:pPr marL="355600" marR="5080">
              <a:lnSpc>
                <a:spcPct val="100000"/>
              </a:lnSpc>
              <a:spcBef>
                <a:spcPts val="5"/>
              </a:spcBef>
            </a:pP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kesehatan,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penghasilan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asuransi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marR="50165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55" dirty="0">
                <a:latin typeface="Times New Roman"/>
                <a:cs typeface="Times New Roman"/>
              </a:rPr>
              <a:t>Pada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saat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krisis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5" dirty="0">
                <a:latin typeface="Times New Roman"/>
                <a:cs typeface="Times New Roman"/>
              </a:rPr>
              <a:t>moneter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Indonesia,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bangsal </a:t>
            </a:r>
            <a:r>
              <a:rPr sz="3200" spc="-25" dirty="0">
                <a:latin typeface="Times New Roman"/>
                <a:cs typeface="Times New Roman"/>
              </a:rPr>
              <a:t>VIP </a:t>
            </a:r>
            <a:r>
              <a:rPr sz="3200" spc="-195" dirty="0">
                <a:latin typeface="Times New Roman"/>
                <a:cs typeface="Times New Roman"/>
              </a:rPr>
              <a:t>RS</a:t>
            </a:r>
            <a:r>
              <a:rPr sz="3200" spc="-19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 </a:t>
            </a:r>
            <a:r>
              <a:rPr sz="3200" spc="-105" dirty="0">
                <a:latin typeface="Times New Roman"/>
                <a:cs typeface="Times New Roman"/>
              </a:rPr>
              <a:t>Yogyakarta </a:t>
            </a:r>
            <a:r>
              <a:rPr sz="3200" spc="-10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mengalami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peningkatan…???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22</a:t>
            </a:fld>
            <a:endParaRPr spc="-5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4370" y="452120"/>
            <a:ext cx="44145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975" dirty="0"/>
              <a:t>F</a:t>
            </a:r>
            <a:r>
              <a:rPr sz="4400" spc="-420" dirty="0"/>
              <a:t>u</a:t>
            </a:r>
            <a:r>
              <a:rPr sz="4400" spc="-480" dirty="0"/>
              <a:t>n</a:t>
            </a:r>
            <a:r>
              <a:rPr sz="4400" spc="-470" dirty="0"/>
              <a:t>g</a:t>
            </a:r>
            <a:r>
              <a:rPr sz="4400" spc="-400" dirty="0"/>
              <a:t>s</a:t>
            </a:r>
            <a:r>
              <a:rPr sz="4400" spc="-225" dirty="0"/>
              <a:t>i</a:t>
            </a:r>
            <a:r>
              <a:rPr sz="4400" spc="-505" dirty="0"/>
              <a:t> </a:t>
            </a:r>
            <a:r>
              <a:rPr sz="4400" spc="-235" dirty="0"/>
              <a:t>p</a:t>
            </a:r>
            <a:r>
              <a:rPr sz="4400" spc="-180" dirty="0"/>
              <a:t>e</a:t>
            </a:r>
            <a:r>
              <a:rPr sz="4400" spc="-495" dirty="0"/>
              <a:t>r</a:t>
            </a:r>
            <a:r>
              <a:rPr sz="4400" spc="-1110" dirty="0"/>
              <a:t>m</a:t>
            </a:r>
            <a:r>
              <a:rPr sz="4400" spc="-270" dirty="0"/>
              <a:t>int</a:t>
            </a:r>
            <a:r>
              <a:rPr sz="4400" spc="-325" dirty="0"/>
              <a:t>a</a:t>
            </a:r>
            <a:r>
              <a:rPr sz="4400" spc="-335" dirty="0"/>
              <a:t>an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6356985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998855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65" dirty="0">
                <a:latin typeface="Times New Roman"/>
                <a:cs typeface="Times New Roman"/>
              </a:rPr>
              <a:t>Fungsi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Ketergantungan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suatu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variabel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variabel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lainnya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sebuah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fungsi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menunjukan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hubungan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antara</a:t>
            </a:r>
            <a:r>
              <a:rPr sz="3200" spc="700" dirty="0">
                <a:latin typeface="Times New Roman"/>
                <a:cs typeface="Times New Roman"/>
              </a:rPr>
              <a:t> </a:t>
            </a:r>
            <a:r>
              <a:rPr sz="32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harga</a:t>
            </a:r>
            <a:r>
              <a:rPr sz="3200" u="heavy" spc="6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barang </a:t>
            </a:r>
            <a:r>
              <a:rPr sz="3200" spc="-5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dengan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jumlah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barang</a:t>
            </a:r>
            <a:r>
              <a:rPr sz="3200" spc="1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  <a:spcBef>
                <a:spcPts val="5"/>
              </a:spcBef>
            </a:pPr>
            <a:r>
              <a:rPr sz="3200" spc="-55" dirty="0">
                <a:latin typeface="Times New Roman"/>
                <a:cs typeface="Times New Roman"/>
              </a:rPr>
              <a:t>diminta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oleh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23</a:t>
            </a:fld>
            <a:endParaRPr spc="-5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4370" y="452120"/>
            <a:ext cx="44145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975" dirty="0"/>
              <a:t>F</a:t>
            </a:r>
            <a:r>
              <a:rPr sz="4400" spc="-420" dirty="0"/>
              <a:t>u</a:t>
            </a:r>
            <a:r>
              <a:rPr sz="4400" spc="-480" dirty="0"/>
              <a:t>n</a:t>
            </a:r>
            <a:r>
              <a:rPr sz="4400" spc="-470" dirty="0"/>
              <a:t>g</a:t>
            </a:r>
            <a:r>
              <a:rPr sz="4400" spc="-400" dirty="0"/>
              <a:t>s</a:t>
            </a:r>
            <a:r>
              <a:rPr sz="4400" spc="-225" dirty="0"/>
              <a:t>i</a:t>
            </a:r>
            <a:r>
              <a:rPr sz="4400" spc="-505" dirty="0"/>
              <a:t> </a:t>
            </a:r>
            <a:r>
              <a:rPr sz="4400" spc="-235" dirty="0"/>
              <a:t>p</a:t>
            </a:r>
            <a:r>
              <a:rPr sz="4400" spc="-180" dirty="0"/>
              <a:t>e</a:t>
            </a:r>
            <a:r>
              <a:rPr sz="4400" spc="-495" dirty="0"/>
              <a:t>r</a:t>
            </a:r>
            <a:r>
              <a:rPr sz="4400" spc="-1110" dirty="0"/>
              <a:t>m</a:t>
            </a:r>
            <a:r>
              <a:rPr sz="4400" spc="-270" dirty="0"/>
              <a:t>int</a:t>
            </a:r>
            <a:r>
              <a:rPr sz="4400" spc="-325" dirty="0"/>
              <a:t>a</a:t>
            </a:r>
            <a:r>
              <a:rPr sz="4400" spc="-335" dirty="0"/>
              <a:t>an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501189"/>
            <a:ext cx="5737860" cy="295592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1134110">
              <a:lnSpc>
                <a:spcPct val="120400"/>
              </a:lnSpc>
              <a:spcBef>
                <a:spcPts val="100"/>
              </a:spcBef>
            </a:pPr>
            <a:r>
              <a:rPr sz="3200" spc="-185" dirty="0">
                <a:latin typeface="Times New Roman"/>
                <a:cs typeface="Times New Roman"/>
              </a:rPr>
              <a:t>S</a:t>
            </a:r>
            <a:r>
              <a:rPr sz="3200" spc="-140" dirty="0">
                <a:latin typeface="Times New Roman"/>
                <a:cs typeface="Times New Roman"/>
              </a:rPr>
              <a:t>e</a:t>
            </a:r>
            <a:r>
              <a:rPr sz="3200" spc="-85" dirty="0">
                <a:latin typeface="Times New Roman"/>
                <a:cs typeface="Times New Roman"/>
              </a:rPr>
              <a:t>cara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um</a:t>
            </a:r>
            <a:r>
              <a:rPr sz="3200" spc="-35" dirty="0">
                <a:latin typeface="Times New Roman"/>
                <a:cs typeface="Times New Roman"/>
              </a:rPr>
              <a:t>u</a:t>
            </a:r>
            <a:r>
              <a:rPr sz="3200" spc="-20" dirty="0">
                <a:latin typeface="Times New Roman"/>
                <a:cs typeface="Times New Roman"/>
              </a:rPr>
              <a:t>m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di</a:t>
            </a:r>
            <a:r>
              <a:rPr sz="3200" spc="-25" dirty="0">
                <a:latin typeface="Times New Roman"/>
                <a:cs typeface="Times New Roman"/>
              </a:rPr>
              <a:t>t</a:t>
            </a:r>
            <a:r>
              <a:rPr sz="3200" spc="-130" dirty="0">
                <a:latin typeface="Times New Roman"/>
                <a:cs typeface="Times New Roman"/>
              </a:rPr>
              <a:t>ul</a:t>
            </a:r>
            <a:r>
              <a:rPr sz="3200" spc="-85" dirty="0">
                <a:latin typeface="Times New Roman"/>
                <a:cs typeface="Times New Roman"/>
              </a:rPr>
              <a:t>i</a:t>
            </a:r>
            <a:r>
              <a:rPr sz="3200" spc="-80" dirty="0">
                <a:latin typeface="Times New Roman"/>
                <a:cs typeface="Times New Roman"/>
              </a:rPr>
              <a:t>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270" dirty="0">
                <a:latin typeface="Times New Roman"/>
                <a:cs typeface="Times New Roman"/>
              </a:rPr>
              <a:t>y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F(x)  </a:t>
            </a:r>
            <a:r>
              <a:rPr sz="3200" spc="-110" dirty="0">
                <a:latin typeface="Times New Roman"/>
                <a:cs typeface="Times New Roman"/>
              </a:rPr>
              <a:t>Secara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10" dirty="0">
                <a:latin typeface="Times New Roman"/>
                <a:cs typeface="Times New Roman"/>
              </a:rPr>
              <a:t>grafik;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215" dirty="0">
                <a:latin typeface="Times New Roman"/>
                <a:cs typeface="Times New Roman"/>
              </a:rPr>
              <a:t>Y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</a:t>
            </a:r>
            <a:r>
              <a:rPr sz="3200" spc="-75" dirty="0">
                <a:latin typeface="Times New Roman"/>
                <a:cs typeface="Times New Roman"/>
              </a:rPr>
              <a:t>u</a:t>
            </a:r>
            <a:r>
              <a:rPr sz="3200" spc="-10" dirty="0">
                <a:latin typeface="Times New Roman"/>
                <a:cs typeface="Times New Roman"/>
              </a:rPr>
              <a:t>mbu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vertikal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35" dirty="0">
                <a:latin typeface="Times New Roman"/>
                <a:cs typeface="Times New Roman"/>
              </a:rPr>
              <a:t>x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sumbu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horizontal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  <a:tab pos="4062729" algn="l"/>
              </a:tabLst>
            </a:pPr>
            <a:r>
              <a:rPr sz="3200" spc="20" dirty="0">
                <a:latin typeface="Times New Roman"/>
                <a:cs typeface="Times New Roman"/>
              </a:rPr>
              <a:t>F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325" dirty="0">
                <a:latin typeface="Times New Roman"/>
                <a:cs typeface="Times New Roman"/>
              </a:rPr>
              <a:t>=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Ketergantungan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70" dirty="0">
                <a:latin typeface="Times New Roman"/>
                <a:cs typeface="Times New Roman"/>
              </a:rPr>
              <a:t>y	</a:t>
            </a:r>
            <a:r>
              <a:rPr sz="3200" spc="-30" dirty="0">
                <a:latin typeface="Times New Roman"/>
                <a:cs typeface="Times New Roman"/>
              </a:rPr>
              <a:t>terhadap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135" dirty="0">
                <a:latin typeface="Times New Roman"/>
                <a:cs typeface="Times New Roman"/>
              </a:rPr>
              <a:t>x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24</a:t>
            </a:fld>
            <a:endParaRPr spc="-5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4370" y="452120"/>
            <a:ext cx="44145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975" dirty="0"/>
              <a:t>F</a:t>
            </a:r>
            <a:r>
              <a:rPr sz="4400" spc="-420" dirty="0"/>
              <a:t>u</a:t>
            </a:r>
            <a:r>
              <a:rPr sz="4400" spc="-480" dirty="0"/>
              <a:t>n</a:t>
            </a:r>
            <a:r>
              <a:rPr sz="4400" spc="-470" dirty="0"/>
              <a:t>g</a:t>
            </a:r>
            <a:r>
              <a:rPr sz="4400" spc="-400" dirty="0"/>
              <a:t>s</a:t>
            </a:r>
            <a:r>
              <a:rPr sz="4400" spc="-225" dirty="0"/>
              <a:t>i</a:t>
            </a:r>
            <a:r>
              <a:rPr sz="4400" spc="-505" dirty="0"/>
              <a:t> </a:t>
            </a:r>
            <a:r>
              <a:rPr sz="4400" spc="-235" dirty="0"/>
              <a:t>p</a:t>
            </a:r>
            <a:r>
              <a:rPr sz="4400" spc="-180" dirty="0"/>
              <a:t>e</a:t>
            </a:r>
            <a:r>
              <a:rPr sz="4400" spc="-495" dirty="0"/>
              <a:t>r</a:t>
            </a:r>
            <a:r>
              <a:rPr sz="4400" spc="-1110" dirty="0"/>
              <a:t>m</a:t>
            </a:r>
            <a:r>
              <a:rPr sz="4400" spc="-270" dirty="0"/>
              <a:t>int</a:t>
            </a:r>
            <a:r>
              <a:rPr sz="4400" spc="-325" dirty="0"/>
              <a:t>a</a:t>
            </a:r>
            <a:r>
              <a:rPr sz="4400" spc="-335" dirty="0"/>
              <a:t>an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02259" y="1592580"/>
            <a:ext cx="579374" cy="602234"/>
          </a:xfrm>
          <a:prstGeom prst="rect">
            <a:avLst/>
          </a:prstGeom>
        </p:spPr>
      </p:pic>
      <p:sp>
        <p:nvSpPr>
          <p:cNvPr id="4" name="object 4"/>
          <p:cNvSpPr txBox="1"/>
          <p:nvPr/>
        </p:nvSpPr>
        <p:spPr>
          <a:xfrm>
            <a:off x="459740" y="1519237"/>
            <a:ext cx="5459730" cy="51371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57200" indent="-445134">
              <a:lnSpc>
                <a:spcPct val="100000"/>
              </a:lnSpc>
              <a:spcBef>
                <a:spcPts val="100"/>
              </a:spcBef>
              <a:buClr>
                <a:srgbClr val="009999"/>
              </a:buClr>
              <a:buSzPct val="70312"/>
              <a:buFont typeface="Wingdings"/>
              <a:buChar char=""/>
              <a:tabLst>
                <a:tab pos="457200" algn="l"/>
                <a:tab pos="457834" algn="l"/>
              </a:tabLst>
            </a:pPr>
            <a:r>
              <a:rPr sz="3200" spc="-25" dirty="0">
                <a:latin typeface="Times New Roman"/>
                <a:cs typeface="Times New Roman"/>
              </a:rPr>
              <a:t>Hubunga</a:t>
            </a:r>
            <a:r>
              <a:rPr sz="3200" spc="-15" dirty="0">
                <a:latin typeface="Times New Roman"/>
                <a:cs typeface="Times New Roman"/>
              </a:rPr>
              <a:t>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an</a:t>
            </a:r>
            <a:r>
              <a:rPr sz="3200" spc="-5" dirty="0">
                <a:latin typeface="Times New Roman"/>
                <a:cs typeface="Times New Roman"/>
              </a:rPr>
              <a:t>t</a:t>
            </a:r>
            <a:r>
              <a:rPr sz="3200" spc="-85" dirty="0">
                <a:latin typeface="Times New Roman"/>
                <a:cs typeface="Times New Roman"/>
              </a:rPr>
              <a:t>ar</a:t>
            </a:r>
            <a:r>
              <a:rPr sz="3200" spc="-90" dirty="0">
                <a:latin typeface="Times New Roman"/>
                <a:cs typeface="Times New Roman"/>
              </a:rPr>
              <a:t>a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i="1" spc="-355" dirty="0">
                <a:latin typeface="Times New Roman"/>
                <a:cs typeface="Times New Roman"/>
              </a:rPr>
              <a:t>y</a:t>
            </a:r>
            <a:r>
              <a:rPr sz="3200" i="1" spc="-10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de</a:t>
            </a:r>
            <a:r>
              <a:rPr sz="3200" spc="-15" dirty="0">
                <a:latin typeface="Times New Roman"/>
                <a:cs typeface="Times New Roman"/>
              </a:rPr>
              <a:t>n</a:t>
            </a:r>
            <a:r>
              <a:rPr sz="3200" spc="-85" dirty="0">
                <a:latin typeface="Times New Roman"/>
                <a:cs typeface="Times New Roman"/>
              </a:rPr>
              <a:t>gan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i="1" spc="-120" dirty="0">
                <a:latin typeface="Times New Roman"/>
                <a:cs typeface="Times New Roman"/>
              </a:rPr>
              <a:t>F</a:t>
            </a:r>
            <a:r>
              <a:rPr sz="3200" spc="-130" dirty="0">
                <a:latin typeface="Times New Roman"/>
                <a:cs typeface="Times New Roman"/>
              </a:rPr>
              <a:t>(</a:t>
            </a:r>
            <a:r>
              <a:rPr sz="3200" i="1" spc="175" dirty="0">
                <a:latin typeface="Times New Roman"/>
                <a:cs typeface="Times New Roman"/>
              </a:rPr>
              <a:t>x</a:t>
            </a:r>
            <a:r>
              <a:rPr sz="3200" spc="-135" dirty="0">
                <a:latin typeface="Times New Roman"/>
                <a:cs typeface="Times New Roman"/>
              </a:rPr>
              <a:t>)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pic>
        <p:nvPicPr>
          <p:cNvPr id="6" name="object 6"/>
          <p:cNvPicPr/>
          <p:nvPr/>
        </p:nvPicPr>
        <p:blipFill>
          <a:blip r:embed="rId4" cstate="print"/>
          <a:stretch>
            <a:fillRect/>
          </a:stretch>
        </p:blipFill>
        <p:spPr>
          <a:xfrm>
            <a:off x="2362200" y="2209800"/>
            <a:ext cx="4064000" cy="3962400"/>
          </a:xfrm>
          <a:prstGeom prst="rect">
            <a:avLst/>
          </a:prstGeom>
        </p:spPr>
      </p:pic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25</a:t>
            </a:fld>
            <a:endParaRPr spc="-5" dirty="0"/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944370" y="452120"/>
            <a:ext cx="4414520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975" dirty="0"/>
              <a:t>F</a:t>
            </a:r>
            <a:r>
              <a:rPr sz="4400" spc="-420" dirty="0"/>
              <a:t>u</a:t>
            </a:r>
            <a:r>
              <a:rPr sz="4400" spc="-480" dirty="0"/>
              <a:t>n</a:t>
            </a:r>
            <a:r>
              <a:rPr sz="4400" spc="-470" dirty="0"/>
              <a:t>g</a:t>
            </a:r>
            <a:r>
              <a:rPr sz="4400" spc="-400" dirty="0"/>
              <a:t>s</a:t>
            </a:r>
            <a:r>
              <a:rPr sz="4400" spc="-225" dirty="0"/>
              <a:t>i</a:t>
            </a:r>
            <a:r>
              <a:rPr sz="4400" spc="-505" dirty="0"/>
              <a:t> </a:t>
            </a:r>
            <a:r>
              <a:rPr sz="4400" spc="-235" dirty="0"/>
              <a:t>p</a:t>
            </a:r>
            <a:r>
              <a:rPr sz="4400" spc="-180" dirty="0"/>
              <a:t>e</a:t>
            </a:r>
            <a:r>
              <a:rPr sz="4400" spc="-495" dirty="0"/>
              <a:t>r</a:t>
            </a:r>
            <a:r>
              <a:rPr sz="4400" spc="-1110" dirty="0"/>
              <a:t>m</a:t>
            </a:r>
            <a:r>
              <a:rPr sz="4400" spc="-270" dirty="0"/>
              <a:t>int</a:t>
            </a:r>
            <a:r>
              <a:rPr sz="4400" spc="-325" dirty="0"/>
              <a:t>a</a:t>
            </a:r>
            <a:r>
              <a:rPr sz="4400" spc="-335" dirty="0"/>
              <a:t>an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6262370" cy="256413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06045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60" dirty="0">
                <a:latin typeface="Times New Roman"/>
                <a:cs typeface="Times New Roman"/>
              </a:rPr>
              <a:t>Sisi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permintaan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dapat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disajikan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melalui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u="heavy" spc="-6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tabel</a:t>
            </a:r>
            <a:r>
              <a:rPr sz="3200" u="heavy" spc="-1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4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permintaan</a:t>
            </a:r>
            <a:r>
              <a:rPr sz="3200" u="heavy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u="heavy" spc="-6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pasar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0" dirty="0">
                <a:latin typeface="Times New Roman"/>
                <a:cs typeface="Times New Roman"/>
              </a:rPr>
              <a:t>Yaitu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suatu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tabel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menunjukkan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barang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atau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dibeli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pada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setiap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level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26</a:t>
            </a:fld>
            <a:endParaRPr spc="-5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714692" y="246468"/>
            <a:ext cx="6864984" cy="966469"/>
          </a:xfrm>
          <a:prstGeom prst="rect">
            <a:avLst/>
          </a:prstGeom>
        </p:spPr>
        <p:txBody>
          <a:bodyPr vert="horz" wrap="square" lIns="0" tIns="56515" rIns="0" bIns="0" rtlCol="0">
            <a:spAutoFit/>
          </a:bodyPr>
          <a:lstStyle/>
          <a:p>
            <a:pPr marL="9525" algn="ctr">
              <a:lnSpc>
                <a:spcPct val="100000"/>
              </a:lnSpc>
              <a:spcBef>
                <a:spcPts val="445"/>
              </a:spcBef>
            </a:pPr>
            <a:r>
              <a:rPr sz="2800" spc="-50" dirty="0"/>
              <a:t>Contoh;</a:t>
            </a:r>
            <a:endParaRPr sz="2800"/>
          </a:p>
          <a:p>
            <a:pPr algn="ctr">
              <a:lnSpc>
                <a:spcPct val="100000"/>
              </a:lnSpc>
              <a:spcBef>
                <a:spcPts val="340"/>
              </a:spcBef>
            </a:pPr>
            <a:r>
              <a:rPr sz="2800" spc="290" dirty="0"/>
              <a:t>P</a:t>
            </a:r>
            <a:r>
              <a:rPr sz="2800" spc="-105" dirty="0"/>
              <a:t>e</a:t>
            </a:r>
            <a:r>
              <a:rPr sz="2800" spc="-190" dirty="0"/>
              <a:t>r</a:t>
            </a:r>
            <a:r>
              <a:rPr sz="2800" spc="-795" dirty="0"/>
              <a:t>m</a:t>
            </a:r>
            <a:r>
              <a:rPr sz="2800" spc="-220" dirty="0"/>
              <a:t>i</a:t>
            </a:r>
            <a:r>
              <a:rPr sz="2800" spc="-290" dirty="0"/>
              <a:t>n</a:t>
            </a:r>
            <a:r>
              <a:rPr sz="2800" spc="-105" dirty="0"/>
              <a:t>ta</a:t>
            </a:r>
            <a:r>
              <a:rPr sz="2800" spc="-135" dirty="0"/>
              <a:t>a</a:t>
            </a:r>
            <a:r>
              <a:rPr sz="2800" spc="-310" dirty="0"/>
              <a:t>n</a:t>
            </a:r>
            <a:r>
              <a:rPr sz="2800" spc="-345" dirty="0"/>
              <a:t> </a:t>
            </a:r>
            <a:r>
              <a:rPr sz="2800" spc="-204" dirty="0"/>
              <a:t>ba</a:t>
            </a:r>
            <a:r>
              <a:rPr sz="2800" spc="-185" dirty="0"/>
              <a:t>n</a:t>
            </a:r>
            <a:r>
              <a:rPr sz="2800" spc="-295" dirty="0"/>
              <a:t>g</a:t>
            </a:r>
            <a:r>
              <a:rPr sz="2800" spc="-175" dirty="0"/>
              <a:t>s</a:t>
            </a:r>
            <a:r>
              <a:rPr sz="2800" spc="-114" dirty="0"/>
              <a:t>a</a:t>
            </a:r>
            <a:r>
              <a:rPr sz="2800" spc="-250" dirty="0"/>
              <a:t>l</a:t>
            </a:r>
            <a:r>
              <a:rPr sz="2800" spc="-350" dirty="0"/>
              <a:t> </a:t>
            </a:r>
            <a:r>
              <a:rPr sz="2800" spc="340" dirty="0"/>
              <a:t>V</a:t>
            </a:r>
            <a:r>
              <a:rPr sz="2800" spc="-35" dirty="0"/>
              <a:t>I</a:t>
            </a:r>
            <a:r>
              <a:rPr sz="2800" spc="310" dirty="0"/>
              <a:t>P</a:t>
            </a:r>
            <a:r>
              <a:rPr sz="2800" spc="-325" dirty="0"/>
              <a:t> </a:t>
            </a:r>
            <a:r>
              <a:rPr sz="2800" spc="-190" dirty="0"/>
              <a:t>d</a:t>
            </a:r>
            <a:r>
              <a:rPr sz="2800" spc="-215" dirty="0"/>
              <a:t>i</a:t>
            </a:r>
            <a:r>
              <a:rPr sz="2800" spc="-290" dirty="0"/>
              <a:t> </a:t>
            </a:r>
            <a:r>
              <a:rPr sz="2800" spc="459" dirty="0"/>
              <a:t>R</a:t>
            </a:r>
            <a:r>
              <a:rPr sz="2800" spc="1195" dirty="0"/>
              <a:t>S</a:t>
            </a:r>
            <a:r>
              <a:rPr sz="2800" spc="-315" dirty="0"/>
              <a:t> </a:t>
            </a:r>
            <a:r>
              <a:rPr sz="2800" spc="395" dirty="0"/>
              <a:t>X</a:t>
            </a:r>
            <a:r>
              <a:rPr sz="2800" spc="-280" dirty="0"/>
              <a:t> </a:t>
            </a:r>
            <a:r>
              <a:rPr sz="2800" spc="-85" dirty="0"/>
              <a:t>t</a:t>
            </a:r>
            <a:r>
              <a:rPr sz="2800" spc="-105" dirty="0"/>
              <a:t>a</a:t>
            </a:r>
            <a:r>
              <a:rPr sz="2800" spc="-285" dirty="0"/>
              <a:t>h</a:t>
            </a:r>
            <a:r>
              <a:rPr sz="2800" spc="-265" dirty="0"/>
              <a:t>u</a:t>
            </a:r>
            <a:r>
              <a:rPr sz="2800" spc="-310" dirty="0"/>
              <a:t>n</a:t>
            </a:r>
            <a:r>
              <a:rPr sz="2800" spc="-345" dirty="0"/>
              <a:t> </a:t>
            </a:r>
            <a:r>
              <a:rPr sz="2800" spc="-155" dirty="0"/>
              <a:t>201</a:t>
            </a:r>
            <a:r>
              <a:rPr sz="2800" spc="-165" dirty="0"/>
              <a:t>2</a:t>
            </a:r>
            <a:endParaRPr sz="28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graphicFrame>
        <p:nvGraphicFramePr>
          <p:cNvPr id="4" name="object 4"/>
          <p:cNvGraphicFramePr>
            <a:graphicFrameLocks noGrp="1"/>
          </p:cNvGraphicFramePr>
          <p:nvPr/>
        </p:nvGraphicFramePr>
        <p:xfrm>
          <a:off x="784859" y="1676400"/>
          <a:ext cx="7916543" cy="413096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9579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9585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11016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85"/>
                        </a:spcBef>
                        <a:tabLst>
                          <a:tab pos="797560" algn="l"/>
                        </a:tabLst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Tarif	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kamar</a:t>
                      </a: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65" dirty="0">
                          <a:latin typeface="Times New Roman"/>
                          <a:cs typeface="Times New Roman"/>
                        </a:rPr>
                        <a:t>RS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1430" algn="ctr">
                        <a:lnSpc>
                          <a:spcPct val="100000"/>
                        </a:lnSpc>
                        <a:spcBef>
                          <a:spcPts val="85"/>
                        </a:spcBef>
                      </a:pPr>
                      <a:r>
                        <a:rPr sz="2800" spc="-80" dirty="0">
                          <a:latin typeface="Times New Roman"/>
                          <a:cs typeface="Times New Roman"/>
                        </a:rPr>
                        <a:t>Jumlah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65" dirty="0">
                          <a:latin typeface="Times New Roman"/>
                          <a:cs typeface="Times New Roman"/>
                        </a:rPr>
                        <a:t>kamar</a:t>
                      </a:r>
                      <a:r>
                        <a:rPr sz="2800" spc="-1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120" dirty="0">
                          <a:latin typeface="Times New Roman"/>
                          <a:cs typeface="Times New Roman"/>
                        </a:rPr>
                        <a:t>yang</a:t>
                      </a:r>
                      <a:r>
                        <a:rPr sz="2800" spc="-2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diminta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079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905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500.000,00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12.000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3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90" dirty="0">
                          <a:latin typeface="Times New Roman"/>
                          <a:cs typeface="Times New Roman"/>
                        </a:rPr>
                        <a:t>450.000,00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4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13.000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841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55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400.000,00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14.000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0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15.000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1816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300.000,00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0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16.000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050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1815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250.000,00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17.000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270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1099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45" dirty="0">
                          <a:latin typeface="Times New Roman"/>
                          <a:cs typeface="Times New Roman"/>
                        </a:rPr>
                        <a:t>Rp</a:t>
                      </a:r>
                      <a:r>
                        <a:rPr sz="2800" spc="-50" dirty="0">
                          <a:latin typeface="Times New Roman"/>
                          <a:cs typeface="Times New Roman"/>
                        </a:rPr>
                        <a:t> </a:t>
                      </a: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200.000,00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9050">
                      <a:solidFill>
                        <a:srgbClr val="000000"/>
                      </a:solidFill>
                      <a:prstDash val="solid"/>
                    </a:lnL>
                    <a:lnR w="1270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0160" algn="ctr">
                        <a:lnSpc>
                          <a:spcPct val="100000"/>
                        </a:lnSpc>
                        <a:spcBef>
                          <a:spcPts val="155"/>
                        </a:spcBef>
                      </a:pPr>
                      <a:r>
                        <a:rPr sz="2800" spc="-85" dirty="0">
                          <a:latin typeface="Times New Roman"/>
                          <a:cs typeface="Times New Roman"/>
                        </a:rPr>
                        <a:t>18.000</a:t>
                      </a:r>
                      <a:endParaRPr sz="2800">
                        <a:latin typeface="Times New Roman"/>
                        <a:cs typeface="Times New Roman"/>
                      </a:endParaRPr>
                    </a:p>
                  </a:txBody>
                  <a:tcPr marL="0" marR="0" marT="19685" marB="0">
                    <a:lnL w="12700">
                      <a:solidFill>
                        <a:srgbClr val="000000"/>
                      </a:solidFill>
                      <a:prstDash val="solid"/>
                    </a:lnL>
                    <a:lnR w="19050">
                      <a:solidFill>
                        <a:srgbClr val="000000"/>
                      </a:solidFill>
                      <a:prstDash val="solid"/>
                    </a:lnR>
                    <a:lnT w="12700">
                      <a:solidFill>
                        <a:srgbClr val="000000"/>
                      </a:solidFill>
                      <a:prstDash val="solid"/>
                    </a:lnT>
                    <a:lnB w="19050">
                      <a:solidFill>
                        <a:srgbClr val="000000"/>
                      </a:solidFill>
                      <a:prstDash val="soli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27</a:t>
            </a:fld>
            <a:endParaRPr spc="-5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79370" y="452120"/>
            <a:ext cx="314642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340" dirty="0"/>
              <a:t>Interpretasi…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5758815" cy="42208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61976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5" dirty="0">
                <a:latin typeface="Times New Roman"/>
                <a:cs typeface="Times New Roman"/>
              </a:rPr>
              <a:t>Semakin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u="heavy" spc="-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tinggi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kamar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160" dirty="0">
                <a:latin typeface="Times New Roman"/>
                <a:cs typeface="Times New Roman"/>
              </a:rPr>
              <a:t>RS,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semakin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u="heavy" spc="-8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sedikit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kamar 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diminta</a:t>
            </a:r>
            <a:endParaRPr sz="3200">
              <a:latin typeface="Times New Roman"/>
              <a:cs typeface="Times New Roman"/>
            </a:endParaRPr>
          </a:p>
          <a:p>
            <a:pPr marL="355600" marR="412115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0" dirty="0">
                <a:latin typeface="Times New Roman"/>
                <a:cs typeface="Times New Roman"/>
              </a:rPr>
              <a:t>Semakin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u="heavy" spc="-3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rendah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tarif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kamar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65" dirty="0">
                <a:latin typeface="Times New Roman"/>
                <a:cs typeface="Times New Roman"/>
              </a:rPr>
              <a:t>RS,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semakin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u="heavy" spc="-95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banyak</a:t>
            </a:r>
            <a:r>
              <a:rPr sz="3200" u="heavy" spc="-10" dirty="0">
                <a:uFill>
                  <a:solidFill>
                    <a:srgbClr val="000000"/>
                  </a:solidFill>
                </a:uFill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kamar </a:t>
            </a:r>
            <a:r>
              <a:rPr sz="3200" spc="-7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diminta</a:t>
            </a:r>
            <a:endParaRPr sz="3200">
              <a:latin typeface="Times New Roman"/>
              <a:cs typeface="Times New Roman"/>
            </a:endParaRPr>
          </a:p>
          <a:p>
            <a:pPr marL="396240" indent="-384175">
              <a:lnSpc>
                <a:spcPct val="100000"/>
              </a:lnSpc>
              <a:spcBef>
                <a:spcPts val="80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60" dirty="0">
                <a:latin typeface="Times New Roman"/>
                <a:cs typeface="Times New Roman"/>
              </a:rPr>
              <a:t>Harga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berbanding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terbalik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dengan</a:t>
            </a:r>
            <a:endParaRPr sz="3200">
              <a:latin typeface="Times New Roman"/>
              <a:cs typeface="Times New Roman"/>
            </a:endParaRPr>
          </a:p>
          <a:p>
            <a:pPr marL="1473835" indent="-1461135">
              <a:lnSpc>
                <a:spcPct val="100000"/>
              </a:lnSpc>
              <a:spcBef>
                <a:spcPts val="720"/>
              </a:spcBef>
              <a:buChar char="•"/>
              <a:tabLst>
                <a:tab pos="1473200" algn="l"/>
                <a:tab pos="1473835" algn="l"/>
              </a:tabLst>
            </a:pPr>
            <a:r>
              <a:rPr sz="3200" spc="-80" dirty="0">
                <a:latin typeface="Times New Roman"/>
                <a:cs typeface="Times New Roman"/>
              </a:rPr>
              <a:t>jumlah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permintaan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28</a:t>
            </a:fld>
            <a:endParaRPr spc="-5" dirty="0"/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465070" y="452120"/>
            <a:ext cx="3371215" cy="69596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1365" dirty="0"/>
              <a:t>C</a:t>
            </a:r>
            <a:r>
              <a:rPr sz="4400" spc="-195" dirty="0"/>
              <a:t>o</a:t>
            </a:r>
            <a:r>
              <a:rPr sz="4400" spc="-480" dirty="0"/>
              <a:t>n</a:t>
            </a:r>
            <a:r>
              <a:rPr sz="4400" spc="-90" dirty="0"/>
              <a:t>t</a:t>
            </a:r>
            <a:r>
              <a:rPr sz="4400" spc="-350" dirty="0"/>
              <a:t>oh</a:t>
            </a:r>
            <a:r>
              <a:rPr sz="4400" spc="-520" dirty="0"/>
              <a:t> </a:t>
            </a:r>
            <a:r>
              <a:rPr sz="4400" spc="-459" dirty="0"/>
              <a:t>k</a:t>
            </a:r>
            <a:r>
              <a:rPr sz="4400" spc="-415" dirty="0"/>
              <a:t>u</a:t>
            </a:r>
            <a:r>
              <a:rPr sz="4400" spc="-360" dirty="0"/>
              <a:t>r</a:t>
            </a:r>
            <a:r>
              <a:rPr sz="4400" spc="-430" dirty="0"/>
              <a:t>v</a:t>
            </a:r>
            <a:r>
              <a:rPr sz="4400" spc="-190" dirty="0"/>
              <a:t>a</a:t>
            </a:r>
            <a:endParaRPr sz="4400"/>
          </a:p>
        </p:txBody>
      </p:sp>
      <p:pic>
        <p:nvPicPr>
          <p:cNvPr id="3" name="object 3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4" name="object 4"/>
          <p:cNvSpPr/>
          <p:nvPr/>
        </p:nvSpPr>
        <p:spPr>
          <a:xfrm>
            <a:off x="2744470" y="2287270"/>
            <a:ext cx="5181600" cy="2969260"/>
          </a:xfrm>
          <a:custGeom>
            <a:avLst/>
            <a:gdLst/>
            <a:ahLst/>
            <a:cxnLst/>
            <a:rect l="l" t="t" r="r" b="b"/>
            <a:pathLst>
              <a:path w="5181600" h="2969260">
                <a:moveTo>
                  <a:pt x="0" y="0"/>
                </a:moveTo>
                <a:lnTo>
                  <a:pt x="0" y="2969260"/>
                </a:lnTo>
              </a:path>
              <a:path w="5181600" h="2969260">
                <a:moveTo>
                  <a:pt x="0" y="2969260"/>
                </a:moveTo>
                <a:lnTo>
                  <a:pt x="5181600" y="2969260"/>
                </a:lnTo>
              </a:path>
              <a:path w="5181600" h="2969260">
                <a:moveTo>
                  <a:pt x="228600" y="175259"/>
                </a:moveTo>
                <a:lnTo>
                  <a:pt x="4800600" y="2621279"/>
                </a:lnTo>
              </a:path>
            </a:pathLst>
          </a:custGeom>
          <a:ln w="58419">
            <a:solidFill>
              <a:srgbClr val="000000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/>
          <p:nvPr/>
        </p:nvSpPr>
        <p:spPr>
          <a:xfrm>
            <a:off x="912812" y="3173412"/>
            <a:ext cx="1672589" cy="87947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84480" marR="5080" indent="-271780">
              <a:lnSpc>
                <a:spcPct val="100000"/>
              </a:lnSpc>
              <a:spcBef>
                <a:spcPts val="100"/>
              </a:spcBef>
              <a:tabLst>
                <a:tab pos="808990" algn="l"/>
              </a:tabLst>
            </a:pPr>
            <a:r>
              <a:rPr sz="2800" spc="-114" dirty="0">
                <a:latin typeface="Times New Roman"/>
                <a:cs typeface="Times New Roman"/>
              </a:rPr>
              <a:t>T</a:t>
            </a:r>
            <a:r>
              <a:rPr sz="2800" spc="-65" dirty="0">
                <a:latin typeface="Times New Roman"/>
                <a:cs typeface="Times New Roman"/>
              </a:rPr>
              <a:t>a</a:t>
            </a:r>
            <a:r>
              <a:rPr sz="2800" spc="-45" dirty="0">
                <a:latin typeface="Times New Roman"/>
                <a:cs typeface="Times New Roman"/>
              </a:rPr>
              <a:t>r</a:t>
            </a:r>
            <a:r>
              <a:rPr sz="2800" spc="-85" dirty="0">
                <a:latin typeface="Times New Roman"/>
                <a:cs typeface="Times New Roman"/>
              </a:rPr>
              <a:t>if</a:t>
            </a:r>
            <a:r>
              <a:rPr sz="2800" dirty="0">
                <a:latin typeface="Times New Roman"/>
                <a:cs typeface="Times New Roman"/>
              </a:rPr>
              <a:t>	</a:t>
            </a:r>
            <a:r>
              <a:rPr sz="2800" spc="-85" dirty="0">
                <a:latin typeface="Times New Roman"/>
                <a:cs typeface="Times New Roman"/>
              </a:rPr>
              <a:t>kam</a:t>
            </a:r>
            <a:r>
              <a:rPr sz="2800" spc="-60" dirty="0">
                <a:latin typeface="Times New Roman"/>
                <a:cs typeface="Times New Roman"/>
              </a:rPr>
              <a:t>a</a:t>
            </a:r>
            <a:r>
              <a:rPr sz="2800" dirty="0">
                <a:latin typeface="Times New Roman"/>
                <a:cs typeface="Times New Roman"/>
              </a:rPr>
              <a:t>r  </a:t>
            </a:r>
            <a:r>
              <a:rPr sz="2800" spc="-80" dirty="0">
                <a:latin typeface="Times New Roman"/>
                <a:cs typeface="Times New Roman"/>
              </a:rPr>
              <a:t>(Rupiah)</a:t>
            </a:r>
            <a:endParaRPr sz="28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29</a:t>
            </a:fld>
            <a:endParaRPr spc="-5" dirty="0"/>
          </a:p>
        </p:txBody>
      </p:sp>
      <p:sp>
        <p:nvSpPr>
          <p:cNvPr id="6" name="object 6"/>
          <p:cNvSpPr txBox="1"/>
          <p:nvPr/>
        </p:nvSpPr>
        <p:spPr>
          <a:xfrm>
            <a:off x="3590671" y="5353367"/>
            <a:ext cx="3783965" cy="45212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800" spc="-80" dirty="0">
                <a:latin typeface="Times New Roman"/>
                <a:cs typeface="Times New Roman"/>
              </a:rPr>
              <a:t>Jumlah</a:t>
            </a:r>
            <a:r>
              <a:rPr sz="2800" spc="-45" dirty="0">
                <a:latin typeface="Times New Roman"/>
                <a:cs typeface="Times New Roman"/>
              </a:rPr>
              <a:t> </a:t>
            </a:r>
            <a:r>
              <a:rPr sz="2800" spc="-65" dirty="0">
                <a:latin typeface="Times New Roman"/>
                <a:cs typeface="Times New Roman"/>
              </a:rPr>
              <a:t>kamar</a:t>
            </a:r>
            <a:r>
              <a:rPr sz="2800" spc="-5" dirty="0">
                <a:latin typeface="Times New Roman"/>
                <a:cs typeface="Times New Roman"/>
              </a:rPr>
              <a:t> </a:t>
            </a:r>
            <a:r>
              <a:rPr sz="2800" spc="-120" dirty="0">
                <a:latin typeface="Times New Roman"/>
                <a:cs typeface="Times New Roman"/>
              </a:rPr>
              <a:t>yang</a:t>
            </a:r>
            <a:r>
              <a:rPr sz="2800" spc="-25" dirty="0">
                <a:latin typeface="Times New Roman"/>
                <a:cs typeface="Times New Roman"/>
              </a:rPr>
              <a:t> </a:t>
            </a:r>
            <a:r>
              <a:rPr sz="2800" spc="-50" dirty="0">
                <a:latin typeface="Times New Roman"/>
                <a:cs typeface="Times New Roman"/>
              </a:rPr>
              <a:t>diminta</a:t>
            </a:r>
            <a:endParaRPr sz="28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9529" y="457136"/>
            <a:ext cx="31305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500" dirty="0"/>
              <a:t>P</a:t>
            </a:r>
            <a:r>
              <a:rPr sz="4400" spc="-180" dirty="0"/>
              <a:t>e</a:t>
            </a:r>
            <a:r>
              <a:rPr sz="4400" spc="-395" dirty="0"/>
              <a:t>n</a:t>
            </a:r>
            <a:r>
              <a:rPr sz="4400" spc="-375" dirty="0"/>
              <a:t>d</a:t>
            </a:r>
            <a:r>
              <a:rPr sz="4400" spc="-360" dirty="0"/>
              <a:t>ah</a:t>
            </a:r>
            <a:r>
              <a:rPr sz="4400" spc="-380" dirty="0"/>
              <a:t>u</a:t>
            </a:r>
            <a:r>
              <a:rPr sz="4400" spc="-325" dirty="0"/>
              <a:t>lu</a:t>
            </a:r>
            <a:r>
              <a:rPr sz="4400" spc="-365" dirty="0"/>
              <a:t>a</a:t>
            </a:r>
            <a:r>
              <a:rPr sz="4400" spc="-480" dirty="0"/>
              <a:t>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1856739" y="1572260"/>
            <a:ext cx="5501640" cy="1143000"/>
          </a:xfrm>
          <a:prstGeom prst="rect">
            <a:avLst/>
          </a:prstGeom>
          <a:solidFill>
            <a:srgbClr val="0000CC"/>
          </a:solidFill>
          <a:ln w="25400">
            <a:solidFill>
              <a:srgbClr val="88A3A7"/>
            </a:solidFill>
          </a:ln>
        </p:spPr>
        <p:txBody>
          <a:bodyPr vert="horz" wrap="square" lIns="0" tIns="83820" rIns="0" bIns="0" rtlCol="0">
            <a:spAutoFit/>
          </a:bodyPr>
          <a:lstStyle/>
          <a:p>
            <a:pPr marR="267335" algn="ctr">
              <a:lnSpc>
                <a:spcPct val="100000"/>
              </a:lnSpc>
              <a:spcBef>
                <a:spcPts val="660"/>
              </a:spcBef>
            </a:pPr>
            <a:r>
              <a:rPr sz="3200" spc="-10" dirty="0">
                <a:solidFill>
                  <a:srgbClr val="FFFFFF"/>
                </a:solidFill>
                <a:latin typeface="Times New Roman"/>
                <a:cs typeface="Times New Roman"/>
              </a:rPr>
              <a:t>Demand</a:t>
            </a:r>
            <a:r>
              <a:rPr sz="3200" spc="-2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5" dirty="0">
                <a:solidFill>
                  <a:srgbClr val="FFFFFF"/>
                </a:solidFill>
                <a:latin typeface="Times New Roman"/>
                <a:cs typeface="Times New Roman"/>
              </a:rPr>
              <a:t>health</a:t>
            </a:r>
            <a:r>
              <a:rPr sz="3200" spc="-3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325" dirty="0">
                <a:solidFill>
                  <a:srgbClr val="FFFFFF"/>
                </a:solidFill>
                <a:latin typeface="Times New Roman"/>
                <a:cs typeface="Times New Roman"/>
              </a:rPr>
              <a:t>=</a:t>
            </a:r>
            <a:endParaRPr sz="3200">
              <a:latin typeface="Times New Roman"/>
              <a:cs typeface="Times New Roman"/>
            </a:endParaRPr>
          </a:p>
          <a:p>
            <a:pPr marL="74295" algn="ctr">
              <a:lnSpc>
                <a:spcPct val="100000"/>
              </a:lnSpc>
              <a:spcBef>
                <a:spcPts val="5"/>
              </a:spcBef>
            </a:pPr>
            <a:r>
              <a:rPr sz="3200" spc="-35" dirty="0">
                <a:solidFill>
                  <a:srgbClr val="FFFFFF"/>
                </a:solidFill>
                <a:latin typeface="Times New Roman"/>
                <a:cs typeface="Times New Roman"/>
              </a:rPr>
              <a:t>demand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dirty="0">
                <a:solidFill>
                  <a:srgbClr val="FFFFFF"/>
                </a:solidFill>
                <a:latin typeface="Times New Roman"/>
                <a:cs typeface="Times New Roman"/>
              </a:rPr>
              <a:t>for</a:t>
            </a:r>
            <a:r>
              <a:rPr sz="3200" spc="-15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40" dirty="0">
                <a:solidFill>
                  <a:srgbClr val="FFFFFF"/>
                </a:solidFill>
                <a:latin typeface="Times New Roman"/>
                <a:cs typeface="Times New Roman"/>
              </a:rPr>
              <a:t>health</a:t>
            </a:r>
            <a:r>
              <a:rPr sz="3200" spc="-20" dirty="0">
                <a:solidFill>
                  <a:srgbClr val="FFFFFF"/>
                </a:solidFill>
                <a:latin typeface="Times New Roman"/>
                <a:cs typeface="Times New Roman"/>
              </a:rPr>
              <a:t> </a:t>
            </a:r>
            <a:r>
              <a:rPr sz="3200" spc="-150" dirty="0">
                <a:solidFill>
                  <a:srgbClr val="FFFFFF"/>
                </a:solidFill>
                <a:latin typeface="Times New Roman"/>
                <a:cs typeface="Times New Roman"/>
              </a:rPr>
              <a:t>care…????</a:t>
            </a:r>
            <a:endParaRPr sz="32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35927" y="3056382"/>
            <a:ext cx="5260340" cy="2272030"/>
          </a:xfrm>
          <a:prstGeom prst="rect">
            <a:avLst/>
          </a:prstGeom>
        </p:spPr>
        <p:txBody>
          <a:bodyPr vert="horz" wrap="square" lIns="0" tIns="111760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8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90" dirty="0">
                <a:latin typeface="Times New Roman"/>
                <a:cs typeface="Times New Roman"/>
              </a:rPr>
              <a:t>Mengapa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orang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ingin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sehat?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10" dirty="0">
                <a:latin typeface="Times New Roman"/>
                <a:cs typeface="Times New Roman"/>
              </a:rPr>
              <a:t>Bagaimana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orang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ingin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sehat?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80" dirty="0">
                <a:latin typeface="Times New Roman"/>
                <a:cs typeface="Times New Roman"/>
              </a:rPr>
              <a:t>Apa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menentukan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orang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terhadap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kesehatan?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5" name="object 5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</a:t>
            </a:fld>
            <a:endParaRPr spc="-5" dirty="0"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ject 2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3999" cy="6857997"/>
          </a:xfrm>
          <a:prstGeom prst="rect">
            <a:avLst/>
          </a:prstGeom>
        </p:spPr>
      </p:pic>
      <p:grpSp>
        <p:nvGrpSpPr>
          <p:cNvPr id="3" name="object 3"/>
          <p:cNvGrpSpPr/>
          <p:nvPr/>
        </p:nvGrpSpPr>
        <p:grpSpPr>
          <a:xfrm>
            <a:off x="1780539" y="2301239"/>
            <a:ext cx="5146675" cy="3175000"/>
            <a:chOff x="1780539" y="2301239"/>
            <a:chExt cx="5146675" cy="3175000"/>
          </a:xfrm>
        </p:grpSpPr>
        <p:pic>
          <p:nvPicPr>
            <p:cNvPr id="4" name="object 4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780539" y="2301239"/>
              <a:ext cx="5146294" cy="2131313"/>
            </a:xfrm>
            <a:prstGeom prst="rect">
              <a:avLst/>
            </a:prstGeom>
          </p:spPr>
        </p:pic>
        <p:pic>
          <p:nvPicPr>
            <p:cNvPr id="5" name="object 5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3357879" y="4287519"/>
              <a:ext cx="2123440" cy="1188719"/>
            </a:xfrm>
            <a:prstGeom prst="rect">
              <a:avLst/>
            </a:prstGeom>
          </p:spPr>
        </p:pic>
      </p:grp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30</a:t>
            </a:fld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9529" y="457136"/>
            <a:ext cx="31305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500" dirty="0"/>
              <a:t>P</a:t>
            </a:r>
            <a:r>
              <a:rPr sz="4400" spc="-180" dirty="0"/>
              <a:t>e</a:t>
            </a:r>
            <a:r>
              <a:rPr sz="4400" spc="-395" dirty="0"/>
              <a:t>n</a:t>
            </a:r>
            <a:r>
              <a:rPr sz="4400" spc="-375" dirty="0"/>
              <a:t>d</a:t>
            </a:r>
            <a:r>
              <a:rPr sz="4400" spc="-360" dirty="0"/>
              <a:t>ah</a:t>
            </a:r>
            <a:r>
              <a:rPr sz="4400" spc="-380" dirty="0"/>
              <a:t>u</a:t>
            </a:r>
            <a:r>
              <a:rPr sz="4400" spc="-325" dirty="0"/>
              <a:t>lu</a:t>
            </a:r>
            <a:r>
              <a:rPr sz="4400" spc="-365" dirty="0"/>
              <a:t>a</a:t>
            </a:r>
            <a:r>
              <a:rPr sz="4400" spc="-480" dirty="0"/>
              <a:t>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495935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40" dirty="0">
                <a:latin typeface="Times New Roman"/>
                <a:cs typeface="Times New Roman"/>
              </a:rPr>
              <a:t>Kesehatan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merupakan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modal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hidup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produktif</a:t>
            </a:r>
            <a:endParaRPr sz="3200">
              <a:latin typeface="Times New Roman"/>
              <a:cs typeface="Times New Roman"/>
            </a:endParaRPr>
          </a:p>
          <a:p>
            <a:pPr marL="355600" marR="25019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Times New Roman"/>
                <a:cs typeface="Times New Roman"/>
              </a:rPr>
              <a:t>Demand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(permintaan)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yaitu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banyaknya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barang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atau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120" dirty="0">
                <a:latin typeface="Times New Roman"/>
                <a:cs typeface="Times New Roman"/>
              </a:rPr>
              <a:t>jasa </a:t>
            </a:r>
            <a:r>
              <a:rPr sz="3200" spc="-114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dibutuhkan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oleh 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masyarakat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4</a:t>
            </a:fld>
            <a:endParaRPr spc="-5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2589529" y="457136"/>
            <a:ext cx="3130550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500" dirty="0"/>
              <a:t>P</a:t>
            </a:r>
            <a:r>
              <a:rPr sz="4400" spc="-180" dirty="0"/>
              <a:t>e</a:t>
            </a:r>
            <a:r>
              <a:rPr sz="4400" spc="-395" dirty="0"/>
              <a:t>n</a:t>
            </a:r>
            <a:r>
              <a:rPr sz="4400" spc="-375" dirty="0"/>
              <a:t>d</a:t>
            </a:r>
            <a:r>
              <a:rPr sz="4400" spc="-360" dirty="0"/>
              <a:t>ah</a:t>
            </a:r>
            <a:r>
              <a:rPr sz="4400" spc="-380" dirty="0"/>
              <a:t>u</a:t>
            </a:r>
            <a:r>
              <a:rPr sz="4400" spc="-325" dirty="0"/>
              <a:t>lu</a:t>
            </a:r>
            <a:r>
              <a:rPr sz="4400" spc="-365" dirty="0"/>
              <a:t>a</a:t>
            </a:r>
            <a:r>
              <a:rPr sz="4400" spc="-480" dirty="0"/>
              <a:t>n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6102350" cy="305181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1706245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" dirty="0">
                <a:latin typeface="Times New Roman"/>
                <a:cs typeface="Times New Roman"/>
              </a:rPr>
              <a:t>Demand</a:t>
            </a:r>
            <a:r>
              <a:rPr sz="3200" spc="-45" dirty="0">
                <a:latin typeface="Times New Roman"/>
                <a:cs typeface="Times New Roman"/>
              </a:rPr>
              <a:t> </a:t>
            </a:r>
            <a:r>
              <a:rPr sz="3200" spc="-20" dirty="0">
                <a:latin typeface="Times New Roman"/>
                <a:cs typeface="Times New Roman"/>
              </a:rPr>
              <a:t>untuk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sama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antar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manusia</a:t>
            </a:r>
            <a:endParaRPr sz="3200">
              <a:latin typeface="Times New Roman"/>
              <a:cs typeface="Times New Roman"/>
            </a:endParaRPr>
          </a:p>
          <a:p>
            <a:pPr marL="355600" marR="508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80" dirty="0">
                <a:latin typeface="Times New Roman"/>
                <a:cs typeface="Times New Roman"/>
              </a:rPr>
              <a:t>Seseorang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25" dirty="0">
                <a:latin typeface="Times New Roman"/>
                <a:cs typeface="Times New Roman"/>
              </a:rPr>
              <a:t> kebutuhan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hidupnya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tergantung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akan 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mempunyai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demand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30" dirty="0">
                <a:latin typeface="Times New Roman"/>
                <a:cs typeface="Times New Roman"/>
              </a:rPr>
              <a:t>yang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tinggi </a:t>
            </a:r>
            <a:r>
              <a:rPr sz="3200" spc="-9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terhadap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status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5</a:t>
            </a:fld>
            <a:endParaRPr spc="-5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927" y="495236"/>
            <a:ext cx="74136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40" dirty="0"/>
              <a:t>K</a:t>
            </a:r>
            <a:r>
              <a:rPr spc="-155" dirty="0"/>
              <a:t>a</a:t>
            </a:r>
            <a:r>
              <a:rPr spc="-280" dirty="0"/>
              <a:t>ra</a:t>
            </a:r>
            <a:r>
              <a:rPr spc="-320" dirty="0"/>
              <a:t>k</a:t>
            </a:r>
            <a:r>
              <a:rPr spc="-215" dirty="0"/>
              <a:t>teris</a:t>
            </a:r>
            <a:r>
              <a:rPr spc="-170" dirty="0"/>
              <a:t>t</a:t>
            </a:r>
            <a:r>
              <a:rPr spc="-250" dirty="0"/>
              <a:t>i</a:t>
            </a:r>
            <a:r>
              <a:rPr spc="-495" dirty="0"/>
              <a:t>k</a:t>
            </a:r>
            <a:r>
              <a:rPr spc="-465" dirty="0"/>
              <a:t> </a:t>
            </a:r>
            <a:r>
              <a:rPr spc="975" dirty="0"/>
              <a:t>D</a:t>
            </a:r>
            <a:r>
              <a:rPr spc="-155" dirty="0"/>
              <a:t>e</a:t>
            </a:r>
            <a:r>
              <a:rPr spc="-1160" dirty="0"/>
              <a:t>m</a:t>
            </a:r>
            <a:r>
              <a:rPr spc="-295" dirty="0"/>
              <a:t>and</a:t>
            </a:r>
            <a:r>
              <a:rPr spc="-475" dirty="0"/>
              <a:t> </a:t>
            </a:r>
            <a:r>
              <a:rPr spc="940" dirty="0"/>
              <a:t>K</a:t>
            </a:r>
            <a:r>
              <a:rPr spc="-155" dirty="0"/>
              <a:t>e</a:t>
            </a:r>
            <a:r>
              <a:rPr spc="-245" dirty="0"/>
              <a:t>s</a:t>
            </a:r>
            <a:r>
              <a:rPr spc="-155" dirty="0"/>
              <a:t>e</a:t>
            </a:r>
            <a:r>
              <a:rPr spc="-270" dirty="0"/>
              <a:t>hatan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605597"/>
            <a:ext cx="7529830" cy="480758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1167130" indent="-343535">
              <a:lnSpc>
                <a:spcPts val="3800"/>
              </a:lnSpc>
              <a:spcBef>
                <a:spcPts val="260"/>
              </a:spcBef>
            </a:pPr>
            <a:r>
              <a:rPr sz="3200" spc="-165" dirty="0">
                <a:latin typeface="MS UI Gothic"/>
                <a:cs typeface="MS UI Gothic"/>
              </a:rPr>
              <a:t>☑</a:t>
            </a:r>
            <a:r>
              <a:rPr sz="3200" spc="-165" dirty="0">
                <a:latin typeface="Times New Roman"/>
                <a:cs typeface="Times New Roman"/>
              </a:rPr>
              <a:t>Yang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diinginkan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konsumen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adalah </a:t>
            </a:r>
            <a:r>
              <a:rPr sz="3200" spc="-8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kesehatan,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bukan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96240" indent="-384175">
              <a:lnSpc>
                <a:spcPct val="100000"/>
              </a:lnSpc>
              <a:spcBef>
                <a:spcPts val="68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75" dirty="0">
                <a:latin typeface="Times New Roman"/>
                <a:cs typeface="Times New Roman"/>
              </a:rPr>
              <a:t>Mengutamakan</a:t>
            </a:r>
            <a:r>
              <a:rPr sz="3200" spc="-4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aspek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10" dirty="0">
                <a:latin typeface="Times New Roman"/>
                <a:cs typeface="Times New Roman"/>
              </a:rPr>
              <a:t>promotif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preventif</a:t>
            </a:r>
            <a:endParaRPr sz="3200">
              <a:latin typeface="Times New Roman"/>
              <a:cs typeface="Times New Roman"/>
            </a:endParaRPr>
          </a:p>
          <a:p>
            <a:pPr marL="355600" marR="675640" indent="-343535">
              <a:lnSpc>
                <a:spcPts val="3800"/>
              </a:lnSpc>
              <a:spcBef>
                <a:spcPts val="940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15" dirty="0">
                <a:latin typeface="Times New Roman"/>
                <a:cs typeface="Times New Roman"/>
              </a:rPr>
              <a:t>Konsumen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ingin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sehat,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tanpa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harus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pergi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95" dirty="0">
                <a:latin typeface="Times New Roman"/>
                <a:cs typeface="Times New Roman"/>
              </a:rPr>
              <a:t>ke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marR="1224915" indent="-343535">
              <a:lnSpc>
                <a:spcPts val="3800"/>
              </a:lnSpc>
              <a:spcBef>
                <a:spcPts val="84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10" dirty="0">
                <a:latin typeface="Times New Roman"/>
                <a:cs typeface="Times New Roman"/>
              </a:rPr>
              <a:t>Kebutuhan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diasumsikan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bahwa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seseorang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telah</a:t>
            </a:r>
            <a:endParaRPr sz="3200">
              <a:latin typeface="Times New Roman"/>
              <a:cs typeface="Times New Roman"/>
            </a:endParaRPr>
          </a:p>
          <a:p>
            <a:pPr marL="1435735">
              <a:lnSpc>
                <a:spcPts val="3725"/>
              </a:lnSpc>
            </a:pPr>
            <a:r>
              <a:rPr sz="3200" spc="-95" dirty="0">
                <a:latin typeface="Times New Roman"/>
                <a:cs typeface="Times New Roman"/>
              </a:rPr>
              <a:t>mengalami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sakit</a:t>
            </a:r>
            <a:endParaRPr sz="32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819"/>
              </a:spcBef>
            </a:pPr>
            <a:r>
              <a:rPr sz="3200" dirty="0">
                <a:latin typeface="Wingdings"/>
                <a:cs typeface="Wingdings"/>
              </a:rPr>
              <a:t></a:t>
            </a:r>
            <a:endParaRPr sz="3200">
              <a:latin typeface="Wingdings"/>
              <a:cs typeface="Wingdings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6</a:t>
            </a:fld>
            <a:endParaRPr spc="-5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435927" y="495236"/>
            <a:ext cx="741362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pc="940" dirty="0"/>
              <a:t>K</a:t>
            </a:r>
            <a:r>
              <a:rPr spc="-155" dirty="0"/>
              <a:t>a</a:t>
            </a:r>
            <a:r>
              <a:rPr spc="-280" dirty="0"/>
              <a:t>ra</a:t>
            </a:r>
            <a:r>
              <a:rPr spc="-320" dirty="0"/>
              <a:t>k</a:t>
            </a:r>
            <a:r>
              <a:rPr spc="-215" dirty="0"/>
              <a:t>teris</a:t>
            </a:r>
            <a:r>
              <a:rPr spc="-170" dirty="0"/>
              <a:t>t</a:t>
            </a:r>
            <a:r>
              <a:rPr spc="-250" dirty="0"/>
              <a:t>i</a:t>
            </a:r>
            <a:r>
              <a:rPr spc="-495" dirty="0"/>
              <a:t>k</a:t>
            </a:r>
            <a:r>
              <a:rPr spc="-465" dirty="0"/>
              <a:t> </a:t>
            </a:r>
            <a:r>
              <a:rPr spc="975" dirty="0"/>
              <a:t>D</a:t>
            </a:r>
            <a:r>
              <a:rPr spc="-155" dirty="0"/>
              <a:t>e</a:t>
            </a:r>
            <a:r>
              <a:rPr spc="-1160" dirty="0"/>
              <a:t>m</a:t>
            </a:r>
            <a:r>
              <a:rPr spc="-295" dirty="0"/>
              <a:t>and</a:t>
            </a:r>
            <a:r>
              <a:rPr spc="-475" dirty="0"/>
              <a:t> </a:t>
            </a:r>
            <a:r>
              <a:rPr spc="940" dirty="0"/>
              <a:t>K</a:t>
            </a:r>
            <a:r>
              <a:rPr spc="-155" dirty="0"/>
              <a:t>e</a:t>
            </a:r>
            <a:r>
              <a:rPr spc="-245" dirty="0"/>
              <a:t>s</a:t>
            </a:r>
            <a:r>
              <a:rPr spc="-155" dirty="0"/>
              <a:t>e</a:t>
            </a:r>
            <a:r>
              <a:rPr spc="-270" dirty="0"/>
              <a:t>hatan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459740" y="1707197"/>
            <a:ext cx="7818120" cy="4401185"/>
          </a:xfrm>
          <a:prstGeom prst="rect">
            <a:avLst/>
          </a:prstGeom>
        </p:spPr>
        <p:txBody>
          <a:bodyPr vert="horz" wrap="square" lIns="0" tIns="33020" rIns="0" bIns="0" rtlCol="0">
            <a:spAutoFit/>
          </a:bodyPr>
          <a:lstStyle/>
          <a:p>
            <a:pPr marL="355600" marR="1985010" indent="-343535">
              <a:lnSpc>
                <a:spcPts val="3800"/>
              </a:lnSpc>
              <a:spcBef>
                <a:spcPts val="260"/>
              </a:spcBef>
            </a:pPr>
            <a:r>
              <a:rPr sz="3200" spc="-70" dirty="0">
                <a:latin typeface="MS UI Gothic"/>
                <a:cs typeface="MS UI Gothic"/>
              </a:rPr>
              <a:t>☑</a:t>
            </a:r>
            <a:r>
              <a:rPr sz="3200" spc="-70" dirty="0">
                <a:latin typeface="Times New Roman"/>
                <a:cs typeface="Times New Roman"/>
              </a:rPr>
              <a:t>Kesehatan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dianggap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00" dirty="0">
                <a:latin typeface="Times New Roman"/>
                <a:cs typeface="Times New Roman"/>
              </a:rPr>
              <a:t>sebagai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bahan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konsumsi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dan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bahan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investasi</a:t>
            </a:r>
            <a:endParaRPr sz="3200">
              <a:latin typeface="Times New Roman"/>
              <a:cs typeface="Times New Roman"/>
            </a:endParaRPr>
          </a:p>
          <a:p>
            <a:pPr marL="396240" indent="-384175">
              <a:lnSpc>
                <a:spcPct val="100000"/>
              </a:lnSpc>
              <a:spcBef>
                <a:spcPts val="70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95" dirty="0">
                <a:latin typeface="Times New Roman"/>
                <a:cs typeface="Times New Roman"/>
              </a:rPr>
              <a:t>Berlaku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untuk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jangka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pendek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160" dirty="0">
                <a:latin typeface="Times New Roman"/>
                <a:cs typeface="Times New Roman"/>
              </a:rPr>
              <a:t>&amp;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105" dirty="0">
                <a:latin typeface="Times New Roman"/>
                <a:cs typeface="Times New Roman"/>
              </a:rPr>
              <a:t>jangka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panjang</a:t>
            </a:r>
            <a:endParaRPr sz="3200">
              <a:latin typeface="Times New Roman"/>
              <a:cs typeface="Times New Roman"/>
            </a:endParaRPr>
          </a:p>
          <a:p>
            <a:pPr marL="355600" marR="2389505" indent="-343535">
              <a:lnSpc>
                <a:spcPts val="3800"/>
              </a:lnSpc>
              <a:spcBef>
                <a:spcPts val="2360"/>
              </a:spcBef>
            </a:pPr>
            <a:r>
              <a:rPr sz="3200" spc="-130" dirty="0">
                <a:latin typeface="MS UI Gothic"/>
                <a:cs typeface="MS UI Gothic"/>
              </a:rPr>
              <a:t>☑</a:t>
            </a:r>
            <a:r>
              <a:rPr sz="3200" spc="-130" dirty="0">
                <a:latin typeface="Times New Roman"/>
                <a:cs typeface="Times New Roman"/>
              </a:rPr>
              <a:t>Masyarakat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tidak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75" dirty="0">
                <a:latin typeface="Times New Roman"/>
                <a:cs typeface="Times New Roman"/>
              </a:rPr>
              <a:t>membeli </a:t>
            </a:r>
            <a:r>
              <a:rPr sz="3200" spc="-7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dari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pasar</a:t>
            </a:r>
            <a:r>
              <a:rPr sz="3200" spc="-30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secara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pasif</a:t>
            </a:r>
            <a:endParaRPr sz="3200">
              <a:latin typeface="Times New Roman"/>
              <a:cs typeface="Times New Roman"/>
            </a:endParaRPr>
          </a:p>
          <a:p>
            <a:pPr marL="355600" marR="1648460" indent="-343535">
              <a:lnSpc>
                <a:spcPts val="3800"/>
              </a:lnSpc>
              <a:spcBef>
                <a:spcPts val="865"/>
              </a:spcBef>
              <a:buSzPct val="96875"/>
              <a:buFont typeface="Wingdings"/>
              <a:buChar char=""/>
              <a:tabLst>
                <a:tab pos="396875" algn="l"/>
              </a:tabLst>
            </a:pPr>
            <a:r>
              <a:rPr sz="3200" spc="-110" dirty="0">
                <a:latin typeface="Times New Roman"/>
                <a:cs typeface="Times New Roman"/>
              </a:rPr>
              <a:t>Masyarakat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5" dirty="0">
                <a:latin typeface="Times New Roman"/>
                <a:cs typeface="Times New Roman"/>
              </a:rPr>
              <a:t>harus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aktif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menghasilkan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kesehatannya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dengan</a:t>
            </a:r>
            <a:r>
              <a:rPr sz="3200" spc="5" dirty="0">
                <a:latin typeface="Times New Roman"/>
                <a:cs typeface="Times New Roman"/>
              </a:rPr>
              <a:t> </a:t>
            </a:r>
            <a:r>
              <a:rPr sz="3200" spc="-85" dirty="0">
                <a:latin typeface="Times New Roman"/>
                <a:cs typeface="Times New Roman"/>
              </a:rPr>
              <a:t>melakukan</a:t>
            </a:r>
            <a:endParaRPr sz="3200">
              <a:latin typeface="Times New Roman"/>
              <a:cs typeface="Times New Roman"/>
            </a:endParaRPr>
          </a:p>
          <a:p>
            <a:pPr marL="1537335">
              <a:lnSpc>
                <a:spcPts val="3725"/>
              </a:lnSpc>
            </a:pPr>
            <a:r>
              <a:rPr sz="3200" spc="-105" dirty="0">
                <a:latin typeface="Times New Roman"/>
                <a:cs typeface="Times New Roman"/>
              </a:rPr>
              <a:t>upaya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peningkatan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7</a:t>
            </a:fld>
            <a:endParaRPr spc="-5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sz="half" idx="2"/>
          </p:nvPr>
        </p:nvSpPr>
        <p:spPr>
          <a:prstGeom prst="rect">
            <a:avLst/>
          </a:prstGeom>
        </p:spPr>
        <p:txBody>
          <a:bodyPr vert="horz" wrap="square" lIns="0" tIns="11239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885"/>
              </a:spcBef>
              <a:buChar char="•"/>
              <a:tabLst>
                <a:tab pos="355600" algn="l"/>
                <a:tab pos="356235" algn="l"/>
              </a:tabLst>
            </a:pPr>
            <a:r>
              <a:rPr spc="-30" dirty="0"/>
              <a:t>Umur</a:t>
            </a:r>
          </a:p>
          <a:p>
            <a:pPr marL="355600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</a:tabLst>
            </a:pPr>
            <a:r>
              <a:rPr spc="-95" dirty="0"/>
              <a:t>Jenis</a:t>
            </a:r>
            <a:r>
              <a:rPr spc="-35" dirty="0"/>
              <a:t> </a:t>
            </a:r>
            <a:r>
              <a:rPr spc="-90" dirty="0"/>
              <a:t>kelamin</a:t>
            </a:r>
          </a:p>
          <a:p>
            <a:pPr marL="355600" indent="-343535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pc="-55" dirty="0"/>
              <a:t>Pendidikan</a:t>
            </a:r>
          </a:p>
          <a:p>
            <a:pPr marL="355600" marR="1273175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pc="-50" dirty="0"/>
              <a:t>Pen</a:t>
            </a:r>
            <a:r>
              <a:rPr spc="-40" dirty="0"/>
              <a:t>g</a:t>
            </a:r>
            <a:r>
              <a:rPr spc="-110" dirty="0"/>
              <a:t>hasi</a:t>
            </a:r>
            <a:r>
              <a:rPr spc="-65" dirty="0"/>
              <a:t>l</a:t>
            </a:r>
            <a:r>
              <a:rPr spc="-40" dirty="0"/>
              <a:t>an  </a:t>
            </a:r>
            <a:r>
              <a:rPr spc="-95" dirty="0"/>
              <a:t>masyarakat</a:t>
            </a:r>
          </a:p>
          <a:p>
            <a:pPr marL="355600" marR="718185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</a:tabLst>
            </a:pPr>
            <a:r>
              <a:rPr spc="-80" dirty="0"/>
              <a:t>Penilaian</a:t>
            </a:r>
            <a:r>
              <a:rPr spc="-65" dirty="0"/>
              <a:t> </a:t>
            </a:r>
            <a:r>
              <a:rPr spc="-40" dirty="0"/>
              <a:t>status </a:t>
            </a:r>
            <a:r>
              <a:rPr spc="-785" dirty="0"/>
              <a:t> </a:t>
            </a:r>
            <a:r>
              <a:rPr spc="-60" dirty="0"/>
              <a:t>kesehatan</a:t>
            </a:r>
          </a:p>
          <a:p>
            <a:pPr marL="1473835" indent="-1461135">
              <a:lnSpc>
                <a:spcPct val="100000"/>
              </a:lnSpc>
              <a:spcBef>
                <a:spcPts val="765"/>
              </a:spcBef>
              <a:buChar char="•"/>
              <a:tabLst>
                <a:tab pos="1473200" algn="l"/>
                <a:tab pos="1473835" algn="l"/>
              </a:tabLst>
            </a:pPr>
            <a:r>
              <a:rPr spc="-114" dirty="0"/>
              <a:t>Selera</a:t>
            </a:r>
            <a:r>
              <a:rPr spc="-65" dirty="0"/>
              <a:t> </a:t>
            </a:r>
            <a:r>
              <a:rPr spc="-70" dirty="0"/>
              <a:t>pasien</a:t>
            </a:r>
          </a:p>
        </p:txBody>
      </p:sp>
      <p:sp>
        <p:nvSpPr>
          <p:cNvPr id="3" name="object 3"/>
          <p:cNvSpPr txBox="1">
            <a:spLocks noGrp="1"/>
          </p:cNvSpPr>
          <p:nvPr>
            <p:ph sz="half" idx="3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20955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pc="-80" dirty="0"/>
              <a:t>Tersedianya </a:t>
            </a:r>
            <a:r>
              <a:rPr spc="-75" dirty="0"/>
              <a:t> </a:t>
            </a:r>
            <a:r>
              <a:rPr spc="-95" dirty="0"/>
              <a:t>fasilitas</a:t>
            </a:r>
            <a:r>
              <a:rPr spc="-60" dirty="0"/>
              <a:t> kesehatan</a:t>
            </a:r>
          </a:p>
          <a:p>
            <a:pPr marL="355600" marR="394335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pc="-65" dirty="0"/>
              <a:t>Tarif</a:t>
            </a:r>
            <a:r>
              <a:rPr spc="-55" dirty="0"/>
              <a:t> </a:t>
            </a:r>
            <a:r>
              <a:rPr spc="-90" dirty="0"/>
              <a:t>pelayanan </a:t>
            </a:r>
            <a:r>
              <a:rPr spc="-785" dirty="0"/>
              <a:t> </a:t>
            </a:r>
            <a:r>
              <a:rPr spc="-60" dirty="0"/>
              <a:t>kesehatan</a:t>
            </a:r>
          </a:p>
          <a:p>
            <a:pPr marL="355600" marR="508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pc="-150" dirty="0"/>
              <a:t>A</a:t>
            </a:r>
            <a:r>
              <a:rPr spc="-100" dirty="0"/>
              <a:t>s</a:t>
            </a:r>
            <a:r>
              <a:rPr spc="-20" dirty="0"/>
              <a:t>u</a:t>
            </a:r>
            <a:r>
              <a:rPr spc="-30" dirty="0"/>
              <a:t>r</a:t>
            </a:r>
            <a:r>
              <a:rPr spc="35" dirty="0"/>
              <a:t>ansi/j</a:t>
            </a:r>
            <a:r>
              <a:rPr spc="-85" dirty="0"/>
              <a:t>amin</a:t>
            </a:r>
            <a:r>
              <a:rPr spc="-70" dirty="0"/>
              <a:t>a</a:t>
            </a:r>
            <a:r>
              <a:rPr spc="20" dirty="0"/>
              <a:t>n  </a:t>
            </a:r>
            <a:r>
              <a:rPr spc="-55" dirty="0"/>
              <a:t>kesehatan</a:t>
            </a:r>
          </a:p>
          <a:p>
            <a:pPr marL="355600" indent="-343535">
              <a:lnSpc>
                <a:spcPct val="100000"/>
              </a:lnSpc>
              <a:spcBef>
                <a:spcPts val="760"/>
              </a:spcBef>
              <a:buChar char="•"/>
              <a:tabLst>
                <a:tab pos="355600" algn="l"/>
                <a:tab pos="356235" algn="l"/>
              </a:tabLst>
            </a:pPr>
            <a:r>
              <a:rPr spc="-40" dirty="0"/>
              <a:t>Pengaruh</a:t>
            </a:r>
            <a:r>
              <a:rPr spc="-30" dirty="0"/>
              <a:t> </a:t>
            </a:r>
            <a:r>
              <a:rPr spc="-20" dirty="0"/>
              <a:t>dokter</a:t>
            </a:r>
          </a:p>
          <a:p>
            <a:pPr marL="355600" indent="-343535">
              <a:lnSpc>
                <a:spcPct val="100000"/>
              </a:lnSpc>
              <a:spcBef>
                <a:spcPts val="780"/>
              </a:spcBef>
              <a:buChar char="•"/>
              <a:tabLst>
                <a:tab pos="355600" algn="l"/>
                <a:tab pos="356235" algn="l"/>
              </a:tabLst>
            </a:pPr>
            <a:r>
              <a:rPr spc="-65" dirty="0"/>
              <a:t>Inflasi</a:t>
            </a: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381000" y="1137919"/>
            <a:ext cx="6705600" cy="1549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293749" y="434403"/>
            <a:ext cx="5339715" cy="63563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385" dirty="0"/>
              <a:t>M</a:t>
            </a:r>
            <a:r>
              <a:rPr sz="6000" spc="-1612" baseline="40277" dirty="0"/>
              <a:t>F</a:t>
            </a:r>
            <a:r>
              <a:rPr sz="4000" spc="-270" dirty="0"/>
              <a:t>e</a:t>
            </a:r>
            <a:r>
              <a:rPr sz="6000" spc="-3142" baseline="40277" dirty="0"/>
              <a:t>a</a:t>
            </a:r>
            <a:r>
              <a:rPr sz="4000" spc="-1800" dirty="0"/>
              <a:t>m</a:t>
            </a:r>
            <a:r>
              <a:rPr sz="6000" spc="-2557" baseline="40277" dirty="0"/>
              <a:t>k</a:t>
            </a:r>
            <a:r>
              <a:rPr sz="4000" spc="-1245" dirty="0"/>
              <a:t>p</a:t>
            </a:r>
            <a:r>
              <a:rPr sz="6000" spc="-690" baseline="40277" dirty="0"/>
              <a:t>t</a:t>
            </a:r>
            <a:r>
              <a:rPr sz="4000" spc="-1880" dirty="0"/>
              <a:t>e</a:t>
            </a:r>
            <a:r>
              <a:rPr sz="6000" spc="-1125" baseline="40277" dirty="0"/>
              <a:t>o</a:t>
            </a:r>
            <a:r>
              <a:rPr sz="4000" spc="-1935" dirty="0"/>
              <a:t>n</a:t>
            </a:r>
            <a:r>
              <a:rPr sz="6000" spc="-217" baseline="40277" dirty="0"/>
              <a:t>r</a:t>
            </a:r>
            <a:r>
              <a:rPr sz="4000" spc="-1835" dirty="0"/>
              <a:t>g</a:t>
            </a:r>
            <a:r>
              <a:rPr sz="6000" spc="-892" baseline="40277" dirty="0"/>
              <a:t>–</a:t>
            </a:r>
            <a:r>
              <a:rPr sz="4000" spc="-605" dirty="0"/>
              <a:t>a</a:t>
            </a:r>
            <a:r>
              <a:rPr sz="6000" spc="-1560" baseline="40277" dirty="0"/>
              <a:t>f</a:t>
            </a:r>
            <a:r>
              <a:rPr sz="4000" spc="-660" dirty="0"/>
              <a:t>r</a:t>
            </a:r>
            <a:r>
              <a:rPr sz="6000" spc="-2752" baseline="40277" dirty="0"/>
              <a:t>a</a:t>
            </a:r>
            <a:r>
              <a:rPr sz="4000" spc="-800" dirty="0"/>
              <a:t>u</a:t>
            </a:r>
            <a:r>
              <a:rPr sz="6000" spc="-2910" baseline="40277" dirty="0"/>
              <a:t>k</a:t>
            </a:r>
            <a:r>
              <a:rPr sz="4000" spc="-969" dirty="0"/>
              <a:t>h</a:t>
            </a:r>
            <a:r>
              <a:rPr sz="6000" spc="-1447" baseline="40277" dirty="0"/>
              <a:t>t</a:t>
            </a:r>
            <a:r>
              <a:rPr sz="4000" spc="-305" dirty="0"/>
              <a:t>i</a:t>
            </a:r>
            <a:r>
              <a:rPr sz="6000" spc="-2520" baseline="40277" dirty="0"/>
              <a:t>o</a:t>
            </a:r>
            <a:r>
              <a:rPr sz="4000" spc="-1520" dirty="0"/>
              <a:t>D</a:t>
            </a:r>
            <a:r>
              <a:rPr sz="6000" spc="-427" baseline="40277" dirty="0"/>
              <a:t>r</a:t>
            </a:r>
            <a:r>
              <a:rPr sz="6000" spc="-682" baseline="40277" dirty="0"/>
              <a:t> </a:t>
            </a:r>
            <a:r>
              <a:rPr sz="6000" spc="-2640" baseline="40277" dirty="0"/>
              <a:t>y</a:t>
            </a:r>
            <a:r>
              <a:rPr sz="4000" spc="-525" dirty="0"/>
              <a:t>e</a:t>
            </a:r>
            <a:r>
              <a:rPr sz="6000" spc="-2760" baseline="40277" dirty="0"/>
              <a:t>a</a:t>
            </a:r>
            <a:r>
              <a:rPr sz="4000" spc="-2050" dirty="0"/>
              <a:t>m</a:t>
            </a:r>
            <a:r>
              <a:rPr sz="6000" spc="-2400" baseline="40277" dirty="0"/>
              <a:t>n</a:t>
            </a:r>
            <a:r>
              <a:rPr sz="4000" spc="-1040" dirty="0"/>
              <a:t>a</a:t>
            </a:r>
            <a:r>
              <a:rPr sz="6000" spc="-2445" baseline="40277" dirty="0"/>
              <a:t>g</a:t>
            </a:r>
            <a:r>
              <a:rPr sz="4000" spc="-360" dirty="0"/>
              <a:t>nd</a:t>
            </a:r>
            <a:endParaRPr sz="4000"/>
          </a:p>
        </p:txBody>
      </p:sp>
      <p:sp>
        <p:nvSpPr>
          <p:cNvPr id="6" name="object 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8</a:t>
            </a:fld>
            <a:endParaRPr spc="-5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3168904" y="419036"/>
            <a:ext cx="1964689" cy="69659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4400" spc="-185" dirty="0"/>
              <a:t>a</a:t>
            </a:r>
            <a:r>
              <a:rPr sz="4400" spc="-455" dirty="0"/>
              <a:t>.</a:t>
            </a:r>
            <a:r>
              <a:rPr sz="4400" spc="-480" dirty="0"/>
              <a:t> </a:t>
            </a:r>
            <a:r>
              <a:rPr sz="4400" spc="70" dirty="0"/>
              <a:t>U</a:t>
            </a:r>
            <a:r>
              <a:rPr sz="4400" spc="120" dirty="0"/>
              <a:t>m</a:t>
            </a:r>
            <a:r>
              <a:rPr sz="4400" spc="-420" dirty="0"/>
              <a:t>u</a:t>
            </a:r>
            <a:r>
              <a:rPr sz="4400" spc="-315" dirty="0"/>
              <a:t>r</a:t>
            </a:r>
            <a:endParaRPr sz="4400"/>
          </a:p>
        </p:txBody>
      </p:sp>
      <p:sp>
        <p:nvSpPr>
          <p:cNvPr id="3" name="object 3"/>
          <p:cNvSpPr txBox="1"/>
          <p:nvPr/>
        </p:nvSpPr>
        <p:spPr>
          <a:xfrm>
            <a:off x="459740" y="1600517"/>
            <a:ext cx="5312410" cy="363664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55600" marR="5080" indent="-343535">
              <a:lnSpc>
                <a:spcPct val="100000"/>
              </a:lnSpc>
              <a:spcBef>
                <a:spcPts val="100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105" dirty="0">
                <a:latin typeface="Times New Roman"/>
                <a:cs typeface="Times New Roman"/>
              </a:rPr>
              <a:t>Semakin</a:t>
            </a:r>
            <a:r>
              <a:rPr sz="3200" spc="10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tua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35" dirty="0">
                <a:latin typeface="Times New Roman"/>
                <a:cs typeface="Times New Roman"/>
              </a:rPr>
              <a:t>umur</a:t>
            </a:r>
            <a:r>
              <a:rPr sz="3200" dirty="0">
                <a:latin typeface="Times New Roman"/>
                <a:cs typeface="Times New Roman"/>
              </a:rPr>
              <a:t> </a:t>
            </a:r>
            <a:r>
              <a:rPr sz="3200" spc="-70" dirty="0">
                <a:latin typeface="Times New Roman"/>
                <a:cs typeface="Times New Roman"/>
              </a:rPr>
              <a:t>seseorang, </a:t>
            </a:r>
            <a:r>
              <a:rPr sz="3200" spc="-65" dirty="0">
                <a:latin typeface="Times New Roman"/>
                <a:cs typeface="Times New Roman"/>
              </a:rPr>
              <a:t> </a:t>
            </a:r>
            <a:r>
              <a:rPr sz="3200" spc="-80" dirty="0">
                <a:latin typeface="Times New Roman"/>
                <a:cs typeface="Times New Roman"/>
              </a:rPr>
              <a:t>semakin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meningkat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demandnya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terhadap</a:t>
            </a:r>
            <a:r>
              <a:rPr sz="3200" spc="-10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</a:t>
            </a:r>
            <a:r>
              <a:rPr sz="3200" spc="-20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kesehatan</a:t>
            </a:r>
            <a:endParaRPr sz="3200">
              <a:latin typeface="Times New Roman"/>
              <a:cs typeface="Times New Roman"/>
            </a:endParaRPr>
          </a:p>
          <a:p>
            <a:pPr marL="355600" marR="304800" indent="-343535">
              <a:lnSpc>
                <a:spcPct val="100000"/>
              </a:lnSpc>
              <a:spcBef>
                <a:spcPts val="78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45" dirty="0">
                <a:latin typeface="Times New Roman"/>
                <a:cs typeface="Times New Roman"/>
              </a:rPr>
              <a:t>Terutama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terhadap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90" dirty="0">
                <a:latin typeface="Times New Roman"/>
                <a:cs typeface="Times New Roman"/>
              </a:rPr>
              <a:t>pelayanan </a:t>
            </a:r>
            <a:r>
              <a:rPr sz="3200" spc="-785" dirty="0">
                <a:latin typeface="Times New Roman"/>
                <a:cs typeface="Times New Roman"/>
              </a:rPr>
              <a:t> </a:t>
            </a:r>
            <a:r>
              <a:rPr sz="3200" spc="-65" dirty="0">
                <a:latin typeface="Times New Roman"/>
                <a:cs typeface="Times New Roman"/>
              </a:rPr>
              <a:t>kuratif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60" dirty="0">
                <a:latin typeface="Times New Roman"/>
                <a:cs typeface="Times New Roman"/>
              </a:rPr>
              <a:t>daripada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40" dirty="0">
                <a:latin typeface="Times New Roman"/>
                <a:cs typeface="Times New Roman"/>
              </a:rPr>
              <a:t>preventif</a:t>
            </a:r>
            <a:endParaRPr sz="3200">
              <a:latin typeface="Times New Roman"/>
              <a:cs typeface="Times New Roman"/>
            </a:endParaRPr>
          </a:p>
          <a:p>
            <a:pPr marL="355600" indent="-343535">
              <a:lnSpc>
                <a:spcPct val="100000"/>
              </a:lnSpc>
              <a:spcBef>
                <a:spcPts val="765"/>
              </a:spcBef>
              <a:buChar char="•"/>
              <a:tabLst>
                <a:tab pos="355600" algn="l"/>
                <a:tab pos="356235" algn="l"/>
              </a:tabLst>
            </a:pPr>
            <a:r>
              <a:rPr sz="3200" spc="-60" dirty="0">
                <a:latin typeface="Times New Roman"/>
                <a:cs typeface="Times New Roman"/>
              </a:rPr>
              <a:t>Terlihat</a:t>
            </a:r>
            <a:r>
              <a:rPr sz="3200" spc="-5" dirty="0">
                <a:latin typeface="Times New Roman"/>
                <a:cs typeface="Times New Roman"/>
              </a:rPr>
              <a:t> </a:t>
            </a:r>
            <a:r>
              <a:rPr sz="3200" spc="-55" dirty="0">
                <a:latin typeface="Times New Roman"/>
                <a:cs typeface="Times New Roman"/>
              </a:rPr>
              <a:t>pada</a:t>
            </a:r>
            <a:r>
              <a:rPr sz="3200" spc="-15" dirty="0">
                <a:latin typeface="Times New Roman"/>
                <a:cs typeface="Times New Roman"/>
              </a:rPr>
              <a:t> </a:t>
            </a:r>
            <a:r>
              <a:rPr sz="3200" spc="-30" dirty="0">
                <a:latin typeface="Times New Roman"/>
                <a:cs typeface="Times New Roman"/>
              </a:rPr>
              <a:t>fenomena </a:t>
            </a:r>
            <a:r>
              <a:rPr sz="3200" spc="-55" dirty="0">
                <a:latin typeface="Times New Roman"/>
                <a:cs typeface="Times New Roman"/>
              </a:rPr>
              <a:t>pola</a:t>
            </a:r>
            <a:endParaRPr sz="3200">
              <a:latin typeface="Times New Roman"/>
              <a:cs typeface="Times New Roman"/>
            </a:endParaRPr>
          </a:p>
          <a:p>
            <a:pPr marL="355600">
              <a:lnSpc>
                <a:spcPct val="100000"/>
              </a:lnSpc>
            </a:pPr>
            <a:r>
              <a:rPr sz="3200" spc="-65" dirty="0">
                <a:latin typeface="Times New Roman"/>
                <a:cs typeface="Times New Roman"/>
              </a:rPr>
              <a:t>demografi</a:t>
            </a:r>
            <a:r>
              <a:rPr sz="3200" spc="-25" dirty="0">
                <a:latin typeface="Times New Roman"/>
                <a:cs typeface="Times New Roman"/>
              </a:rPr>
              <a:t> </a:t>
            </a:r>
            <a:r>
              <a:rPr sz="3200" spc="-50" dirty="0">
                <a:latin typeface="Times New Roman"/>
                <a:cs typeface="Times New Roman"/>
              </a:rPr>
              <a:t>“populasi</a:t>
            </a:r>
            <a:r>
              <a:rPr sz="3200" spc="-35" dirty="0">
                <a:latin typeface="Times New Roman"/>
                <a:cs typeface="Times New Roman"/>
              </a:rPr>
              <a:t> </a:t>
            </a:r>
            <a:r>
              <a:rPr sz="3200" spc="-25" dirty="0">
                <a:latin typeface="Times New Roman"/>
                <a:cs typeface="Times New Roman"/>
              </a:rPr>
              <a:t>tua”</a:t>
            </a:r>
            <a:endParaRPr sz="3200">
              <a:latin typeface="Times New Roman"/>
              <a:cs typeface="Times New Roman"/>
            </a:endParaRPr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57200" y="1219200"/>
            <a:ext cx="6553200" cy="193039"/>
          </a:xfrm>
          <a:prstGeom prst="rect">
            <a:avLst/>
          </a:prstGeom>
        </p:spPr>
      </p:pic>
      <p:sp>
        <p:nvSpPr>
          <p:cNvPr id="5" name="object 5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38100">
              <a:lnSpc>
                <a:spcPts val="1645"/>
              </a:lnSpc>
            </a:pPr>
            <a:fld id="{81D60167-4931-47E6-BA6A-407CBD079E47}" type="slidenum">
              <a:rPr spc="-5" dirty="0"/>
              <a:t>9</a:t>
            </a:fld>
            <a:endParaRPr spc="-5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827</Words>
  <Application>Microsoft Office PowerPoint</Application>
  <PresentationFormat>On-screen Show (4:3)</PresentationFormat>
  <Paragraphs>174</Paragraphs>
  <Slides>30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8" baseType="lpstr">
      <vt:lpstr>MS UI Gothic</vt:lpstr>
      <vt:lpstr>Aharoni</vt:lpstr>
      <vt:lpstr>Arial MT</vt:lpstr>
      <vt:lpstr>Calibri</vt:lpstr>
      <vt:lpstr>Lucida Sans Unicode</vt:lpstr>
      <vt:lpstr>Times New Roman</vt:lpstr>
      <vt:lpstr>Wingdings</vt:lpstr>
      <vt:lpstr>Office Theme</vt:lpstr>
      <vt:lpstr>PowerPoint Presentation</vt:lpstr>
      <vt:lpstr>Pokok Bahasan</vt:lpstr>
      <vt:lpstr>Pendahuluan</vt:lpstr>
      <vt:lpstr>Pendahuluan</vt:lpstr>
      <vt:lpstr>Pendahuluan</vt:lpstr>
      <vt:lpstr>Karakteristik Demand Kesehatan</vt:lpstr>
      <vt:lpstr>Karakteristik Demand Kesehatan</vt:lpstr>
      <vt:lpstr>MFeamkpteonrg–afraukhtioDr yeamnagnd</vt:lpstr>
      <vt:lpstr>a. Umur</vt:lpstr>
      <vt:lpstr>b. Jenis kelamin</vt:lpstr>
      <vt:lpstr>c. Pendidikan</vt:lpstr>
      <vt:lpstr>d. Penghasilan masyarakat</vt:lpstr>
      <vt:lpstr>d. Penghasilan masyarakat</vt:lpstr>
      <vt:lpstr>d. Penghasilan masyarakat</vt:lpstr>
      <vt:lpstr>e. Penilaian pribadi akan</vt:lpstr>
      <vt:lpstr>f. Tersedianya fasilitas kesehatan</vt:lpstr>
      <vt:lpstr>g. Tarif pelayanan kesehatan</vt:lpstr>
      <vt:lpstr>g. Tarif pelayanan kesehatan</vt:lpstr>
      <vt:lpstr>h. Asuransi/jaminan kesehatan</vt:lpstr>
      <vt:lpstr>i. Selera pasien</vt:lpstr>
      <vt:lpstr>j. Pengaruh dokter</vt:lpstr>
      <vt:lpstr>k. Inflasi</vt:lpstr>
      <vt:lpstr>Fungsi permintaan</vt:lpstr>
      <vt:lpstr>Fungsi permintaan</vt:lpstr>
      <vt:lpstr>Fungsi permintaan</vt:lpstr>
      <vt:lpstr>Fungsi permintaan</vt:lpstr>
      <vt:lpstr>Contoh; Permintaan bangsal VIP di RS X tahun 2012</vt:lpstr>
      <vt:lpstr>Interpretasi…</vt:lpstr>
      <vt:lpstr>Contoh kurva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Muhammad Tahir</cp:lastModifiedBy>
  <cp:revision>2</cp:revision>
  <dcterms:created xsi:type="dcterms:W3CDTF">2022-03-23T01:29:04Z</dcterms:created>
  <dcterms:modified xsi:type="dcterms:W3CDTF">2022-05-10T02:45:41Z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2018-05-05T00:00:00Z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2022-03-23T00:00:00Z</vt:filetime>
  </property>
</Properties>
</file>