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7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92100"/>
            <a:ext cx="7766936" cy="1218736"/>
          </a:xfrm>
        </p:spPr>
        <p:txBody>
          <a:bodyPr/>
          <a:lstStyle/>
          <a:p>
            <a:pPr algn="ctr"/>
            <a:r>
              <a:rPr lang="en-US" sz="3600" dirty="0"/>
              <a:t>REVIEW JURNAL NASIONAL TENTANG “HAMIL DILUAR NIKAH”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233" y="1823037"/>
            <a:ext cx="2133599" cy="207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83406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20428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>
                <a:solidFill>
                  <a:srgbClr val="00B0F0"/>
                </a:solidFill>
              </a:rPr>
              <a:t>Jurnal</a:t>
            </a:r>
            <a:r>
              <a:rPr lang="en-US" sz="2400" dirty="0">
                <a:solidFill>
                  <a:srgbClr val="00B0F0"/>
                </a:solidFill>
              </a:rPr>
              <a:t> 2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dirty="0" err="1">
                <a:solidFill>
                  <a:schemeClr val="tx1"/>
                </a:solidFill>
              </a:rPr>
              <a:t>Pengalaman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Hidup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Remaja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Hamil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Luar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Nikah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Studi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Fenomenologi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Desa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Baru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Kecamatan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Ibu</a:t>
            </a:r>
            <a:r>
              <a:rPr lang="en-US" sz="2400" dirty="0">
                <a:solidFill>
                  <a:schemeClr val="tx1"/>
                </a:solidFill>
              </a:rPr>
              <a:t> Halmahera Barat)”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200" i="1" dirty="0" err="1">
                <a:solidFill>
                  <a:srgbClr val="FFFF00"/>
                </a:solidFill>
              </a:rPr>
              <a:t>Oleh</a:t>
            </a:r>
            <a:r>
              <a:rPr lang="en-US" sz="2200" i="1" dirty="0">
                <a:solidFill>
                  <a:srgbClr val="FFFF00"/>
                </a:solidFill>
              </a:rPr>
              <a:t> : </a:t>
            </a:r>
            <a:r>
              <a:rPr lang="en-US" sz="2200" i="1" dirty="0" err="1">
                <a:solidFill>
                  <a:srgbClr val="FFFF00"/>
                </a:solidFill>
              </a:rPr>
              <a:t>Devisolita</a:t>
            </a:r>
            <a:r>
              <a:rPr lang="en-US" sz="2200" i="1" dirty="0">
                <a:solidFill>
                  <a:srgbClr val="FFFF00"/>
                </a:solidFill>
              </a:rPr>
              <a:t> Malik</a:t>
            </a:r>
            <a:r>
              <a:rPr lang="en-US" sz="2200" i="1" baseline="30000" dirty="0">
                <a:solidFill>
                  <a:srgbClr val="FFFF00"/>
                </a:solidFill>
              </a:rPr>
              <a:t>1</a:t>
            </a:r>
            <a:r>
              <a:rPr lang="en-US" sz="2200" i="1" dirty="0">
                <a:solidFill>
                  <a:srgbClr val="FFFF00"/>
                </a:solidFill>
              </a:rPr>
              <a:t>, </a:t>
            </a:r>
            <a:r>
              <a:rPr lang="en-US" sz="2200" i="1" dirty="0" err="1">
                <a:solidFill>
                  <a:srgbClr val="FFFF00"/>
                </a:solidFill>
              </a:rPr>
              <a:t>Athanasia</a:t>
            </a:r>
            <a:r>
              <a:rPr lang="en-US" sz="2200" i="1" dirty="0">
                <a:solidFill>
                  <a:srgbClr val="FFFF00"/>
                </a:solidFill>
              </a:rPr>
              <a:t> Budi Astuti</a:t>
            </a:r>
            <a:r>
              <a:rPr lang="en-US" sz="2200" i="1" baseline="30000" dirty="0">
                <a:solidFill>
                  <a:srgbClr val="FFFF00"/>
                </a:solidFill>
              </a:rPr>
              <a:t>2</a:t>
            </a:r>
            <a:r>
              <a:rPr lang="en-US" sz="2200" i="1" dirty="0">
                <a:solidFill>
                  <a:srgbClr val="FFFF00"/>
                </a:solidFill>
              </a:rPr>
              <a:t>, Natalia R. Yulianti</a:t>
            </a:r>
            <a:r>
              <a:rPr lang="en-US" sz="2200" i="1" baseline="30000" dirty="0">
                <a:solidFill>
                  <a:srgbClr val="FFFF00"/>
                </a:solidFill>
              </a:rPr>
              <a:t>3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en-US" sz="2200" i="1" baseline="30000" dirty="0">
                <a:solidFill>
                  <a:srgbClr val="FFFF00"/>
                </a:solidFill>
              </a:rPr>
              <a:t>1</a:t>
            </a:r>
            <a:r>
              <a:rPr lang="en-US" sz="2200" i="1" dirty="0">
                <a:solidFill>
                  <a:srgbClr val="FFFF00"/>
                </a:solidFill>
              </a:rPr>
              <a:t>Fak. </a:t>
            </a:r>
            <a:r>
              <a:rPr lang="en-US" sz="2200" i="1" dirty="0" err="1">
                <a:solidFill>
                  <a:srgbClr val="FFFF00"/>
                </a:solidFill>
              </a:rPr>
              <a:t>Ilmu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Kesehatan</a:t>
            </a:r>
            <a:r>
              <a:rPr lang="en-US" sz="2200" i="1" dirty="0">
                <a:solidFill>
                  <a:srgbClr val="FFFF00"/>
                </a:solidFill>
              </a:rPr>
              <a:t>, UKSW </a:t>
            </a:r>
            <a:r>
              <a:rPr lang="en-US" sz="2200" i="1" dirty="0" err="1">
                <a:solidFill>
                  <a:srgbClr val="FFFF00"/>
                </a:solidFill>
              </a:rPr>
              <a:t>Salatiga</a:t>
            </a:r>
            <a:r>
              <a:rPr lang="en-US" sz="2200" i="1" dirty="0">
                <a:solidFill>
                  <a:srgbClr val="FFFF00"/>
                </a:solidFill>
              </a:rPr>
              <a:t> - </a:t>
            </a:r>
            <a:r>
              <a:rPr lang="en-US" sz="2200" i="1" baseline="30000" dirty="0">
                <a:solidFill>
                  <a:srgbClr val="FFFF00"/>
                </a:solidFill>
              </a:rPr>
              <a:t>2</a:t>
            </a:r>
            <a:r>
              <a:rPr lang="en-US" sz="2200" i="1" dirty="0">
                <a:solidFill>
                  <a:srgbClr val="FFFF00"/>
                </a:solidFill>
              </a:rPr>
              <a:t>Staf </a:t>
            </a:r>
            <a:r>
              <a:rPr lang="en-US" sz="2200" i="1" dirty="0" err="1">
                <a:solidFill>
                  <a:srgbClr val="FFFF00"/>
                </a:solidFill>
              </a:rPr>
              <a:t>Pengajar</a:t>
            </a:r>
            <a:r>
              <a:rPr lang="en-US" sz="2200" i="1" dirty="0">
                <a:solidFill>
                  <a:srgbClr val="FFFF00"/>
                </a:solidFill>
              </a:rPr>
              <a:t> D III </a:t>
            </a:r>
            <a:r>
              <a:rPr lang="en-US" sz="2200" i="1" dirty="0" err="1">
                <a:solidFill>
                  <a:srgbClr val="FFFF00"/>
                </a:solidFill>
              </a:rPr>
              <a:t>Keperawatan</a:t>
            </a:r>
            <a:r>
              <a:rPr lang="en-US" sz="2200" i="1" dirty="0">
                <a:solidFill>
                  <a:srgbClr val="FFFF00"/>
                </a:solidFill>
              </a:rPr>
              <a:t>, </a:t>
            </a:r>
            <a:r>
              <a:rPr lang="en-US" sz="2200" i="1" dirty="0" err="1">
                <a:solidFill>
                  <a:srgbClr val="FFFF00"/>
                </a:solidFill>
              </a:rPr>
              <a:t>Politekes</a:t>
            </a:r>
            <a:r>
              <a:rPr lang="en-US" sz="2200" i="1" dirty="0">
                <a:solidFill>
                  <a:srgbClr val="FFFF00"/>
                </a:solidFill>
              </a:rPr>
              <a:t> Surakarta – </a:t>
            </a:r>
            <a:r>
              <a:rPr lang="en-US" sz="2200" i="1" baseline="30000" dirty="0">
                <a:solidFill>
                  <a:srgbClr val="FFFF00"/>
                </a:solidFill>
              </a:rPr>
              <a:t>3</a:t>
            </a:r>
            <a:r>
              <a:rPr lang="en-US" sz="2200" i="1" dirty="0">
                <a:solidFill>
                  <a:srgbClr val="FFFF00"/>
                </a:solidFill>
              </a:rPr>
              <a:t>Staf </a:t>
            </a:r>
            <a:r>
              <a:rPr lang="en-US" sz="2200" i="1" dirty="0" err="1">
                <a:solidFill>
                  <a:srgbClr val="FFFF00"/>
                </a:solidFill>
              </a:rPr>
              <a:t>Pengajar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Prodi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Ilmu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Keperawatan</a:t>
            </a:r>
            <a:r>
              <a:rPr lang="en-US" sz="2200" i="1" dirty="0">
                <a:solidFill>
                  <a:srgbClr val="FFFF00"/>
                </a:solidFill>
              </a:rPr>
              <a:t> FIK, UKSW </a:t>
            </a:r>
            <a:r>
              <a:rPr lang="en-US" sz="2200" i="1" dirty="0" err="1">
                <a:solidFill>
                  <a:srgbClr val="FFFF00"/>
                </a:solidFill>
              </a:rPr>
              <a:t>Salatiga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9543"/>
            <a:ext cx="10943166" cy="4287157"/>
          </a:xfrm>
        </p:spPr>
        <p:txBody>
          <a:bodyPr>
            <a:normAutofit/>
          </a:bodyPr>
          <a:lstStyle/>
          <a:p>
            <a:r>
              <a:rPr lang="en-US" dirty="0"/>
              <a:t>KESIMPULAN :</a:t>
            </a:r>
          </a:p>
          <a:p>
            <a:pPr algn="just">
              <a:buNone/>
            </a:pPr>
            <a:r>
              <a:rPr lang="en-US" dirty="0"/>
              <a:t>			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yang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nikah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/</a:t>
            </a:r>
            <a:r>
              <a:rPr lang="en-US" dirty="0" err="1"/>
              <a:t>alur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kronologi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perjalanan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sv-SE" dirty="0"/>
              <a:t>remaja selama 9 bulan mengandung hingga  melahirkan. Berikut merupakan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yang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kronologis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berespon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kehamilannya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kondisinya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menjalani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b="1" dirty="0" err="1"/>
              <a:t>Respon</a:t>
            </a:r>
            <a:r>
              <a:rPr lang="en-US" b="1" dirty="0"/>
              <a:t> </a:t>
            </a:r>
            <a:r>
              <a:rPr lang="en-US" b="1" dirty="0" err="1"/>
              <a:t>Awal</a:t>
            </a:r>
            <a:endParaRPr lang="en-US" b="1" dirty="0"/>
          </a:p>
          <a:p>
            <a:pPr algn="just">
              <a:buNone/>
            </a:pPr>
            <a:r>
              <a:rPr lang="fi-FI" dirty="0"/>
              <a:t>			Respon yang diberikan remaja pada saat pertama kali mengetahui </a:t>
            </a:r>
            <a:r>
              <a:rPr lang="en-US" dirty="0" err="1"/>
              <a:t>kehamilannya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			</a:t>
            </a:r>
            <a:r>
              <a:rPr lang="en-US" dirty="0" err="1"/>
              <a:t>berdiam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menyembunyikan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b="1" dirty="0" err="1"/>
              <a:t>Mulai</a:t>
            </a:r>
            <a:r>
              <a:rPr lang="en-US" b="1" dirty="0"/>
              <a:t> </a:t>
            </a:r>
            <a:r>
              <a:rPr lang="en-US" b="1" dirty="0" err="1"/>
              <a:t>Beradaptasi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Perubahan-perubahan</a:t>
            </a:r>
            <a:endParaRPr lang="en-US" b="1" dirty="0"/>
          </a:p>
          <a:p>
            <a:pPr lvl="1" algn="just">
              <a:buNone/>
            </a:pPr>
            <a:r>
              <a:rPr lang="en-US" b="1" dirty="0"/>
              <a:t>		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tahap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remaja</a:t>
            </a:r>
            <a:r>
              <a:rPr lang="en-US" b="1" dirty="0"/>
              <a:t> </a:t>
            </a:r>
            <a:r>
              <a:rPr lang="en-US" b="1" dirty="0" err="1"/>
              <a:t>mulai</a:t>
            </a:r>
            <a:r>
              <a:rPr lang="en-US" b="1" dirty="0"/>
              <a:t> </a:t>
            </a:r>
            <a:r>
              <a:rPr lang="en-US" b="1" dirty="0" err="1"/>
              <a:t>menerima</a:t>
            </a:r>
            <a:r>
              <a:rPr lang="en-US" b="1" dirty="0"/>
              <a:t> </a:t>
            </a:r>
            <a:r>
              <a:rPr lang="en-US" b="1" dirty="0" err="1"/>
              <a:t>kehamilan</a:t>
            </a:r>
            <a:r>
              <a:rPr lang="en-US" b="1" dirty="0"/>
              <a:t> </a:t>
            </a:r>
            <a:r>
              <a:rPr lang="en-US" b="1" dirty="0" err="1"/>
              <a:t>mereka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r>
              <a:rPr lang="en-US" b="1" dirty="0"/>
              <a:t> </a:t>
            </a:r>
            <a:r>
              <a:rPr lang="en-US" b="1" dirty="0" err="1"/>
              <a:t>optimis</a:t>
            </a:r>
            <a:r>
              <a:rPr lang="en-US" b="1" dirty="0"/>
              <a:t> </a:t>
            </a:r>
            <a:r>
              <a:rPr lang="en-US" b="1" dirty="0" err="1" smtClean="0"/>
              <a:t>menghadapi</a:t>
            </a:r>
            <a:r>
              <a:rPr lang="en-US" b="1" dirty="0" smtClean="0"/>
              <a:t> </a:t>
            </a:r>
            <a:r>
              <a:rPr lang="en-US" b="1" dirty="0" err="1"/>
              <a:t>hidupnya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	</a:t>
            </a:r>
            <a:r>
              <a:rPr lang="en-US" b="1" dirty="0" err="1"/>
              <a:t>tetap</a:t>
            </a:r>
            <a:r>
              <a:rPr lang="en-US" b="1" dirty="0"/>
              <a:t> </a:t>
            </a:r>
            <a:r>
              <a:rPr lang="en-US" b="1" dirty="0" err="1"/>
              <a:t>beradaptasi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menyadari</a:t>
            </a:r>
            <a:r>
              <a:rPr lang="en-US" b="1" dirty="0"/>
              <a:t> </a:t>
            </a:r>
            <a:r>
              <a:rPr lang="en-US" b="1" dirty="0" err="1"/>
              <a:t>dukungan</a:t>
            </a:r>
            <a:r>
              <a:rPr lang="en-US" b="1" dirty="0"/>
              <a:t> yang </a:t>
            </a:r>
            <a:r>
              <a:rPr lang="en-US" b="1" dirty="0" err="1"/>
              <a:t>diberikan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r>
              <a:rPr lang="en-US" b="1" dirty="0"/>
              <a:t> </a:t>
            </a:r>
            <a:r>
              <a:rPr lang="en-US" b="1" dirty="0" err="1"/>
              <a:t>keluarga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8943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20428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>
                <a:solidFill>
                  <a:srgbClr val="00B0F0"/>
                </a:solidFill>
              </a:rPr>
              <a:t>Jurnal</a:t>
            </a:r>
            <a:r>
              <a:rPr lang="en-US" sz="2400" dirty="0">
                <a:solidFill>
                  <a:srgbClr val="00B0F0"/>
                </a:solidFill>
              </a:rPr>
              <a:t> 2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dirty="0" err="1">
                <a:solidFill>
                  <a:schemeClr val="tx1"/>
                </a:solidFill>
              </a:rPr>
              <a:t>Pengalaman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Hidup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Remaja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Hamil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Luar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Nikah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Studi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Fenomenologi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Desa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Baru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Kecamatan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Ibu</a:t>
            </a:r>
            <a:r>
              <a:rPr lang="en-US" sz="2400" dirty="0">
                <a:solidFill>
                  <a:schemeClr val="tx1"/>
                </a:solidFill>
              </a:rPr>
              <a:t> Halmahera Barat)”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200" i="1" dirty="0" err="1">
                <a:solidFill>
                  <a:srgbClr val="FFFF00"/>
                </a:solidFill>
              </a:rPr>
              <a:t>Oleh</a:t>
            </a:r>
            <a:r>
              <a:rPr lang="en-US" sz="2200" i="1" dirty="0">
                <a:solidFill>
                  <a:srgbClr val="FFFF00"/>
                </a:solidFill>
              </a:rPr>
              <a:t> : </a:t>
            </a:r>
            <a:r>
              <a:rPr lang="en-US" sz="2200" i="1" dirty="0" err="1">
                <a:solidFill>
                  <a:srgbClr val="FFFF00"/>
                </a:solidFill>
              </a:rPr>
              <a:t>Devisolita</a:t>
            </a:r>
            <a:r>
              <a:rPr lang="en-US" sz="2200" i="1" dirty="0">
                <a:solidFill>
                  <a:srgbClr val="FFFF00"/>
                </a:solidFill>
              </a:rPr>
              <a:t> Malik</a:t>
            </a:r>
            <a:r>
              <a:rPr lang="en-US" sz="2200" i="1" baseline="30000" dirty="0">
                <a:solidFill>
                  <a:srgbClr val="FFFF00"/>
                </a:solidFill>
              </a:rPr>
              <a:t>1</a:t>
            </a:r>
            <a:r>
              <a:rPr lang="en-US" sz="2200" i="1" dirty="0">
                <a:solidFill>
                  <a:srgbClr val="FFFF00"/>
                </a:solidFill>
              </a:rPr>
              <a:t>, </a:t>
            </a:r>
            <a:r>
              <a:rPr lang="en-US" sz="2200" i="1" dirty="0" err="1">
                <a:solidFill>
                  <a:srgbClr val="FFFF00"/>
                </a:solidFill>
              </a:rPr>
              <a:t>Athanasia</a:t>
            </a:r>
            <a:r>
              <a:rPr lang="en-US" sz="2200" i="1" dirty="0">
                <a:solidFill>
                  <a:srgbClr val="FFFF00"/>
                </a:solidFill>
              </a:rPr>
              <a:t> Budi Astuti</a:t>
            </a:r>
            <a:r>
              <a:rPr lang="en-US" sz="2200" i="1" baseline="30000" dirty="0">
                <a:solidFill>
                  <a:srgbClr val="FFFF00"/>
                </a:solidFill>
              </a:rPr>
              <a:t>2</a:t>
            </a:r>
            <a:r>
              <a:rPr lang="en-US" sz="2200" i="1" dirty="0">
                <a:solidFill>
                  <a:srgbClr val="FFFF00"/>
                </a:solidFill>
              </a:rPr>
              <a:t>, Natalia R. Yulianti</a:t>
            </a:r>
            <a:r>
              <a:rPr lang="en-US" sz="2200" i="1" baseline="30000" dirty="0">
                <a:solidFill>
                  <a:srgbClr val="FFFF00"/>
                </a:solidFill>
              </a:rPr>
              <a:t>3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en-US" sz="2200" i="1" baseline="30000" dirty="0">
                <a:solidFill>
                  <a:srgbClr val="FFFF00"/>
                </a:solidFill>
              </a:rPr>
              <a:t>1</a:t>
            </a:r>
            <a:r>
              <a:rPr lang="en-US" sz="2200" i="1" dirty="0">
                <a:solidFill>
                  <a:srgbClr val="FFFF00"/>
                </a:solidFill>
              </a:rPr>
              <a:t>Fak. </a:t>
            </a:r>
            <a:r>
              <a:rPr lang="en-US" sz="2200" i="1" dirty="0" err="1">
                <a:solidFill>
                  <a:srgbClr val="FFFF00"/>
                </a:solidFill>
              </a:rPr>
              <a:t>Ilmu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Kesehatan</a:t>
            </a:r>
            <a:r>
              <a:rPr lang="en-US" sz="2200" i="1" dirty="0">
                <a:solidFill>
                  <a:srgbClr val="FFFF00"/>
                </a:solidFill>
              </a:rPr>
              <a:t>, UKSW </a:t>
            </a:r>
            <a:r>
              <a:rPr lang="en-US" sz="2200" i="1" dirty="0" err="1">
                <a:solidFill>
                  <a:srgbClr val="FFFF00"/>
                </a:solidFill>
              </a:rPr>
              <a:t>Salatiga</a:t>
            </a:r>
            <a:r>
              <a:rPr lang="en-US" sz="2200" i="1" dirty="0">
                <a:solidFill>
                  <a:srgbClr val="FFFF00"/>
                </a:solidFill>
              </a:rPr>
              <a:t> - </a:t>
            </a:r>
            <a:r>
              <a:rPr lang="en-US" sz="2200" i="1" baseline="30000" dirty="0">
                <a:solidFill>
                  <a:srgbClr val="FFFF00"/>
                </a:solidFill>
              </a:rPr>
              <a:t>2</a:t>
            </a:r>
            <a:r>
              <a:rPr lang="en-US" sz="2200" i="1" dirty="0">
                <a:solidFill>
                  <a:srgbClr val="FFFF00"/>
                </a:solidFill>
              </a:rPr>
              <a:t>Staf </a:t>
            </a:r>
            <a:r>
              <a:rPr lang="en-US" sz="2200" i="1" dirty="0" err="1">
                <a:solidFill>
                  <a:srgbClr val="FFFF00"/>
                </a:solidFill>
              </a:rPr>
              <a:t>Pengajar</a:t>
            </a:r>
            <a:r>
              <a:rPr lang="en-US" sz="2200" i="1" dirty="0">
                <a:solidFill>
                  <a:srgbClr val="FFFF00"/>
                </a:solidFill>
              </a:rPr>
              <a:t> D III </a:t>
            </a:r>
            <a:r>
              <a:rPr lang="en-US" sz="2200" i="1" dirty="0" err="1">
                <a:solidFill>
                  <a:srgbClr val="FFFF00"/>
                </a:solidFill>
              </a:rPr>
              <a:t>Keperawatan</a:t>
            </a:r>
            <a:r>
              <a:rPr lang="en-US" sz="2200" i="1" dirty="0">
                <a:solidFill>
                  <a:srgbClr val="FFFF00"/>
                </a:solidFill>
              </a:rPr>
              <a:t>, </a:t>
            </a:r>
            <a:r>
              <a:rPr lang="en-US" sz="2200" i="1" dirty="0" err="1">
                <a:solidFill>
                  <a:srgbClr val="FFFF00"/>
                </a:solidFill>
              </a:rPr>
              <a:t>Politekes</a:t>
            </a:r>
            <a:r>
              <a:rPr lang="en-US" sz="2200" i="1" dirty="0">
                <a:solidFill>
                  <a:srgbClr val="FFFF00"/>
                </a:solidFill>
              </a:rPr>
              <a:t> Surakarta – </a:t>
            </a:r>
            <a:r>
              <a:rPr lang="en-US" sz="2200" i="1" baseline="30000" dirty="0">
                <a:solidFill>
                  <a:srgbClr val="FFFF00"/>
                </a:solidFill>
              </a:rPr>
              <a:t>3</a:t>
            </a:r>
            <a:r>
              <a:rPr lang="en-US" sz="2200" i="1" dirty="0">
                <a:solidFill>
                  <a:srgbClr val="FFFF00"/>
                </a:solidFill>
              </a:rPr>
              <a:t>Staf </a:t>
            </a:r>
            <a:r>
              <a:rPr lang="en-US" sz="2200" i="1" dirty="0" err="1">
                <a:solidFill>
                  <a:srgbClr val="FFFF00"/>
                </a:solidFill>
              </a:rPr>
              <a:t>Pengajar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Prodi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Ilmu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Keperawatan</a:t>
            </a:r>
            <a:r>
              <a:rPr lang="en-US" sz="2200" i="1" dirty="0">
                <a:solidFill>
                  <a:srgbClr val="FFFF00"/>
                </a:solidFill>
              </a:rPr>
              <a:t> FIK, UKSW </a:t>
            </a:r>
            <a:r>
              <a:rPr lang="en-US" sz="2200" i="1" dirty="0" err="1">
                <a:solidFill>
                  <a:srgbClr val="FFFF00"/>
                </a:solidFill>
              </a:rPr>
              <a:t>Salatiga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9543"/>
            <a:ext cx="10943166" cy="4287157"/>
          </a:xfrm>
        </p:spPr>
        <p:txBody>
          <a:bodyPr>
            <a:normAutofit/>
          </a:bodyPr>
          <a:lstStyle/>
          <a:p>
            <a:r>
              <a:rPr lang="en-US" dirty="0"/>
              <a:t>KESIMPULAN 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b="1" dirty="0" err="1"/>
              <a:t>Reaksi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Respon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r>
              <a:rPr lang="fi-FI" dirty="0"/>
              <a:t>			</a:t>
            </a:r>
          </a:p>
          <a:p>
            <a:pPr algn="just">
              <a:buNone/>
            </a:pPr>
            <a:r>
              <a:rPr lang="fi-FI" dirty="0"/>
              <a:t>			Respon yang diberikan remaja terhadap lingkungannya</a:t>
            </a:r>
            <a:r>
              <a:rPr lang="en-US" dirty="0"/>
              <a:t> </a:t>
            </a:r>
            <a:r>
              <a:rPr lang="fi-FI" dirty="0"/>
              <a:t>yaitu berbohong, dan menutupi 				kehamilan serta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pembicaraan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yang 					‘</a:t>
            </a:r>
            <a:r>
              <a:rPr lang="en-US" dirty="0" err="1"/>
              <a:t>menyinggung</a:t>
            </a:r>
            <a:r>
              <a:rPr lang="en-US" dirty="0"/>
              <a:t>’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kehamilannya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kondisi-kondisi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			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stres</a:t>
            </a:r>
            <a:endParaRPr lang="fi-FI" dirty="0"/>
          </a:p>
          <a:p>
            <a:pPr lvl="1" algn="just">
              <a:buFont typeface="Wingdings" pitchFamily="2" charset="2"/>
              <a:buChar char="v"/>
            </a:pPr>
            <a:r>
              <a:rPr lang="en-US" b="1" dirty="0" err="1"/>
              <a:t>Menghadapi</a:t>
            </a:r>
            <a:r>
              <a:rPr lang="en-US" b="1" dirty="0"/>
              <a:t> </a:t>
            </a:r>
            <a:r>
              <a:rPr lang="en-US" b="1" dirty="0" err="1"/>
              <a:t>Tekanan-Tekanan</a:t>
            </a:r>
            <a:r>
              <a:rPr lang="en-US" b="1" dirty="0"/>
              <a:t> yang </a:t>
            </a:r>
            <a:r>
              <a:rPr lang="en-US" b="1" dirty="0" err="1"/>
              <a:t>Terjadi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Keputusan</a:t>
            </a:r>
            <a:r>
              <a:rPr lang="en-US" b="1" dirty="0"/>
              <a:t> </a:t>
            </a:r>
            <a:r>
              <a:rPr lang="en-US" b="1" dirty="0" err="1"/>
              <a:t>Keputusan</a:t>
            </a:r>
            <a:r>
              <a:rPr lang="en-US" b="1" dirty="0"/>
              <a:t> Yang </a:t>
            </a:r>
            <a:r>
              <a:rPr lang="en-US" b="1" dirty="0" err="1"/>
              <a:t>Diambi</a:t>
            </a:r>
            <a:r>
              <a:rPr lang="en-US" b="1" dirty="0"/>
              <a:t>		</a:t>
            </a:r>
          </a:p>
          <a:p>
            <a:pPr lvl="1" algn="just">
              <a:buNone/>
            </a:pPr>
            <a:r>
              <a:rPr lang="en-US" b="1" dirty="0"/>
              <a:t>		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tahap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remaja</a:t>
            </a:r>
            <a:r>
              <a:rPr lang="en-US" b="1" dirty="0"/>
              <a:t> </a:t>
            </a:r>
            <a:r>
              <a:rPr lang="en-US" b="1" dirty="0" err="1"/>
              <a:t>cenderung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tindakan</a:t>
            </a:r>
            <a:r>
              <a:rPr lang="en-US" b="1" dirty="0"/>
              <a:t> </a:t>
            </a:r>
            <a:r>
              <a:rPr lang="en-US" b="1" dirty="0" err="1"/>
              <a:t>aborsi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adanya</a:t>
            </a:r>
            <a:r>
              <a:rPr lang="en-US" b="1" dirty="0"/>
              <a:t> </a:t>
            </a:r>
            <a:r>
              <a:rPr lang="en-US" b="1" dirty="0" err="1"/>
              <a:t>tekanan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	</a:t>
            </a:r>
            <a:r>
              <a:rPr lang="en-US" b="1" dirty="0" err="1"/>
              <a:t>diri</a:t>
            </a:r>
            <a:r>
              <a:rPr lang="en-US" b="1" dirty="0"/>
              <a:t> </a:t>
            </a:r>
            <a:r>
              <a:rPr lang="en-US" b="1" dirty="0" err="1"/>
              <a:t>mereka</a:t>
            </a:r>
            <a:r>
              <a:rPr lang="en-US" b="1" dirty="0"/>
              <a:t> yang </a:t>
            </a:r>
            <a:r>
              <a:rPr lang="en-US" b="1" dirty="0" err="1"/>
              <a:t>merasa</a:t>
            </a:r>
            <a:r>
              <a:rPr lang="en-US" b="1" dirty="0"/>
              <a:t> </a:t>
            </a:r>
            <a:r>
              <a:rPr lang="en-US" b="1" dirty="0" err="1"/>
              <a:t>bersalah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sudah</a:t>
            </a:r>
            <a:r>
              <a:rPr lang="en-US" b="1" dirty="0"/>
              <a:t> </a:t>
            </a:r>
            <a:r>
              <a:rPr lang="en-US" b="1" dirty="0" err="1"/>
              <a:t>mempermalukan</a:t>
            </a:r>
            <a:r>
              <a:rPr lang="en-US" b="1" dirty="0"/>
              <a:t> </a:t>
            </a:r>
            <a:r>
              <a:rPr lang="en-US" b="1" dirty="0" err="1"/>
              <a:t>keluarga</a:t>
            </a:r>
            <a:r>
              <a:rPr lang="en-US" b="1" dirty="0"/>
              <a:t>. </a:t>
            </a:r>
            <a:r>
              <a:rPr lang="en-US" b="1" dirty="0" err="1"/>
              <a:t>Sedangkan</a:t>
            </a:r>
            <a:r>
              <a:rPr lang="en-US" b="1" dirty="0"/>
              <a:t> </a:t>
            </a:r>
            <a:r>
              <a:rPr lang="en-US" b="1" dirty="0" err="1"/>
              <a:t>respon</a:t>
            </a:r>
            <a:r>
              <a:rPr lang="en-US" b="1" dirty="0"/>
              <a:t> </a:t>
            </a:r>
            <a:r>
              <a:rPr lang="en-US" b="1" dirty="0" err="1"/>
              <a:t>lainnya</a:t>
            </a:r>
            <a:r>
              <a:rPr lang="en-US" b="1" dirty="0"/>
              <a:t> 	</a:t>
            </a:r>
            <a:r>
              <a:rPr lang="en-US" b="1" dirty="0" err="1"/>
              <a:t>yaitu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pernikahan</a:t>
            </a:r>
            <a:r>
              <a:rPr lang="en-US" b="1" dirty="0"/>
              <a:t> </a:t>
            </a:r>
            <a:r>
              <a:rPr lang="en-US" b="1" dirty="0" err="1"/>
              <a:t>dimana</a:t>
            </a:r>
            <a:r>
              <a:rPr lang="en-US" b="1" dirty="0"/>
              <a:t> </a:t>
            </a:r>
            <a:r>
              <a:rPr lang="en-US" b="1" dirty="0" err="1"/>
              <a:t>hal</a:t>
            </a:r>
            <a:r>
              <a:rPr lang="en-US" b="1" dirty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/>
              <a:t>dianggap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sebuah</a:t>
            </a:r>
            <a:r>
              <a:rPr lang="en-US" b="1" dirty="0"/>
              <a:t> </a:t>
            </a:r>
            <a:r>
              <a:rPr lang="en-US" b="1" dirty="0" err="1"/>
              <a:t>lembaga</a:t>
            </a:r>
            <a:r>
              <a:rPr lang="en-US" b="1" dirty="0"/>
              <a:t> </a:t>
            </a:r>
            <a:r>
              <a:rPr lang="en-US" b="1" dirty="0" err="1"/>
              <a:t>resmi</a:t>
            </a:r>
            <a:r>
              <a:rPr lang="en-US" b="1" dirty="0"/>
              <a:t> yang </a:t>
            </a:r>
            <a:r>
              <a:rPr lang="en-US" b="1" dirty="0" err="1"/>
              <a:t>dapat</a:t>
            </a:r>
            <a:r>
              <a:rPr lang="en-US" b="1" dirty="0"/>
              <a:t> 	</a:t>
            </a:r>
            <a:r>
              <a:rPr lang="en-US" b="1" dirty="0" err="1"/>
              <a:t>melindungi</a:t>
            </a:r>
            <a:r>
              <a:rPr lang="en-US" b="1" dirty="0"/>
              <a:t> </a:t>
            </a:r>
            <a:r>
              <a:rPr lang="en-US" b="1" dirty="0" err="1"/>
              <a:t>mereka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pandangan</a:t>
            </a:r>
            <a:r>
              <a:rPr lang="en-US" b="1" dirty="0"/>
              <a:t> </a:t>
            </a:r>
            <a:r>
              <a:rPr lang="en-US" b="1" dirty="0" err="1"/>
              <a:t>negatif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8943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20428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>
                <a:solidFill>
                  <a:srgbClr val="00B0F0"/>
                </a:solidFill>
              </a:rPr>
              <a:t>Jurnal</a:t>
            </a:r>
            <a:r>
              <a:rPr lang="en-US" sz="2400" dirty="0">
                <a:solidFill>
                  <a:srgbClr val="00B0F0"/>
                </a:solidFill>
              </a:rPr>
              <a:t> 2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dirty="0" err="1">
                <a:solidFill>
                  <a:schemeClr val="tx1"/>
                </a:solidFill>
              </a:rPr>
              <a:t>Pengalaman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Hidup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Remaja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Hamil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Luar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Nikah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Studi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Fenomenologi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Desa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Baru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Kecamatan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Ibu</a:t>
            </a:r>
            <a:r>
              <a:rPr lang="en-US" sz="2400" dirty="0">
                <a:solidFill>
                  <a:schemeClr val="tx1"/>
                </a:solidFill>
              </a:rPr>
              <a:t> Halmahera Barat)”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200" i="1" dirty="0" err="1">
                <a:solidFill>
                  <a:srgbClr val="FFFF00"/>
                </a:solidFill>
              </a:rPr>
              <a:t>Oleh</a:t>
            </a:r>
            <a:r>
              <a:rPr lang="en-US" sz="2200" i="1" dirty="0">
                <a:solidFill>
                  <a:srgbClr val="FFFF00"/>
                </a:solidFill>
              </a:rPr>
              <a:t> : </a:t>
            </a:r>
            <a:r>
              <a:rPr lang="en-US" sz="2200" i="1" dirty="0" err="1">
                <a:solidFill>
                  <a:srgbClr val="FFFF00"/>
                </a:solidFill>
              </a:rPr>
              <a:t>Devisolita</a:t>
            </a:r>
            <a:r>
              <a:rPr lang="en-US" sz="2200" i="1" dirty="0">
                <a:solidFill>
                  <a:srgbClr val="FFFF00"/>
                </a:solidFill>
              </a:rPr>
              <a:t> Malik</a:t>
            </a:r>
            <a:r>
              <a:rPr lang="en-US" sz="2200" i="1" baseline="30000" dirty="0">
                <a:solidFill>
                  <a:srgbClr val="FFFF00"/>
                </a:solidFill>
              </a:rPr>
              <a:t>1</a:t>
            </a:r>
            <a:r>
              <a:rPr lang="en-US" sz="2200" i="1" dirty="0">
                <a:solidFill>
                  <a:srgbClr val="FFFF00"/>
                </a:solidFill>
              </a:rPr>
              <a:t>, </a:t>
            </a:r>
            <a:r>
              <a:rPr lang="en-US" sz="2200" i="1" dirty="0" err="1">
                <a:solidFill>
                  <a:srgbClr val="FFFF00"/>
                </a:solidFill>
              </a:rPr>
              <a:t>Athanasia</a:t>
            </a:r>
            <a:r>
              <a:rPr lang="en-US" sz="2200" i="1" dirty="0">
                <a:solidFill>
                  <a:srgbClr val="FFFF00"/>
                </a:solidFill>
              </a:rPr>
              <a:t> Budi Astuti</a:t>
            </a:r>
            <a:r>
              <a:rPr lang="en-US" sz="2200" i="1" baseline="30000" dirty="0">
                <a:solidFill>
                  <a:srgbClr val="FFFF00"/>
                </a:solidFill>
              </a:rPr>
              <a:t>2</a:t>
            </a:r>
            <a:r>
              <a:rPr lang="en-US" sz="2200" i="1" dirty="0">
                <a:solidFill>
                  <a:srgbClr val="FFFF00"/>
                </a:solidFill>
              </a:rPr>
              <a:t>, Natalia R. Yulianti</a:t>
            </a:r>
            <a:r>
              <a:rPr lang="en-US" sz="2200" i="1" baseline="30000" dirty="0">
                <a:solidFill>
                  <a:srgbClr val="FFFF00"/>
                </a:solidFill>
              </a:rPr>
              <a:t>3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en-US" sz="2200" i="1" baseline="30000" dirty="0">
                <a:solidFill>
                  <a:srgbClr val="FFFF00"/>
                </a:solidFill>
              </a:rPr>
              <a:t>1</a:t>
            </a:r>
            <a:r>
              <a:rPr lang="en-US" sz="2200" i="1" dirty="0">
                <a:solidFill>
                  <a:srgbClr val="FFFF00"/>
                </a:solidFill>
              </a:rPr>
              <a:t>Fak. </a:t>
            </a:r>
            <a:r>
              <a:rPr lang="en-US" sz="2200" i="1" dirty="0" err="1">
                <a:solidFill>
                  <a:srgbClr val="FFFF00"/>
                </a:solidFill>
              </a:rPr>
              <a:t>Ilmu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Kesehatan</a:t>
            </a:r>
            <a:r>
              <a:rPr lang="en-US" sz="2200" i="1" dirty="0">
                <a:solidFill>
                  <a:srgbClr val="FFFF00"/>
                </a:solidFill>
              </a:rPr>
              <a:t>, UKSW </a:t>
            </a:r>
            <a:r>
              <a:rPr lang="en-US" sz="2200" i="1" dirty="0" err="1">
                <a:solidFill>
                  <a:srgbClr val="FFFF00"/>
                </a:solidFill>
              </a:rPr>
              <a:t>Salatiga</a:t>
            </a:r>
            <a:r>
              <a:rPr lang="en-US" sz="2200" i="1" dirty="0">
                <a:solidFill>
                  <a:srgbClr val="FFFF00"/>
                </a:solidFill>
              </a:rPr>
              <a:t> - </a:t>
            </a:r>
            <a:r>
              <a:rPr lang="en-US" sz="2200" i="1" baseline="30000" dirty="0">
                <a:solidFill>
                  <a:srgbClr val="FFFF00"/>
                </a:solidFill>
              </a:rPr>
              <a:t>2</a:t>
            </a:r>
            <a:r>
              <a:rPr lang="en-US" sz="2200" i="1" dirty="0">
                <a:solidFill>
                  <a:srgbClr val="FFFF00"/>
                </a:solidFill>
              </a:rPr>
              <a:t>Staf </a:t>
            </a:r>
            <a:r>
              <a:rPr lang="en-US" sz="2200" i="1" dirty="0" err="1">
                <a:solidFill>
                  <a:srgbClr val="FFFF00"/>
                </a:solidFill>
              </a:rPr>
              <a:t>Pengajar</a:t>
            </a:r>
            <a:r>
              <a:rPr lang="en-US" sz="2200" i="1" dirty="0">
                <a:solidFill>
                  <a:srgbClr val="FFFF00"/>
                </a:solidFill>
              </a:rPr>
              <a:t> D III </a:t>
            </a:r>
            <a:r>
              <a:rPr lang="en-US" sz="2200" i="1" dirty="0" err="1">
                <a:solidFill>
                  <a:srgbClr val="FFFF00"/>
                </a:solidFill>
              </a:rPr>
              <a:t>Keperawatan</a:t>
            </a:r>
            <a:r>
              <a:rPr lang="en-US" sz="2200" i="1" dirty="0">
                <a:solidFill>
                  <a:srgbClr val="FFFF00"/>
                </a:solidFill>
              </a:rPr>
              <a:t>, </a:t>
            </a:r>
            <a:r>
              <a:rPr lang="en-US" sz="2200" i="1" dirty="0" err="1">
                <a:solidFill>
                  <a:srgbClr val="FFFF00"/>
                </a:solidFill>
              </a:rPr>
              <a:t>Politekes</a:t>
            </a:r>
            <a:r>
              <a:rPr lang="en-US" sz="2200" i="1" dirty="0">
                <a:solidFill>
                  <a:srgbClr val="FFFF00"/>
                </a:solidFill>
              </a:rPr>
              <a:t> Surakarta – </a:t>
            </a:r>
            <a:r>
              <a:rPr lang="en-US" sz="2200" i="1" baseline="30000" dirty="0">
                <a:solidFill>
                  <a:srgbClr val="FFFF00"/>
                </a:solidFill>
              </a:rPr>
              <a:t>3</a:t>
            </a:r>
            <a:r>
              <a:rPr lang="en-US" sz="2200" i="1" dirty="0">
                <a:solidFill>
                  <a:srgbClr val="FFFF00"/>
                </a:solidFill>
              </a:rPr>
              <a:t>Staf </a:t>
            </a:r>
            <a:r>
              <a:rPr lang="en-US" sz="2200" i="1" dirty="0" err="1">
                <a:solidFill>
                  <a:srgbClr val="FFFF00"/>
                </a:solidFill>
              </a:rPr>
              <a:t>Pengajar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Prodi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Ilmu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Keperawatan</a:t>
            </a:r>
            <a:r>
              <a:rPr lang="en-US" sz="2200" i="1" dirty="0">
                <a:solidFill>
                  <a:srgbClr val="FFFF00"/>
                </a:solidFill>
              </a:rPr>
              <a:t> FIK, UKSW </a:t>
            </a:r>
            <a:r>
              <a:rPr lang="en-US" sz="2200" i="1" dirty="0" err="1">
                <a:solidFill>
                  <a:srgbClr val="FFFF00"/>
                </a:solidFill>
              </a:rPr>
              <a:t>Salatiga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9543"/>
            <a:ext cx="10943166" cy="4287157"/>
          </a:xfrm>
        </p:spPr>
        <p:txBody>
          <a:bodyPr>
            <a:normAutofit/>
          </a:bodyPr>
          <a:lstStyle/>
          <a:p>
            <a:r>
              <a:rPr lang="en-US" dirty="0"/>
              <a:t>KESIMPULAN 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b="1" dirty="0" err="1"/>
              <a:t>Mulai</a:t>
            </a:r>
            <a:r>
              <a:rPr lang="en-US" b="1" dirty="0"/>
              <a:t> </a:t>
            </a:r>
            <a:r>
              <a:rPr lang="en-US" b="1" dirty="0" err="1"/>
              <a:t>Menerima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Menjalani</a:t>
            </a:r>
            <a:r>
              <a:rPr lang="en-US" b="1" dirty="0"/>
              <a:t> </a:t>
            </a:r>
            <a:r>
              <a:rPr lang="en-US" b="1" dirty="0" err="1"/>
              <a:t>Kehidupan</a:t>
            </a:r>
            <a:r>
              <a:rPr lang="en-US" b="1" dirty="0"/>
              <a:t> yang </a:t>
            </a:r>
            <a:r>
              <a:rPr lang="en-US" b="1" dirty="0" err="1"/>
              <a:t>Berbeda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Sebelumnya</a:t>
            </a:r>
            <a:r>
              <a:rPr lang="en-US" b="1" dirty="0"/>
              <a:t> </a:t>
            </a:r>
            <a:r>
              <a:rPr lang="fi-FI" dirty="0"/>
              <a:t>			</a:t>
            </a:r>
          </a:p>
          <a:p>
            <a:pPr algn="just">
              <a:buNone/>
            </a:pPr>
            <a:r>
              <a:rPr lang="fi-FI" dirty="0"/>
              <a:t>			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,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statusnya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sv-SE" dirty="0"/>
              <a:t>“seorang ibu” dan mulai 				menjaga perilakunya, bukan gadis remaja yang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lagi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818943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04900"/>
            <a:ext cx="10676466" cy="48387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JURNAL </a:t>
            </a:r>
            <a:r>
              <a:rPr lang="id-ID" dirty="0">
                <a:solidFill>
                  <a:srgbClr val="7030A0"/>
                </a:solidFill>
              </a:rPr>
              <a:t>3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 “</a:t>
            </a:r>
            <a:r>
              <a:rPr lang="id-ID" dirty="0">
                <a:solidFill>
                  <a:schemeClr val="tx1"/>
                </a:solidFill>
              </a:rPr>
              <a:t>Agensi dan Negosiasi Remaja Hamil dalam Menghadapi Stigma dan Hambatan-hambatan dalam Kehidupannya di Kota Yogyakarta</a:t>
            </a:r>
            <a:r>
              <a:rPr lang="en-US" dirty="0">
                <a:solidFill>
                  <a:schemeClr val="tx1"/>
                </a:solidFill>
              </a:rPr>
              <a:t>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700" i="1" dirty="0">
                <a:solidFill>
                  <a:srgbClr val="FFFF00"/>
                </a:solidFill>
              </a:rPr>
              <a:t>Oleh : </a:t>
            </a:r>
            <a:r>
              <a:rPr lang="id-ID" sz="2700" i="1" dirty="0">
                <a:solidFill>
                  <a:srgbClr val="FFFF00"/>
                </a:solidFill>
              </a:rPr>
              <a:t>Fina Itriyati dan Desintha Dwi Asriani</a:t>
            </a:r>
            <a:r>
              <a:rPr lang="en-US" sz="2700" i="1" baseline="30000" dirty="0">
                <a:solidFill>
                  <a:srgbClr val="FFFF00"/>
                </a:solidFill>
              </a:rPr>
              <a:t/>
            </a:r>
            <a:br>
              <a:rPr lang="en-US" sz="2700" i="1" baseline="30000" dirty="0">
                <a:solidFill>
                  <a:srgbClr val="FFFF00"/>
                </a:solidFill>
              </a:rPr>
            </a:br>
            <a:r>
              <a:rPr lang="en-US" sz="2700" i="1" dirty="0">
                <a:solidFill>
                  <a:srgbClr val="FFFF00"/>
                </a:solidFill>
              </a:rPr>
              <a:t/>
            </a:r>
            <a:br>
              <a:rPr lang="en-US" sz="2700" i="1" dirty="0">
                <a:solidFill>
                  <a:srgbClr val="FFFF00"/>
                </a:solidFill>
              </a:rPr>
            </a:br>
            <a:r>
              <a:rPr lang="id-ID" sz="2700" i="1" baseline="30000" dirty="0">
                <a:solidFill>
                  <a:srgbClr val="FFFF00"/>
                </a:solidFill>
              </a:rPr>
              <a:t>Jurnal Studi Pemuda – Vol. 3, No. 2, 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6677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2042886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>
                <a:solidFill>
                  <a:srgbClr val="7030A0"/>
                </a:solidFill>
              </a:rPr>
              <a:t>Jurnal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id-ID" sz="2400" dirty="0">
                <a:solidFill>
                  <a:srgbClr val="7030A0"/>
                </a:solidFill>
              </a:rPr>
              <a:t>3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id-ID" sz="2400" dirty="0">
                <a:solidFill>
                  <a:schemeClr val="tx1"/>
                </a:solidFill>
              </a:rPr>
              <a:t>Agensi dan Negosiasi Remaja Hamil dalam Menghadapi Stigma dan Hambatan-hambatan dalam Kehidupannya di Kota Yogyakarta”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000" i="1" dirty="0">
                <a:solidFill>
                  <a:srgbClr val="FFFF00"/>
                </a:solidFill>
              </a:rPr>
              <a:t>Oleh : </a:t>
            </a:r>
            <a:r>
              <a:rPr lang="id-ID" sz="2000" i="1" dirty="0">
                <a:solidFill>
                  <a:srgbClr val="FFFF00"/>
                </a:solidFill>
              </a:rPr>
              <a:t>Fina Itriyati dan Desintha Dwi Asriani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id-ID" sz="2400" i="1" baseline="30000" dirty="0">
                <a:solidFill>
                  <a:srgbClr val="FFFF00"/>
                </a:solidFill>
              </a:rPr>
              <a:t>Jurnal Studi Pemuda – Vol. 3, No. 2, September 2014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9543"/>
            <a:ext cx="10943166" cy="4287157"/>
          </a:xfrm>
        </p:spPr>
        <p:txBody>
          <a:bodyPr>
            <a:normAutofit/>
          </a:bodyPr>
          <a:lstStyle/>
          <a:p>
            <a:r>
              <a:rPr lang="en-US" dirty="0"/>
              <a:t>REVIEW :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Menurut</a:t>
            </a:r>
            <a:r>
              <a:rPr lang="en-US" dirty="0" smtClean="0"/>
              <a:t> WHO (2014), </a:t>
            </a:r>
            <a:r>
              <a:rPr lang="en-US" dirty="0" err="1" smtClean="0"/>
              <a:t>sebanyak</a:t>
            </a:r>
            <a:r>
              <a:rPr lang="en-US" dirty="0" smtClean="0"/>
              <a:t> 16 </a:t>
            </a:r>
            <a:r>
              <a:rPr lang="fi-FI" dirty="0" smtClean="0"/>
              <a:t>juta remaja berusia antara 15-19 tahun melahirkan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11% </a:t>
            </a:r>
            <a:r>
              <a:rPr lang="it-IT" dirty="0" smtClean="0"/>
              <a:t>dari total jumlah kelahiran di dunia.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s-ES" dirty="0" smtClean="0"/>
              <a:t>95% </a:t>
            </a:r>
            <a:r>
              <a:rPr lang="es-ES" dirty="0" err="1" smtClean="0"/>
              <a:t>dari</a:t>
            </a:r>
            <a:r>
              <a:rPr lang="es-ES" dirty="0" smtClean="0"/>
              <a:t> total </a:t>
            </a:r>
            <a:r>
              <a:rPr lang="es-ES" dirty="0" err="1" smtClean="0"/>
              <a:t>remaja</a:t>
            </a:r>
            <a:r>
              <a:rPr lang="es-ES" dirty="0" smtClean="0"/>
              <a:t> yang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it-IT" dirty="0" smtClean="0"/>
              <a:t>Di Indonesia, menurut data dari Survey </a:t>
            </a:r>
            <a:r>
              <a:rPr lang="en-US" dirty="0" err="1" smtClean="0"/>
              <a:t>Demograﬁ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Indonesia (SDKI) </a:t>
            </a:r>
            <a:r>
              <a:rPr lang="en-US" dirty="0" err="1" smtClean="0"/>
              <a:t>tahun</a:t>
            </a:r>
            <a:r>
              <a:rPr lang="en-US" dirty="0" smtClean="0"/>
              <a:t> 2012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Susanto</a:t>
            </a:r>
            <a:r>
              <a:rPr lang="en-US" dirty="0" smtClean="0"/>
              <a:t>, 2013) </a:t>
            </a:r>
            <a:r>
              <a:rPr lang="en-US" dirty="0" err="1" smtClean="0"/>
              <a:t>terungkap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fertilitas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pt-BR" dirty="0" smtClean="0"/>
              <a:t>usia 15-19 tahun mencapai 48 dari </a:t>
            </a:r>
            <a:r>
              <a:rPr lang="en-US" dirty="0" smtClean="0"/>
              <a:t>1.000 </a:t>
            </a:r>
            <a:r>
              <a:rPr lang="en-US" dirty="0" err="1" smtClean="0"/>
              <a:t>kehamilan</a:t>
            </a:r>
            <a:r>
              <a:rPr lang="en-US" dirty="0" smtClean="0"/>
              <a:t>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Utomo</a:t>
            </a:r>
            <a:r>
              <a:rPr lang="en-US" dirty="0" smtClean="0"/>
              <a:t> Dan </a:t>
            </a:r>
            <a:r>
              <a:rPr lang="pt-BR" dirty="0" smtClean="0"/>
              <a:t>McDonald (dalam Utomo dan Utomo, </a:t>
            </a:r>
            <a:r>
              <a:rPr lang="en-US" dirty="0" smtClean="0"/>
              <a:t>2013)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pernikahan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Indonesia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signiﬁkan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fi-FI" dirty="0" smtClean="0"/>
              <a:t>1990 an, tetapi angka remaja yang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it-IT" dirty="0" smtClean="0"/>
              <a:t>secara seksual di luar pernikahan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tajam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9784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2042886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>
                <a:solidFill>
                  <a:srgbClr val="7030A0"/>
                </a:solidFill>
              </a:rPr>
              <a:t>Jurnal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id-ID" sz="2400" dirty="0">
                <a:solidFill>
                  <a:srgbClr val="7030A0"/>
                </a:solidFill>
              </a:rPr>
              <a:t>3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id-ID" sz="2400" dirty="0">
                <a:solidFill>
                  <a:schemeClr val="tx1"/>
                </a:solidFill>
              </a:rPr>
              <a:t>Agensi dan Negosiasi Remaja Hamil dalam Menghadapi Stigma dan Hambatan-hambatan dalam Kehidupannya di Kota Yogyakarta”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000" i="1" dirty="0">
                <a:solidFill>
                  <a:srgbClr val="FFFF00"/>
                </a:solidFill>
              </a:rPr>
              <a:t>Oleh : </a:t>
            </a:r>
            <a:r>
              <a:rPr lang="id-ID" sz="2000" i="1" dirty="0">
                <a:solidFill>
                  <a:srgbClr val="FFFF00"/>
                </a:solidFill>
              </a:rPr>
              <a:t>Fina Itriyati dan Desintha Dwi Asriani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id-ID" sz="2400" i="1" baseline="30000" dirty="0">
                <a:solidFill>
                  <a:srgbClr val="FFFF00"/>
                </a:solidFill>
              </a:rPr>
              <a:t>Jurnal Studi Pemuda – Vol. 3, No. 2, September 2014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9543"/>
            <a:ext cx="10943166" cy="4287157"/>
          </a:xfrm>
        </p:spPr>
        <p:txBody>
          <a:bodyPr>
            <a:normAutofit/>
          </a:bodyPr>
          <a:lstStyle/>
          <a:p>
            <a:r>
              <a:rPr lang="en-US" dirty="0"/>
              <a:t>REVIEW :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nn-NO" dirty="0" smtClean="0"/>
              <a:t>Di Yogyakarta, dalam studi yang dilakukan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Kriminologi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Islam Indonesia (UII)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Dhamayanti</a:t>
            </a:r>
            <a:r>
              <a:rPr lang="en-US" dirty="0" smtClean="0"/>
              <a:t>, 2013)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846 </a:t>
            </a:r>
            <a:r>
              <a:rPr lang="en-US" dirty="0" err="1" smtClean="0"/>
              <a:t>pernikahan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Yogyakarta, 26.35%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it-IT" dirty="0" smtClean="0"/>
              <a:t>seksual pra nikah di mana separohnya </a:t>
            </a:r>
            <a:r>
              <a:rPr lang="en-US" dirty="0" smtClean="0"/>
              <a:t>(50%)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		Di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Kulon</a:t>
            </a:r>
            <a:r>
              <a:rPr lang="en-US" dirty="0" smtClean="0"/>
              <a:t> </a:t>
            </a:r>
            <a:r>
              <a:rPr lang="en-US" dirty="0" err="1" smtClean="0"/>
              <a:t>Progo</a:t>
            </a:r>
            <a:r>
              <a:rPr lang="en-US" dirty="0" smtClean="0"/>
              <a:t>, Daerah Istimewa Yogyakarta (DIY) </a:t>
            </a:r>
            <a:r>
              <a:rPr lang="en-US" dirty="0" err="1" smtClean="0"/>
              <a:t>berdasarkan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fi-FI" dirty="0" smtClean="0"/>
              <a:t>Dinas Kesehatan tahun 2006 (dikutip oleh </a:t>
            </a:r>
            <a:r>
              <a:rPr lang="en-US" dirty="0" err="1" smtClean="0"/>
              <a:t>Mardiya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Dhamayanti</a:t>
            </a:r>
            <a:r>
              <a:rPr lang="en-US" dirty="0" smtClean="0"/>
              <a:t>, 2013)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sv-SE" dirty="0" smtClean="0"/>
              <a:t>44% calon pengantin yang melakukan tes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fi-FI" dirty="0" smtClean="0"/>
              <a:t>			Risiko sosial yang dihadapi oleh remaja </a:t>
            </a:r>
            <a:r>
              <a:rPr lang="en-US" dirty="0" smtClean="0"/>
              <a:t>yang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pernikahan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nn-NO" dirty="0" smtClean="0"/>
              <a:t>dampak yang luar biasa terhadap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, stigma yang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gadis</a:t>
            </a:r>
            <a:r>
              <a:rPr lang="en-US" dirty="0" smtClean="0"/>
              <a:t> </a:t>
            </a:r>
            <a:r>
              <a:rPr lang="en-US" dirty="0" err="1" smtClean="0"/>
              <a:t>nakal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diskriminasi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keseharian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fi-FI" dirty="0" smtClean="0"/>
              <a:t>kehamilan maupun setelah mela</a:t>
            </a:r>
            <a:r>
              <a:rPr lang="en-US" dirty="0" err="1" smtClean="0"/>
              <a:t>hirkan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9784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2042886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>
                <a:solidFill>
                  <a:srgbClr val="7030A0"/>
                </a:solidFill>
              </a:rPr>
              <a:t>Jurnal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id-ID" sz="2400" dirty="0">
                <a:solidFill>
                  <a:srgbClr val="7030A0"/>
                </a:solidFill>
              </a:rPr>
              <a:t>3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id-ID" sz="2400" dirty="0">
                <a:solidFill>
                  <a:schemeClr val="tx1"/>
                </a:solidFill>
              </a:rPr>
              <a:t>Agensi dan Negosiasi Remaja Hamil dalam Menghadapi Stigma dan Hambatan-hambatan dalam Kehidupannya di Kota Yogyakarta”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000" i="1" dirty="0">
                <a:solidFill>
                  <a:srgbClr val="FFFF00"/>
                </a:solidFill>
              </a:rPr>
              <a:t>Oleh : </a:t>
            </a:r>
            <a:r>
              <a:rPr lang="id-ID" sz="2000" i="1" dirty="0">
                <a:solidFill>
                  <a:srgbClr val="FFFF00"/>
                </a:solidFill>
              </a:rPr>
              <a:t>Fina Itriyati dan Desintha Dwi Asriani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id-ID" sz="2400" i="1" baseline="30000" dirty="0">
                <a:solidFill>
                  <a:srgbClr val="FFFF00"/>
                </a:solidFill>
              </a:rPr>
              <a:t>Jurnal Studi Pemuda – Vol. 3, No. 2, September 2014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9543"/>
            <a:ext cx="10943166" cy="42871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REVIEW :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err="1" smtClean="0"/>
              <a:t>Agensi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mendiskusikan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,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, </a:t>
            </a:r>
            <a:r>
              <a:rPr lang="it-IT" dirty="0" smtClean="0"/>
              <a:t>menjadi subjek dari peristiwa atau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(</a:t>
            </a:r>
            <a:r>
              <a:rPr lang="en-US" dirty="0" err="1" smtClean="0"/>
              <a:t>Hewson</a:t>
            </a:r>
            <a:r>
              <a:rPr lang="en-US" dirty="0" smtClean="0"/>
              <a:t>, 2010).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Yogyakarta,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agensi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i="1" dirty="0" smtClean="0"/>
              <a:t>(human agency) </a:t>
            </a:r>
            <a:r>
              <a:rPr lang="en-US" dirty="0" smtClean="0"/>
              <a:t>yang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Hewson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nn-NO" dirty="0" smtClean="0"/>
              <a:t>			Remaja hamil tidak serta merta tidak </a:t>
            </a:r>
            <a:r>
              <a:rPr lang="fi-FI" dirty="0" smtClean="0"/>
              <a:t>melakukan sesuatu untuk bisa terlepas dari masalah dan kembali bersosialisasi </a:t>
            </a:r>
            <a:r>
              <a:rPr lang="sv-SE" dirty="0" smtClean="0"/>
              <a:t>dengan masyarakat sekitar dan juga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,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stigma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yang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fi-FI" dirty="0" smtClean="0"/>
              <a:t>			Salah satu agensi yang dilakukan remaja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menumpang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selamat</a:t>
            </a:r>
            <a:r>
              <a:rPr lang="en-US" dirty="0" smtClean="0"/>
              <a:t> Dari </a:t>
            </a:r>
            <a:r>
              <a:rPr lang="nl-NL" dirty="0" smtClean="0"/>
              <a:t>cercaan dan stigma masyarakat yang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.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Jogjakarta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menghormati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,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merta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pt-BR" dirty="0" smtClean="0"/>
              <a:t>cap negatif pada </a:t>
            </a:r>
            <a:r>
              <a:rPr lang="pt-BR" smtClean="0"/>
              <a:t>orang remaja-remaja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9784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2042886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>
                <a:solidFill>
                  <a:srgbClr val="7030A0"/>
                </a:solidFill>
              </a:rPr>
              <a:t>Jurnal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id-ID" sz="2400" dirty="0">
                <a:solidFill>
                  <a:srgbClr val="7030A0"/>
                </a:solidFill>
              </a:rPr>
              <a:t>3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id-ID" sz="2400" dirty="0">
                <a:solidFill>
                  <a:schemeClr val="tx1"/>
                </a:solidFill>
              </a:rPr>
              <a:t>Agensi dan Negosiasi Remaja Hamil dalam Menghadapi Stigma dan Hambatan-hambatan dalam Kehidupannya di Kota Yogyakarta”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000" i="1" dirty="0">
                <a:solidFill>
                  <a:srgbClr val="FFFF00"/>
                </a:solidFill>
              </a:rPr>
              <a:t>Oleh : </a:t>
            </a:r>
            <a:r>
              <a:rPr lang="id-ID" sz="2000" i="1" dirty="0">
                <a:solidFill>
                  <a:srgbClr val="FFFF00"/>
                </a:solidFill>
              </a:rPr>
              <a:t>Fina Itriyati dan Desintha Dwi Asriani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id-ID" sz="2400" i="1" baseline="30000" dirty="0">
                <a:solidFill>
                  <a:srgbClr val="FFFF00"/>
                </a:solidFill>
              </a:rPr>
              <a:t>Jurnal Studi Pemuda – Vol. 3, No. 2, September 2014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9543"/>
            <a:ext cx="10943166" cy="4287157"/>
          </a:xfrm>
        </p:spPr>
        <p:txBody>
          <a:bodyPr>
            <a:normAutofit/>
          </a:bodyPr>
          <a:lstStyle/>
          <a:p>
            <a:r>
              <a:rPr lang="en-US" dirty="0" smtClean="0"/>
              <a:t>KESIMPULAN </a:t>
            </a:r>
            <a:r>
              <a:rPr lang="en-US" dirty="0"/>
              <a:t>: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pemikirannya</a:t>
            </a:r>
            <a:r>
              <a:rPr lang="en-US" dirty="0" smtClean="0"/>
              <a:t> </a:t>
            </a:r>
            <a:r>
              <a:rPr lang="en-US" dirty="0" err="1" smtClean="0"/>
              <a:t>Hewson</a:t>
            </a:r>
            <a:r>
              <a:rPr lang="en-US" dirty="0" smtClean="0"/>
              <a:t> yang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intensi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agensi</a:t>
            </a:r>
            <a:r>
              <a:rPr lang="en-US" dirty="0" smtClean="0"/>
              <a:t> </a:t>
            </a:r>
            <a:r>
              <a:rPr lang="pt-BR" dirty="0" smtClean="0"/>
              <a:t>remaja hamil. Berbagai macam cara dilakukan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it-IT" dirty="0" smtClean="0"/>
              <a:t>di mana suatu ketika dia pasif dan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it-IT" dirty="0" smtClean="0"/>
              <a:t>nasib dan takdirnya, tapi di sisi </a:t>
            </a:r>
            <a:r>
              <a:rPr lang="en-US" dirty="0" smtClean="0"/>
              <a:t>yang lain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kekuatannya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survive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bersiasat</a:t>
            </a:r>
            <a:r>
              <a:rPr lang="en-US" dirty="0" smtClean="0"/>
              <a:t> </a:t>
            </a:r>
            <a:r>
              <a:rPr lang="sv-SE" dirty="0" smtClean="0"/>
              <a:t>untuk bisa memainkan perannya dengan </a:t>
            </a:r>
            <a:r>
              <a:rPr lang="de-DE" dirty="0" smtClean="0"/>
              <a:t>baik. Ketika dia dicaci, dia akan berlindung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tuanya</a:t>
            </a:r>
            <a:r>
              <a:rPr lang="en-US" dirty="0" smtClean="0"/>
              <a:t>.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caci</a:t>
            </a:r>
            <a:r>
              <a:rPr lang="en-US" dirty="0" smtClean="0"/>
              <a:t> </a:t>
            </a:r>
            <a:r>
              <a:rPr lang="en-US" dirty="0" err="1" smtClean="0"/>
              <a:t>maki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,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berstrategi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r>
              <a:rPr lang="en-US" dirty="0" smtClean="0"/>
              <a:t> yang lain. </a:t>
            </a:r>
            <a:r>
              <a:rPr lang="it-IT" dirty="0" smtClean="0"/>
              <a:t>Agensi remaja hamil di sini juga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berlawanan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tunduk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-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sv-SE" dirty="0" smtClean="0"/>
              <a:t>masyarakat. Namun hal tersebut dilakukan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menyongsong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9784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04900"/>
            <a:ext cx="10676466" cy="48387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JURNAL 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 “</a:t>
            </a:r>
            <a:r>
              <a:rPr lang="en-US" dirty="0" err="1" smtClean="0">
                <a:solidFill>
                  <a:schemeClr val="tx1"/>
                </a:solidFill>
              </a:rPr>
              <a:t>Pernikahan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Wanita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Hamil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Akibat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Hukumnya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i="1" dirty="0" err="1" smtClean="0">
                <a:solidFill>
                  <a:schemeClr val="tx1"/>
                </a:solidFill>
              </a:rPr>
              <a:t>Telaah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Atas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Dualisme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Fikih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dan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Kompilasi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Hukum</a:t>
            </a:r>
            <a:r>
              <a:rPr lang="en-US" i="1" dirty="0" smtClean="0">
                <a:solidFill>
                  <a:schemeClr val="tx1"/>
                </a:solidFill>
              </a:rPr>
              <a:t> Islam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700" i="1" dirty="0" err="1" smtClean="0">
                <a:solidFill>
                  <a:srgbClr val="FFFF00"/>
                </a:solidFill>
              </a:rPr>
              <a:t>Oleh</a:t>
            </a:r>
            <a:r>
              <a:rPr lang="en-US" sz="2700" i="1" dirty="0" smtClean="0">
                <a:solidFill>
                  <a:srgbClr val="FFFF00"/>
                </a:solidFill>
              </a:rPr>
              <a:t> : </a:t>
            </a:r>
            <a:r>
              <a:rPr lang="en-US" sz="2700" i="1" dirty="0" err="1" smtClean="0">
                <a:solidFill>
                  <a:srgbClr val="FFFF00"/>
                </a:solidFill>
              </a:rPr>
              <a:t>Saiful</a:t>
            </a:r>
            <a:r>
              <a:rPr lang="en-US" sz="2700" i="1" dirty="0" smtClean="0">
                <a:solidFill>
                  <a:srgbClr val="FFFF00"/>
                </a:solidFill>
              </a:rPr>
              <a:t> </a:t>
            </a:r>
            <a:r>
              <a:rPr lang="en-US" sz="2700" i="1" dirty="0" err="1" smtClean="0">
                <a:solidFill>
                  <a:srgbClr val="FFFF00"/>
                </a:solidFill>
              </a:rPr>
              <a:t>Millah</a:t>
            </a:r>
            <a:r>
              <a:rPr lang="en-US" sz="2700" i="1" dirty="0" smtClean="0">
                <a:solidFill>
                  <a:srgbClr val="FFFF00"/>
                </a:solidFill>
              </a:rPr>
              <a:t/>
            </a:r>
            <a:br>
              <a:rPr lang="en-US" sz="2700" i="1" dirty="0" smtClean="0">
                <a:solidFill>
                  <a:srgbClr val="FFFF00"/>
                </a:solidFill>
              </a:rPr>
            </a:br>
            <a:r>
              <a:rPr lang="en-US" sz="2700" i="1" baseline="30000" dirty="0" smtClean="0">
                <a:solidFill>
                  <a:srgbClr val="FFFF00"/>
                </a:solidFill>
              </a:rPr>
              <a:t/>
            </a:r>
            <a:br>
              <a:rPr lang="en-US" sz="2700" i="1" baseline="30000" dirty="0" smtClean="0">
                <a:solidFill>
                  <a:srgbClr val="FFFF00"/>
                </a:solidFill>
              </a:rPr>
            </a:br>
            <a:r>
              <a:rPr lang="en-US" sz="2700" i="1" baseline="30000" dirty="0" err="1" smtClean="0">
                <a:solidFill>
                  <a:srgbClr val="FFFF00"/>
                </a:solidFill>
              </a:rPr>
              <a:t>Misykat</a:t>
            </a:r>
            <a:r>
              <a:rPr lang="id-ID" sz="2700" i="1" baseline="30000" dirty="0" smtClean="0">
                <a:solidFill>
                  <a:srgbClr val="FFFF00"/>
                </a:solidFill>
              </a:rPr>
              <a:t> – Vol. </a:t>
            </a:r>
            <a:r>
              <a:rPr lang="en-US" sz="2700" i="1" baseline="30000" dirty="0" smtClean="0">
                <a:solidFill>
                  <a:srgbClr val="FFFF00"/>
                </a:solidFill>
              </a:rPr>
              <a:t>02</a:t>
            </a:r>
            <a:r>
              <a:rPr lang="id-ID" sz="2700" i="1" baseline="30000" dirty="0" smtClean="0">
                <a:solidFill>
                  <a:srgbClr val="FFFF00"/>
                </a:solidFill>
              </a:rPr>
              <a:t>, No. </a:t>
            </a:r>
            <a:r>
              <a:rPr lang="en-US" sz="2700" i="1" baseline="30000" dirty="0" smtClean="0">
                <a:solidFill>
                  <a:srgbClr val="FFFF00"/>
                </a:solidFill>
              </a:rPr>
              <a:t>0</a:t>
            </a:r>
            <a:r>
              <a:rPr lang="id-ID" sz="2700" i="1" baseline="30000" dirty="0" smtClean="0">
                <a:solidFill>
                  <a:srgbClr val="FFFF00"/>
                </a:solidFill>
              </a:rPr>
              <a:t>2, </a:t>
            </a:r>
            <a:r>
              <a:rPr lang="en-US" sz="2700" i="1" baseline="30000" dirty="0" err="1" smtClean="0">
                <a:solidFill>
                  <a:srgbClr val="FFFF00"/>
                </a:solidFill>
              </a:rPr>
              <a:t>Desember</a:t>
            </a:r>
            <a:r>
              <a:rPr lang="id-ID" sz="2700" i="1" baseline="30000" dirty="0" smtClean="0">
                <a:solidFill>
                  <a:srgbClr val="FFFF00"/>
                </a:solidFill>
              </a:rPr>
              <a:t> 201</a:t>
            </a:r>
            <a:r>
              <a:rPr lang="en-US" sz="2700" i="1" baseline="30000" dirty="0" smtClean="0">
                <a:solidFill>
                  <a:srgbClr val="FFFF00"/>
                </a:solidFill>
              </a:rPr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6677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2042886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>
                <a:solidFill>
                  <a:srgbClr val="FF0000"/>
                </a:solidFill>
              </a:rPr>
              <a:t>Jurnal</a:t>
            </a:r>
            <a:r>
              <a:rPr lang="en-US" sz="2400" dirty="0">
                <a:solidFill>
                  <a:srgbClr val="FF0000"/>
                </a:solidFill>
              </a:rPr>
              <a:t> 4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“</a:t>
            </a:r>
            <a:r>
              <a:rPr lang="en-US" sz="2400" dirty="0" err="1" smtClean="0">
                <a:solidFill>
                  <a:schemeClr val="tx1"/>
                </a:solidFill>
              </a:rPr>
              <a:t>Pernikahan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Wanita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Hamil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Luar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Nikah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Akibat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Hukumnya</a:t>
            </a:r>
            <a:r>
              <a:rPr lang="en-US" sz="2400" dirty="0" smtClean="0">
                <a:solidFill>
                  <a:schemeClr val="tx1"/>
                </a:solidFill>
              </a:rPr>
              <a:t> :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i="1" dirty="0" err="1" smtClean="0">
                <a:solidFill>
                  <a:schemeClr val="tx1"/>
                </a:solidFill>
              </a:rPr>
              <a:t>Telaah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Atas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Dualisme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Fikih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dan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Kompilasi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Hukum</a:t>
            </a:r>
            <a:r>
              <a:rPr lang="en-US" sz="2400" i="1" dirty="0" smtClean="0">
                <a:solidFill>
                  <a:schemeClr val="tx1"/>
                </a:solidFill>
              </a:rPr>
              <a:t> Islam</a:t>
            </a:r>
            <a:r>
              <a:rPr lang="id-ID" sz="2400" dirty="0" smtClean="0">
                <a:solidFill>
                  <a:schemeClr val="tx1"/>
                </a:solidFill>
              </a:rPr>
              <a:t>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000" i="1" dirty="0">
                <a:solidFill>
                  <a:srgbClr val="FFFF00"/>
                </a:solidFill>
              </a:rPr>
              <a:t>Oleh : </a:t>
            </a:r>
            <a:r>
              <a:rPr lang="en-US" sz="2000" i="1" dirty="0" err="1" smtClean="0">
                <a:solidFill>
                  <a:srgbClr val="FFFF00"/>
                </a:solidFill>
              </a:rPr>
              <a:t>Saiful</a:t>
            </a:r>
            <a:r>
              <a:rPr lang="en-US" sz="2000" i="1" dirty="0" smtClean="0">
                <a:solidFill>
                  <a:srgbClr val="FFFF00"/>
                </a:solidFill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</a:rPr>
              <a:t>Millah</a:t>
            </a:r>
            <a:r>
              <a:rPr lang="en-US" sz="2000" i="1" dirty="0" smtClean="0">
                <a:solidFill>
                  <a:srgbClr val="FFFF00"/>
                </a:solidFill>
              </a:rPr>
              <a:t> 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Misykat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 – Vol.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02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, No.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0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2,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Desember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 201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7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9543"/>
            <a:ext cx="10943166" cy="42871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REVIEW :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fi-FI" dirty="0" smtClean="0"/>
              <a:t>Kompilasi Hukum Islam merupakan rangkuman dari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fikih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/imam </a:t>
            </a:r>
            <a:r>
              <a:rPr lang="en-US" dirty="0" err="1" smtClean="0"/>
              <a:t>mazhab</a:t>
            </a:r>
            <a:r>
              <a:rPr lang="en-US" dirty="0" smtClean="0"/>
              <a:t> </a:t>
            </a:r>
            <a:r>
              <a:rPr lang="en-US" dirty="0" err="1" smtClean="0"/>
              <a:t>fikih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Agama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dihimpun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yang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disayangkan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fi-FI" dirty="0" smtClean="0"/>
              <a:t>diinstruksikan pada tahun 1991, Kompilasi Hukum Islam–yang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hakim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bersengketa–dirasakan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sv-SE" dirty="0" smtClean="0"/>
              <a:t>Pengadilan Agama saja dan belum diterapkan oleh instansi lain </a:t>
            </a:r>
            <a:r>
              <a:rPr lang="en-US" dirty="0" err="1" smtClean="0"/>
              <a:t>seperti</a:t>
            </a:r>
            <a:r>
              <a:rPr lang="en-US" dirty="0" smtClean="0"/>
              <a:t> KUA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agama/</a:t>
            </a:r>
            <a:r>
              <a:rPr lang="en-US" dirty="0" err="1" smtClean="0"/>
              <a:t>ulama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it-IT" dirty="0" smtClean="0"/>
              <a:t>			Di sinilah timbul kesan adanya </a:t>
            </a:r>
            <a:r>
              <a:rPr lang="it-IT" i="1" dirty="0" smtClean="0"/>
              <a:t>dualisme antara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fikih</a:t>
            </a:r>
            <a:r>
              <a:rPr lang="en-US" dirty="0" smtClean="0"/>
              <a:t> </a:t>
            </a:r>
            <a:r>
              <a:rPr lang="en-US" dirty="0" err="1" smtClean="0"/>
              <a:t>mazhab</a:t>
            </a:r>
            <a:r>
              <a:rPr lang="en-US" dirty="0" smtClean="0"/>
              <a:t> </a:t>
            </a:r>
            <a:r>
              <a:rPr lang="en-US" dirty="0" err="1" smtClean="0"/>
              <a:t>ataukah</a:t>
            </a:r>
            <a:r>
              <a:rPr lang="en-US" dirty="0" smtClean="0"/>
              <a:t> KHI,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ketidakseragaman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 err="1" smtClean="0"/>
              <a:t>istimbath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fikih</a:t>
            </a:r>
            <a:r>
              <a:rPr lang="en-US" dirty="0" smtClean="0"/>
              <a:t> </a:t>
            </a:r>
            <a:r>
              <a:rPr lang="en-US" dirty="0" err="1" smtClean="0"/>
              <a:t>mazhab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err="1" smtClean="0"/>
              <a:t>Istilah</a:t>
            </a:r>
            <a:r>
              <a:rPr lang="en-US" dirty="0" smtClean="0"/>
              <a:t> “</a:t>
            </a:r>
            <a:r>
              <a:rPr lang="en-US" dirty="0" err="1" smtClean="0"/>
              <a:t>pernikahan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” </a:t>
            </a:r>
            <a:r>
              <a:rPr lang="sv-SE" dirty="0" smtClean="0"/>
              <a:t>maksudnya adalah akad nikah yang dilakukan oleh seorang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(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perutnya</a:t>
            </a:r>
            <a:r>
              <a:rPr lang="en-US" dirty="0" smtClean="0"/>
              <a:t>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akad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zina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diperkosa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1899784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63700"/>
            <a:ext cx="10676466" cy="38481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JURNAL 1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 “</a:t>
            </a:r>
            <a:r>
              <a:rPr lang="en-US" dirty="0" err="1">
                <a:solidFill>
                  <a:schemeClr val="tx1"/>
                </a:solidFill>
              </a:rPr>
              <a:t>Wanita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Hamil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Luar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Perspektif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Hukum</a:t>
            </a:r>
            <a:r>
              <a:rPr lang="en-US" dirty="0">
                <a:solidFill>
                  <a:schemeClr val="tx1"/>
                </a:solidFill>
              </a:rPr>
              <a:t> Islam (</a:t>
            </a:r>
            <a:r>
              <a:rPr lang="en-US" dirty="0" err="1">
                <a:solidFill>
                  <a:schemeClr val="tx1"/>
                </a:solidFill>
              </a:rPr>
              <a:t>Studi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Hukum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Mentalaq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Iddah</a:t>
            </a:r>
            <a:r>
              <a:rPr lang="en-US" dirty="0">
                <a:solidFill>
                  <a:schemeClr val="tx1"/>
                </a:solidFill>
              </a:rPr>
              <a:t>)”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i="1" dirty="0" err="1">
                <a:solidFill>
                  <a:srgbClr val="FFFF00"/>
                </a:solidFill>
              </a:rPr>
              <a:t>Oleh</a:t>
            </a:r>
            <a:r>
              <a:rPr lang="en-US" i="1" dirty="0">
                <a:solidFill>
                  <a:srgbClr val="FFFF00"/>
                </a:solidFill>
              </a:rPr>
              <a:t> : </a:t>
            </a:r>
            <a:r>
              <a:rPr lang="en-US" i="1" dirty="0" err="1">
                <a:solidFill>
                  <a:srgbClr val="FFFF00"/>
                </a:solidFill>
              </a:rPr>
              <a:t>Junawaroh</a:t>
            </a:r>
            <a:r>
              <a:rPr lang="en-US" i="1" dirty="0">
                <a:solidFill>
                  <a:srgbClr val="FFFF00"/>
                </a:solidFill>
              </a:rPr>
              <a:t/>
            </a:r>
            <a:br>
              <a:rPr lang="en-US" i="1" dirty="0">
                <a:solidFill>
                  <a:srgbClr val="FFFF00"/>
                </a:solidFill>
              </a:rPr>
            </a:br>
            <a:r>
              <a:rPr lang="en-US" i="1" dirty="0">
                <a:solidFill>
                  <a:srgbClr val="FFFF00"/>
                </a:solidFill>
              </a:rPr>
              <a:t>Alumni </a:t>
            </a:r>
            <a:r>
              <a:rPr lang="en-US" i="1" dirty="0" err="1">
                <a:solidFill>
                  <a:srgbClr val="FFFF00"/>
                </a:solidFill>
              </a:rPr>
              <a:t>Fak</a:t>
            </a:r>
            <a:r>
              <a:rPr lang="en-US" i="1" dirty="0">
                <a:solidFill>
                  <a:srgbClr val="FFFF00"/>
                </a:solidFill>
              </a:rPr>
              <a:t>. </a:t>
            </a:r>
            <a:r>
              <a:rPr lang="en-US" i="1" dirty="0" err="1">
                <a:solidFill>
                  <a:srgbClr val="FFFF00"/>
                </a:solidFill>
              </a:rPr>
              <a:t>Syariah</a:t>
            </a:r>
            <a:r>
              <a:rPr lang="en-US" i="1" dirty="0">
                <a:solidFill>
                  <a:srgbClr val="FFFF00"/>
                </a:solidFill>
              </a:rPr>
              <a:t> UIN SMH </a:t>
            </a:r>
            <a:r>
              <a:rPr lang="en-US" i="1" dirty="0" err="1">
                <a:solidFill>
                  <a:srgbClr val="FFFF00"/>
                </a:solidFill>
              </a:rPr>
              <a:t>Banten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2042886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>
                <a:solidFill>
                  <a:srgbClr val="FF0000"/>
                </a:solidFill>
              </a:rPr>
              <a:t>Jurnal</a:t>
            </a:r>
            <a:r>
              <a:rPr lang="en-US" sz="2400" dirty="0">
                <a:solidFill>
                  <a:srgbClr val="FF0000"/>
                </a:solidFill>
              </a:rPr>
              <a:t> 4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“</a:t>
            </a:r>
            <a:r>
              <a:rPr lang="en-US" sz="2400" dirty="0" err="1" smtClean="0">
                <a:solidFill>
                  <a:schemeClr val="tx1"/>
                </a:solidFill>
              </a:rPr>
              <a:t>Pernikahan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Wanita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Hamil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Luar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Nikah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Akibat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Hukumnya</a:t>
            </a:r>
            <a:r>
              <a:rPr lang="en-US" sz="2400" dirty="0" smtClean="0">
                <a:solidFill>
                  <a:schemeClr val="tx1"/>
                </a:solidFill>
              </a:rPr>
              <a:t> :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i="1" dirty="0" err="1" smtClean="0">
                <a:solidFill>
                  <a:schemeClr val="tx1"/>
                </a:solidFill>
              </a:rPr>
              <a:t>Telaah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Atas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Dualisme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Fikih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dan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Kompilasi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Hukum</a:t>
            </a:r>
            <a:r>
              <a:rPr lang="en-US" sz="2400" i="1" dirty="0" smtClean="0">
                <a:solidFill>
                  <a:schemeClr val="tx1"/>
                </a:solidFill>
              </a:rPr>
              <a:t> Islam</a:t>
            </a:r>
            <a:r>
              <a:rPr lang="id-ID" sz="2400" dirty="0" smtClean="0">
                <a:solidFill>
                  <a:schemeClr val="tx1"/>
                </a:solidFill>
              </a:rPr>
              <a:t>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000" i="1" dirty="0">
                <a:solidFill>
                  <a:srgbClr val="FFFF00"/>
                </a:solidFill>
              </a:rPr>
              <a:t>Oleh : </a:t>
            </a:r>
            <a:r>
              <a:rPr lang="en-US" sz="2000" i="1" dirty="0" err="1" smtClean="0">
                <a:solidFill>
                  <a:srgbClr val="FFFF00"/>
                </a:solidFill>
              </a:rPr>
              <a:t>Saiful</a:t>
            </a:r>
            <a:r>
              <a:rPr lang="en-US" sz="2000" i="1" dirty="0" smtClean="0">
                <a:solidFill>
                  <a:srgbClr val="FFFF00"/>
                </a:solidFill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</a:rPr>
              <a:t>Millah</a:t>
            </a:r>
            <a:r>
              <a:rPr lang="en-US" sz="2000" i="1" dirty="0" smtClean="0">
                <a:solidFill>
                  <a:srgbClr val="FFFF00"/>
                </a:solidFill>
              </a:rPr>
              <a:t> 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Misykat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 – Vol.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02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, No.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0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2,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Desember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 201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7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9543"/>
            <a:ext cx="10943166" cy="42871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REVIEW :</a:t>
            </a:r>
          </a:p>
          <a:p>
            <a:pPr algn="just">
              <a:buNone/>
            </a:pPr>
            <a:r>
              <a:rPr lang="en-US" dirty="0" smtClean="0"/>
              <a:t>	 1)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Fikih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			a) </a:t>
            </a:r>
            <a:r>
              <a:rPr lang="en-US" dirty="0" err="1" smtClean="0"/>
              <a:t>Ulama</a:t>
            </a:r>
            <a:r>
              <a:rPr lang="en-US" dirty="0" smtClean="0"/>
              <a:t> </a:t>
            </a:r>
            <a:r>
              <a:rPr lang="en-US" dirty="0" err="1" smtClean="0"/>
              <a:t>Hanafiyah</a:t>
            </a:r>
            <a:r>
              <a:rPr lang="en-US" dirty="0" smtClean="0"/>
              <a:t> :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menikahi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zina</a:t>
            </a:r>
            <a:r>
              <a:rPr lang="en-US" dirty="0" smtClean="0"/>
              <a:t> 			</a:t>
            </a:r>
            <a:r>
              <a:rPr lang="en-US" dirty="0" err="1" smtClean="0"/>
              <a:t>apabila</a:t>
            </a:r>
            <a:r>
              <a:rPr lang="en-US" dirty="0" smtClean="0"/>
              <a:t> yang </a:t>
            </a:r>
            <a:r>
              <a:rPr lang="en-US" dirty="0" err="1" smtClean="0"/>
              <a:t>menikahinya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yang </a:t>
            </a:r>
            <a:r>
              <a:rPr lang="en-US" dirty="0" err="1" smtClean="0"/>
              <a:t>menghamilinya</a:t>
            </a:r>
            <a:r>
              <a:rPr lang="en-US" dirty="0" smtClean="0"/>
              <a:t> (</a:t>
            </a:r>
            <a:r>
              <a:rPr lang="en-US" dirty="0" err="1" smtClean="0"/>
              <a:t>menzinainya</a:t>
            </a:r>
            <a:r>
              <a:rPr lang="en-US" dirty="0" smtClean="0"/>
              <a:t>).</a:t>
            </a:r>
          </a:p>
          <a:p>
            <a:pPr algn="just">
              <a:buNone/>
            </a:pPr>
            <a:r>
              <a:rPr lang="en-US" dirty="0" smtClean="0"/>
              <a:t>			b) </a:t>
            </a:r>
            <a:r>
              <a:rPr lang="en-US" dirty="0" err="1" smtClean="0"/>
              <a:t>Ulama</a:t>
            </a:r>
            <a:r>
              <a:rPr lang="en-US" dirty="0" smtClean="0"/>
              <a:t> </a:t>
            </a:r>
            <a:r>
              <a:rPr lang="en-US" dirty="0" err="1" smtClean="0"/>
              <a:t>Malikiyah</a:t>
            </a:r>
            <a:r>
              <a:rPr lang="en-US" dirty="0" smtClean="0"/>
              <a:t> :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</a:t>
            </a:r>
            <a:r>
              <a:rPr lang="en-US" dirty="0" err="1" smtClean="0"/>
              <a:t>diharamkan</a:t>
            </a:r>
            <a:r>
              <a:rPr lang="en-US" dirty="0" smtClean="0"/>
              <a:t> </a:t>
            </a:r>
            <a:r>
              <a:rPr lang="en-US" dirty="0" err="1" smtClean="0"/>
              <a:t>menikahi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pezina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		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terbebas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(</a:t>
            </a:r>
            <a:r>
              <a:rPr lang="en-US" i="1" dirty="0" err="1" smtClean="0"/>
              <a:t>istibra</a:t>
            </a:r>
            <a:r>
              <a:rPr lang="en-US" i="1" dirty="0" smtClean="0"/>
              <a:t>‟)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akibat</a:t>
            </a:r>
            <a:r>
              <a:rPr lang="en-US" i="1" dirty="0" smtClean="0"/>
              <a:t> </a:t>
            </a:r>
            <a:r>
              <a:rPr lang="en-US" i="1" dirty="0" err="1" smtClean="0"/>
              <a:t>zina</a:t>
            </a:r>
            <a:r>
              <a:rPr lang="en-US" i="1" dirty="0" smtClean="0"/>
              <a:t> </a:t>
            </a:r>
            <a:r>
              <a:rPr lang="en-US" i="1" dirty="0" err="1" smtClean="0"/>
              <a:t>yaitu</a:t>
            </a:r>
            <a:r>
              <a:rPr lang="en-US" i="1" dirty="0" smtClean="0"/>
              <a:t> 			</a:t>
            </a:r>
            <a:r>
              <a:rPr lang="en-US" i="1" dirty="0" err="1" smtClean="0"/>
              <a:t>sampai</a:t>
            </a:r>
            <a:r>
              <a:rPr lang="en-US" i="1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anaknya</a:t>
            </a:r>
            <a:r>
              <a:rPr lang="fi-FI" dirty="0" smtClean="0"/>
              <a:t>, baik atas dasar suka sama suka, ataupun </a:t>
            </a:r>
            <a:r>
              <a:rPr lang="en-US" dirty="0" err="1" smtClean="0"/>
              <a:t>diperkosa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			yang </a:t>
            </a:r>
            <a:r>
              <a:rPr lang="en-US" dirty="0" err="1" smtClean="0"/>
              <a:t>menikahinya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yang </a:t>
            </a:r>
            <a:r>
              <a:rPr lang="en-US" dirty="0" err="1" smtClean="0"/>
              <a:t>menghamilinya</a:t>
            </a:r>
            <a:r>
              <a:rPr lang="en-US" dirty="0" smtClean="0"/>
              <a:t>,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yang 					</a:t>
            </a:r>
            <a:r>
              <a:rPr lang="en-US" dirty="0" err="1" smtClean="0"/>
              <a:t>menghamilinya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sv-SE" dirty="0" smtClean="0"/>
              <a:t>apabila wanita tersebut tidak hamil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err="1" smtClean="0"/>
              <a:t>istibra</a:t>
            </a:r>
            <a:r>
              <a:rPr lang="en-US" i="1" dirty="0" smtClean="0"/>
              <a:t>‟-</a:t>
            </a:r>
            <a:r>
              <a:rPr lang="en-US" i="1" dirty="0" err="1" smtClean="0"/>
              <a:t>nya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		kali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haid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berlalunya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		c) </a:t>
            </a:r>
            <a:r>
              <a:rPr lang="en-US" dirty="0" err="1" smtClean="0"/>
              <a:t>Ulama</a:t>
            </a:r>
            <a:r>
              <a:rPr lang="en-US" dirty="0" smtClean="0"/>
              <a:t> </a:t>
            </a:r>
            <a:r>
              <a:rPr lang="en-US" dirty="0" err="1" smtClean="0"/>
              <a:t>Syafi‟iyah</a:t>
            </a:r>
            <a:r>
              <a:rPr lang="en-US" dirty="0" smtClean="0"/>
              <a:t> :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menikahi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zina</a:t>
            </a:r>
            <a:r>
              <a:rPr lang="en-US" dirty="0" smtClean="0"/>
              <a:t>, 			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menikahi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yang </a:t>
            </a:r>
            <a:r>
              <a:rPr lang="en-US" dirty="0" err="1" smtClean="0"/>
              <a:t>menghamilinya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yang </a:t>
            </a:r>
            <a:r>
              <a:rPr lang="en-US" dirty="0" err="1" smtClean="0"/>
              <a:t>menghamilinya</a:t>
            </a:r>
            <a:r>
              <a:rPr lang="en-US" dirty="0" smtClean="0"/>
              <a:t>. 		</a:t>
            </a:r>
            <a:r>
              <a:rPr lang="en-US" dirty="0" err="1" smtClean="0"/>
              <a:t>Alasannya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zina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htermasuk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			yang </a:t>
            </a:r>
            <a:r>
              <a:rPr lang="en-US" dirty="0" err="1" smtClean="0"/>
              <a:t>haram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dinikahi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899784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2042886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>
                <a:solidFill>
                  <a:srgbClr val="FF0000"/>
                </a:solidFill>
              </a:rPr>
              <a:t>Jurnal</a:t>
            </a:r>
            <a:r>
              <a:rPr lang="en-US" sz="2400" dirty="0">
                <a:solidFill>
                  <a:srgbClr val="FF0000"/>
                </a:solidFill>
              </a:rPr>
              <a:t> 4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“</a:t>
            </a:r>
            <a:r>
              <a:rPr lang="en-US" sz="2400" dirty="0" err="1" smtClean="0">
                <a:solidFill>
                  <a:schemeClr val="tx1"/>
                </a:solidFill>
              </a:rPr>
              <a:t>Pernikahan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Wanita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Hamil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Luar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Nikah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Akibat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Hukumnya</a:t>
            </a:r>
            <a:r>
              <a:rPr lang="en-US" sz="2400" dirty="0" smtClean="0">
                <a:solidFill>
                  <a:schemeClr val="tx1"/>
                </a:solidFill>
              </a:rPr>
              <a:t> :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i="1" dirty="0" err="1" smtClean="0">
                <a:solidFill>
                  <a:schemeClr val="tx1"/>
                </a:solidFill>
              </a:rPr>
              <a:t>Telaah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Atas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Dualisme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Fikih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dan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Kompilasi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Hukum</a:t>
            </a:r>
            <a:r>
              <a:rPr lang="en-US" sz="2400" i="1" dirty="0" smtClean="0">
                <a:solidFill>
                  <a:schemeClr val="tx1"/>
                </a:solidFill>
              </a:rPr>
              <a:t> Islam</a:t>
            </a:r>
            <a:r>
              <a:rPr lang="id-ID" sz="2400" dirty="0" smtClean="0">
                <a:solidFill>
                  <a:schemeClr val="tx1"/>
                </a:solidFill>
              </a:rPr>
              <a:t>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000" i="1" dirty="0">
                <a:solidFill>
                  <a:srgbClr val="FFFF00"/>
                </a:solidFill>
              </a:rPr>
              <a:t>Oleh : </a:t>
            </a:r>
            <a:r>
              <a:rPr lang="en-US" sz="2000" i="1" dirty="0" err="1" smtClean="0">
                <a:solidFill>
                  <a:srgbClr val="FFFF00"/>
                </a:solidFill>
              </a:rPr>
              <a:t>Saiful</a:t>
            </a:r>
            <a:r>
              <a:rPr lang="en-US" sz="2000" i="1" dirty="0" smtClean="0">
                <a:solidFill>
                  <a:srgbClr val="FFFF00"/>
                </a:solidFill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</a:rPr>
              <a:t>Millah</a:t>
            </a:r>
            <a:r>
              <a:rPr lang="en-US" sz="2000" i="1" dirty="0" smtClean="0">
                <a:solidFill>
                  <a:srgbClr val="FFFF00"/>
                </a:solidFill>
              </a:rPr>
              <a:t> 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Misykat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 – Vol.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02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, No.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0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2,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Desember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 201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7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9543"/>
            <a:ext cx="10943166" cy="4287157"/>
          </a:xfrm>
        </p:spPr>
        <p:txBody>
          <a:bodyPr>
            <a:normAutofit/>
          </a:bodyPr>
          <a:lstStyle/>
          <a:p>
            <a:r>
              <a:rPr lang="en-US" dirty="0"/>
              <a:t>REVIEW :</a:t>
            </a:r>
          </a:p>
          <a:p>
            <a:pPr algn="just">
              <a:buNone/>
            </a:pPr>
            <a:r>
              <a:rPr lang="en-US" dirty="0" smtClean="0"/>
              <a:t>	 1)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Fikih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			d) </a:t>
            </a:r>
            <a:r>
              <a:rPr lang="en-US" dirty="0" err="1" smtClean="0"/>
              <a:t>Ulama</a:t>
            </a:r>
            <a:r>
              <a:rPr lang="en-US" dirty="0" smtClean="0"/>
              <a:t> </a:t>
            </a:r>
            <a:r>
              <a:rPr lang="en-US" dirty="0" err="1" smtClean="0"/>
              <a:t>Hanabilah</a:t>
            </a:r>
            <a:r>
              <a:rPr lang="en-US" dirty="0" smtClean="0"/>
              <a:t> :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</a:t>
            </a:r>
            <a:r>
              <a:rPr lang="en-US" dirty="0" err="1" smtClean="0"/>
              <a:t>menikahi</a:t>
            </a:r>
            <a:r>
              <a:rPr lang="en-US" dirty="0" smtClean="0"/>
              <a:t> 			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diketahuinya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berbuat</a:t>
            </a:r>
            <a:r>
              <a:rPr lang="en-US" dirty="0" smtClean="0"/>
              <a:t> </a:t>
            </a:r>
            <a:r>
              <a:rPr lang="en-US" dirty="0" err="1" smtClean="0"/>
              <a:t>zina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menzinainya</a:t>
            </a:r>
            <a:r>
              <a:rPr lang="en-US" dirty="0" smtClean="0"/>
              <a:t> 			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yang </a:t>
            </a:r>
            <a:r>
              <a:rPr lang="en-US" dirty="0" err="1" smtClean="0"/>
              <a:t>menzinainya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</a:p>
          <a:p>
            <a:pPr algn="just">
              <a:buNone/>
            </a:pPr>
            <a:r>
              <a:rPr lang="en-US" i="1" dirty="0" smtClean="0"/>
              <a:t>			</a:t>
            </a:r>
            <a:r>
              <a:rPr lang="en-US" i="1" dirty="0" err="1" smtClean="0"/>
              <a:t>Pertama</a:t>
            </a:r>
            <a:r>
              <a:rPr lang="en-US" i="1" dirty="0" smtClean="0"/>
              <a:t>, </a:t>
            </a:r>
            <a:r>
              <a:rPr lang="en-US" i="1" dirty="0" err="1" smtClean="0"/>
              <a:t>telah</a:t>
            </a:r>
            <a:r>
              <a:rPr lang="en-US" i="1" dirty="0" smtClean="0"/>
              <a:t> </a:t>
            </a:r>
            <a:r>
              <a:rPr lang="en-US" i="1" dirty="0" err="1" smtClean="0"/>
              <a:t>selesai</a:t>
            </a:r>
            <a:r>
              <a:rPr lang="en-US" i="1" dirty="0" smtClean="0"/>
              <a:t> </a:t>
            </a:r>
            <a:r>
              <a:rPr lang="en-US" i="1" dirty="0" err="1" smtClean="0"/>
              <a:t>masa</a:t>
            </a:r>
            <a:r>
              <a:rPr lang="en-US" i="1" dirty="0" smtClean="0"/>
              <a:t> „</a:t>
            </a:r>
            <a:r>
              <a:rPr lang="en-US" i="1" dirty="0" err="1" smtClean="0"/>
              <a:t>iddah-nya</a:t>
            </a:r>
            <a:r>
              <a:rPr lang="en-US" i="1" dirty="0" smtClean="0"/>
              <a:t> (</a:t>
            </a:r>
            <a:r>
              <a:rPr lang="en-US" i="1" dirty="0" err="1" smtClean="0"/>
              <a:t>masa</a:t>
            </a:r>
            <a:r>
              <a:rPr lang="en-US" i="1" dirty="0" smtClean="0"/>
              <a:t> </a:t>
            </a:r>
            <a:r>
              <a:rPr lang="en-US" i="1" dirty="0" err="1" smtClean="0"/>
              <a:t>tunggu</a:t>
            </a:r>
            <a:r>
              <a:rPr lang="en-US" i="1" dirty="0" smtClean="0"/>
              <a:t>) </a:t>
            </a:r>
            <a:r>
              <a:rPr lang="en-US" i="1" dirty="0" err="1" smtClean="0"/>
              <a:t>yaitu</a:t>
            </a:r>
            <a:r>
              <a:rPr lang="en-US" i="1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					</a:t>
            </a:r>
            <a:r>
              <a:rPr lang="en-US" dirty="0" err="1" smtClean="0"/>
              <a:t>kandungannya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i="1" dirty="0" smtClean="0"/>
              <a:t>			</a:t>
            </a:r>
            <a:r>
              <a:rPr lang="en-US" i="1" dirty="0" err="1" smtClean="0"/>
              <a:t>Kedua</a:t>
            </a:r>
            <a:r>
              <a:rPr lang="en-US" i="1" dirty="0" smtClean="0"/>
              <a:t>, </a:t>
            </a:r>
            <a:r>
              <a:rPr lang="en-US" i="1" dirty="0" err="1" smtClean="0"/>
              <a:t>telah</a:t>
            </a:r>
            <a:r>
              <a:rPr lang="en-US" i="1" dirty="0" smtClean="0"/>
              <a:t> </a:t>
            </a:r>
            <a:r>
              <a:rPr lang="en-US" i="1" dirty="0" err="1" smtClean="0"/>
              <a:t>bertaubat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perbuatan</a:t>
            </a:r>
            <a:r>
              <a:rPr lang="en-US" i="1" dirty="0" smtClean="0"/>
              <a:t> </a:t>
            </a:r>
            <a:r>
              <a:rPr lang="en-US" i="1" dirty="0" err="1" smtClean="0"/>
              <a:t>zinanya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pt-BR" dirty="0" smtClean="0"/>
              <a:t>selama ia belum bertaubat maka masih 		dihukumi sebagai pezina,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manakala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bertaubat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hilanglah</a:t>
            </a:r>
            <a:r>
              <a:rPr lang="en-US" dirty="0" smtClean="0"/>
              <a:t> status </a:t>
            </a:r>
            <a:r>
              <a:rPr lang="en-US" dirty="0" err="1" smtClean="0"/>
              <a:t>pezinanya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899784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2042886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>
                <a:solidFill>
                  <a:srgbClr val="FF0000"/>
                </a:solidFill>
              </a:rPr>
              <a:t>Jurnal</a:t>
            </a:r>
            <a:r>
              <a:rPr lang="en-US" sz="2400" dirty="0">
                <a:solidFill>
                  <a:srgbClr val="FF0000"/>
                </a:solidFill>
              </a:rPr>
              <a:t> 4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“</a:t>
            </a:r>
            <a:r>
              <a:rPr lang="en-US" sz="2400" dirty="0" err="1" smtClean="0">
                <a:solidFill>
                  <a:schemeClr val="tx1"/>
                </a:solidFill>
              </a:rPr>
              <a:t>Pernikahan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Wanita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Hamil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Luar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Nikah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Akibat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Hukumnya</a:t>
            </a:r>
            <a:r>
              <a:rPr lang="en-US" sz="2400" dirty="0" smtClean="0">
                <a:solidFill>
                  <a:schemeClr val="tx1"/>
                </a:solidFill>
              </a:rPr>
              <a:t> :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i="1" dirty="0" err="1" smtClean="0">
                <a:solidFill>
                  <a:schemeClr val="tx1"/>
                </a:solidFill>
              </a:rPr>
              <a:t>Telaah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Atas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Dualisme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Fikih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dan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Kompilasi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Hukum</a:t>
            </a:r>
            <a:r>
              <a:rPr lang="en-US" sz="2400" i="1" dirty="0" smtClean="0">
                <a:solidFill>
                  <a:schemeClr val="tx1"/>
                </a:solidFill>
              </a:rPr>
              <a:t> Islam</a:t>
            </a:r>
            <a:r>
              <a:rPr lang="id-ID" sz="2400" dirty="0" smtClean="0">
                <a:solidFill>
                  <a:schemeClr val="tx1"/>
                </a:solidFill>
              </a:rPr>
              <a:t>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000" i="1" dirty="0">
                <a:solidFill>
                  <a:srgbClr val="FFFF00"/>
                </a:solidFill>
              </a:rPr>
              <a:t>Oleh : </a:t>
            </a:r>
            <a:r>
              <a:rPr lang="en-US" sz="2000" i="1" dirty="0" err="1" smtClean="0">
                <a:solidFill>
                  <a:srgbClr val="FFFF00"/>
                </a:solidFill>
              </a:rPr>
              <a:t>Saiful</a:t>
            </a:r>
            <a:r>
              <a:rPr lang="en-US" sz="2000" i="1" dirty="0" smtClean="0">
                <a:solidFill>
                  <a:srgbClr val="FFFF00"/>
                </a:solidFill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</a:rPr>
              <a:t>Millah</a:t>
            </a:r>
            <a:r>
              <a:rPr lang="en-US" sz="2000" i="1" dirty="0" smtClean="0">
                <a:solidFill>
                  <a:srgbClr val="FFFF00"/>
                </a:solidFill>
              </a:rPr>
              <a:t> 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Misykat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 – Vol.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02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, No.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0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2,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Desember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 201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7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9543"/>
            <a:ext cx="10943166" cy="4287157"/>
          </a:xfrm>
        </p:spPr>
        <p:txBody>
          <a:bodyPr>
            <a:normAutofit/>
          </a:bodyPr>
          <a:lstStyle/>
          <a:p>
            <a:r>
              <a:rPr lang="en-US" dirty="0"/>
              <a:t>REVIEW :</a:t>
            </a:r>
          </a:p>
          <a:p>
            <a:pPr algn="just">
              <a:buNone/>
            </a:pPr>
            <a:r>
              <a:rPr lang="en-US" dirty="0" smtClean="0"/>
              <a:t>	2)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Fikih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Kompilasi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(KHI) :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Fikih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KHI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pernikahan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dikawinkan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menghamilinya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dikawinkan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yang </a:t>
            </a:r>
            <a:r>
              <a:rPr lang="en-US" dirty="0" err="1" smtClean="0"/>
              <a:t>menghamilinya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Fikih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KHI.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err="1" smtClean="0"/>
              <a:t>Fikih</a:t>
            </a:r>
            <a:r>
              <a:rPr lang="en-US" dirty="0" smtClean="0"/>
              <a:t> </a:t>
            </a:r>
            <a:r>
              <a:rPr lang="en-US" dirty="0" err="1" smtClean="0"/>
              <a:t>mazhab</a:t>
            </a:r>
            <a:r>
              <a:rPr lang="en-US" dirty="0" smtClean="0"/>
              <a:t> </a:t>
            </a:r>
            <a:r>
              <a:rPr lang="en-US" dirty="0" err="1" smtClean="0"/>
              <a:t>Hanafiyah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Syafi‟iyah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menikahkan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menghamilinya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Syafi‟iyah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dibolehkan</a:t>
            </a:r>
            <a:r>
              <a:rPr lang="en-US" dirty="0" smtClean="0"/>
              <a:t> </a:t>
            </a:r>
            <a:r>
              <a:rPr lang="en-US" dirty="0" err="1" smtClean="0"/>
              <a:t>menikahi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yang </a:t>
            </a:r>
            <a:r>
              <a:rPr lang="es-ES" dirty="0" err="1" smtClean="0"/>
              <a:t>bukan</a:t>
            </a:r>
            <a:r>
              <a:rPr lang="es-ES" dirty="0" smtClean="0"/>
              <a:t> </a:t>
            </a:r>
            <a:r>
              <a:rPr lang="es-ES" dirty="0" err="1" smtClean="0"/>
              <a:t>menghamilinya</a:t>
            </a:r>
            <a:r>
              <a:rPr lang="es-ES" dirty="0" smtClean="0"/>
              <a:t> dan </a:t>
            </a:r>
            <a:r>
              <a:rPr lang="es-ES" dirty="0" err="1" smtClean="0"/>
              <a:t>dibolehkan</a:t>
            </a:r>
            <a:r>
              <a:rPr lang="es-ES" dirty="0" smtClean="0"/>
              <a:t> pula „</a:t>
            </a:r>
            <a:r>
              <a:rPr lang="es-ES" dirty="0" err="1" smtClean="0"/>
              <a:t>bercampur</a:t>
            </a:r>
            <a:r>
              <a:rPr lang="es-ES" dirty="0" smtClean="0"/>
              <a:t>‟ </a:t>
            </a:r>
            <a:r>
              <a:rPr lang="en-US" dirty="0" err="1" smtClean="0"/>
              <a:t>dengannya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benih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zina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kehormatan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899784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2042886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>
                <a:solidFill>
                  <a:srgbClr val="FF0000"/>
                </a:solidFill>
              </a:rPr>
              <a:t>Jurnal</a:t>
            </a:r>
            <a:r>
              <a:rPr lang="en-US" sz="2400" dirty="0">
                <a:solidFill>
                  <a:srgbClr val="FF0000"/>
                </a:solidFill>
              </a:rPr>
              <a:t> 4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“</a:t>
            </a:r>
            <a:r>
              <a:rPr lang="en-US" sz="2400" dirty="0" err="1" smtClean="0">
                <a:solidFill>
                  <a:schemeClr val="tx1"/>
                </a:solidFill>
              </a:rPr>
              <a:t>Pernikahan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Wanita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Hamil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Luar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Nikah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Akibat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Hukumnya</a:t>
            </a:r>
            <a:r>
              <a:rPr lang="en-US" sz="2400" dirty="0" smtClean="0">
                <a:solidFill>
                  <a:schemeClr val="tx1"/>
                </a:solidFill>
              </a:rPr>
              <a:t> :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i="1" dirty="0" err="1" smtClean="0">
                <a:solidFill>
                  <a:schemeClr val="tx1"/>
                </a:solidFill>
              </a:rPr>
              <a:t>Telaah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Atas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Dualisme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Fikih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dan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Kompilasi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Hukum</a:t>
            </a:r>
            <a:r>
              <a:rPr lang="en-US" sz="2400" i="1" dirty="0" smtClean="0">
                <a:solidFill>
                  <a:schemeClr val="tx1"/>
                </a:solidFill>
              </a:rPr>
              <a:t> Islam</a:t>
            </a:r>
            <a:r>
              <a:rPr lang="id-ID" sz="2400" dirty="0" smtClean="0">
                <a:solidFill>
                  <a:schemeClr val="tx1"/>
                </a:solidFill>
              </a:rPr>
              <a:t>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000" i="1" dirty="0">
                <a:solidFill>
                  <a:srgbClr val="FFFF00"/>
                </a:solidFill>
              </a:rPr>
              <a:t>Oleh : </a:t>
            </a:r>
            <a:r>
              <a:rPr lang="en-US" sz="2000" i="1" dirty="0" err="1" smtClean="0">
                <a:solidFill>
                  <a:srgbClr val="FFFF00"/>
                </a:solidFill>
              </a:rPr>
              <a:t>Saiful</a:t>
            </a:r>
            <a:r>
              <a:rPr lang="en-US" sz="2000" i="1" dirty="0" smtClean="0">
                <a:solidFill>
                  <a:srgbClr val="FFFF00"/>
                </a:solidFill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</a:rPr>
              <a:t>Millah</a:t>
            </a:r>
            <a:r>
              <a:rPr lang="en-US" sz="2000" i="1" dirty="0" smtClean="0">
                <a:solidFill>
                  <a:srgbClr val="FFFF00"/>
                </a:solidFill>
              </a:rPr>
              <a:t> 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Misykat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 – Vol.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02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, No.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0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2,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Desember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 201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7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9543"/>
            <a:ext cx="10943166" cy="4287157"/>
          </a:xfrm>
        </p:spPr>
        <p:txBody>
          <a:bodyPr>
            <a:normAutofit/>
          </a:bodyPr>
          <a:lstStyle/>
          <a:p>
            <a:r>
              <a:rPr lang="en-US" dirty="0"/>
              <a:t>REVIEW :</a:t>
            </a:r>
          </a:p>
          <a:p>
            <a:pPr algn="just">
              <a:buNone/>
            </a:pPr>
            <a:r>
              <a:rPr lang="en-US" dirty="0" smtClean="0"/>
              <a:t>	2)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Fikih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Kompilasi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(KHI) :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err="1" smtClean="0"/>
              <a:t>Sedangkan</a:t>
            </a:r>
            <a:r>
              <a:rPr lang="en-US" dirty="0" smtClean="0"/>
              <a:t> KHI, </a:t>
            </a:r>
            <a:r>
              <a:rPr lang="en-US" dirty="0" err="1" smtClean="0"/>
              <a:t>membolehkan</a:t>
            </a:r>
            <a:r>
              <a:rPr lang="en-US" dirty="0" smtClean="0"/>
              <a:t> </a:t>
            </a:r>
            <a:r>
              <a:rPr lang="en-US" dirty="0" err="1" smtClean="0"/>
              <a:t>menikahkan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zina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yang </a:t>
            </a:r>
            <a:r>
              <a:rPr lang="en-US" dirty="0" err="1" smtClean="0"/>
              <a:t>menghamilinya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lain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menghamilinya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53 KHI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yaitu</a:t>
            </a:r>
            <a:r>
              <a:rPr lang="en-US" dirty="0" smtClean="0"/>
              <a:t> : “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dikawinkan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yang </a:t>
            </a:r>
            <a:r>
              <a:rPr lang="en-US" dirty="0" err="1" smtClean="0"/>
              <a:t>menghamilinya</a:t>
            </a:r>
            <a:r>
              <a:rPr lang="en-US" dirty="0" smtClean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01899784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2042886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>
                <a:solidFill>
                  <a:srgbClr val="FF0000"/>
                </a:solidFill>
              </a:rPr>
              <a:t>Jurnal</a:t>
            </a:r>
            <a:r>
              <a:rPr lang="en-US" sz="2400" dirty="0">
                <a:solidFill>
                  <a:srgbClr val="FF0000"/>
                </a:solidFill>
              </a:rPr>
              <a:t> 4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“</a:t>
            </a:r>
            <a:r>
              <a:rPr lang="en-US" sz="2400" dirty="0" err="1" smtClean="0">
                <a:solidFill>
                  <a:schemeClr val="tx1"/>
                </a:solidFill>
              </a:rPr>
              <a:t>Pernikahan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Wanita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Hamil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Luar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Nikah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Akibat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Hukumnya</a:t>
            </a:r>
            <a:r>
              <a:rPr lang="en-US" sz="2400" dirty="0" smtClean="0">
                <a:solidFill>
                  <a:schemeClr val="tx1"/>
                </a:solidFill>
              </a:rPr>
              <a:t> :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i="1" dirty="0" err="1" smtClean="0">
                <a:solidFill>
                  <a:schemeClr val="tx1"/>
                </a:solidFill>
              </a:rPr>
              <a:t>Telaah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Atas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Dualisme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Fikih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dan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Kompilasi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Hukum</a:t>
            </a:r>
            <a:r>
              <a:rPr lang="en-US" sz="2400" i="1" dirty="0" smtClean="0">
                <a:solidFill>
                  <a:schemeClr val="tx1"/>
                </a:solidFill>
              </a:rPr>
              <a:t> Islam</a:t>
            </a:r>
            <a:r>
              <a:rPr lang="id-ID" sz="2400" dirty="0" smtClean="0">
                <a:solidFill>
                  <a:schemeClr val="tx1"/>
                </a:solidFill>
              </a:rPr>
              <a:t>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000" i="1" dirty="0">
                <a:solidFill>
                  <a:srgbClr val="FFFF00"/>
                </a:solidFill>
              </a:rPr>
              <a:t>Oleh : </a:t>
            </a:r>
            <a:r>
              <a:rPr lang="en-US" sz="2000" i="1" dirty="0" err="1" smtClean="0">
                <a:solidFill>
                  <a:srgbClr val="FFFF00"/>
                </a:solidFill>
              </a:rPr>
              <a:t>Saiful</a:t>
            </a:r>
            <a:r>
              <a:rPr lang="en-US" sz="2000" i="1" dirty="0" smtClean="0">
                <a:solidFill>
                  <a:srgbClr val="FFFF00"/>
                </a:solidFill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</a:rPr>
              <a:t>Millah</a:t>
            </a:r>
            <a:r>
              <a:rPr lang="en-US" sz="2000" i="1" dirty="0" smtClean="0">
                <a:solidFill>
                  <a:srgbClr val="FFFF00"/>
                </a:solidFill>
              </a:rPr>
              <a:t> 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Misykat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 – Vol.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02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, No. 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0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2,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Desember</a:t>
            </a:r>
            <a:r>
              <a:rPr lang="id-ID" sz="2400" i="1" baseline="30000" dirty="0" smtClean="0">
                <a:solidFill>
                  <a:srgbClr val="FFFF00"/>
                </a:solidFill>
              </a:rPr>
              <a:t> 201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7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9543"/>
            <a:ext cx="10943166" cy="428715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KESIMPULAN </a:t>
            </a:r>
            <a:r>
              <a:rPr lang="en-US" dirty="0"/>
              <a:t>: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KHI,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dualisme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Fikih</a:t>
            </a:r>
            <a:r>
              <a:rPr lang="en-US" dirty="0" smtClean="0"/>
              <a:t> </a:t>
            </a:r>
            <a:r>
              <a:rPr lang="en-US" dirty="0" err="1" smtClean="0"/>
              <a:t>Mazhab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KHI. </a:t>
            </a:r>
            <a:r>
              <a:rPr lang="en-US" dirty="0" err="1" smtClean="0"/>
              <a:t>Namun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dualisme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sebatas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tataran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aturannya</a:t>
            </a:r>
            <a:r>
              <a:rPr lang="en-US" dirty="0" smtClean="0"/>
              <a:t> </a:t>
            </a:r>
            <a:r>
              <a:rPr lang="sv-SE" dirty="0" smtClean="0"/>
              <a:t>saja, sedangkan dalam pelaksanaannya tidak lagi ditemukan dualisme karena sudah terpilihnya satu pendapat untuk diterapkan </a:t>
            </a:r>
            <a:r>
              <a:rPr lang="en-US" dirty="0" smtClean="0"/>
              <a:t>yang </a:t>
            </a:r>
            <a:r>
              <a:rPr lang="en-US" dirty="0" err="1" smtClean="0"/>
              <a:t>diyakini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maslahat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mendasar</a:t>
            </a:r>
            <a:r>
              <a:rPr lang="en-US" dirty="0" smtClean="0"/>
              <a:t> </a:t>
            </a:r>
            <a:r>
              <a:rPr lang="sv-SE" dirty="0" smtClean="0"/>
              <a:t>antara Fikih dan KHI dalam satu perkara yang sama, maka </a:t>
            </a:r>
            <a:r>
              <a:rPr lang="en-US" dirty="0" err="1" smtClean="0"/>
              <a:t>menurut</a:t>
            </a:r>
            <a:r>
              <a:rPr lang="en-US" dirty="0" smtClean="0"/>
              <a:t> Abdul </a:t>
            </a:r>
            <a:r>
              <a:rPr lang="en-US" dirty="0" err="1" smtClean="0"/>
              <a:t>Gani</a:t>
            </a:r>
            <a:r>
              <a:rPr lang="en-US" dirty="0" smtClean="0"/>
              <a:t> Abdullah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manakah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maslahat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muslim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Fikih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KHI,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Fikih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KHI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dosa</a:t>
            </a:r>
            <a:r>
              <a:rPr lang="en-US" dirty="0" smtClean="0"/>
              <a:t>, </a:t>
            </a:r>
            <a:r>
              <a:rPr lang="en-US" dirty="0" err="1" smtClean="0"/>
              <a:t>justru</a:t>
            </a:r>
            <a:r>
              <a:rPr lang="en-US" dirty="0" smtClean="0"/>
              <a:t> yang </a:t>
            </a:r>
            <a:r>
              <a:rPr lang="en-US" dirty="0" err="1" smtClean="0"/>
              <a:t>berdosa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manakala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sibuk</a:t>
            </a:r>
            <a:r>
              <a:rPr lang="en-US" dirty="0" smtClean="0"/>
              <a:t> </a:t>
            </a:r>
            <a:r>
              <a:rPr lang="en-US" dirty="0" err="1" smtClean="0"/>
              <a:t>berdebat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, </a:t>
            </a:r>
            <a:r>
              <a:rPr lang="en-US" dirty="0" err="1" smtClean="0"/>
              <a:t>dipersilahkan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sv-SE" dirty="0" smtClean="0"/>
              <a:t>yang mana, karena masing-masing pendapat Fikih atau KHI itu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dipertanggungjawabkan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899784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04900"/>
            <a:ext cx="10676466" cy="48387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JURNAL 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 “</a:t>
            </a:r>
            <a:r>
              <a:rPr lang="en-US" dirty="0" err="1" smtClean="0">
                <a:solidFill>
                  <a:schemeClr val="tx1"/>
                </a:solidFill>
              </a:rPr>
              <a:t>Wanita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Hamil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Nikah</a:t>
            </a:r>
            <a:r>
              <a:rPr lang="en-US" dirty="0" smtClean="0">
                <a:solidFill>
                  <a:schemeClr val="tx1"/>
                </a:solidFill>
              </a:rPr>
              <a:t> (Status </a:t>
            </a:r>
            <a:r>
              <a:rPr lang="en-US" dirty="0" err="1" smtClean="0">
                <a:solidFill>
                  <a:schemeClr val="tx1"/>
                </a:solidFill>
              </a:rPr>
              <a:t>Anak</a:t>
            </a:r>
            <a:r>
              <a:rPr lang="en-US" dirty="0" smtClean="0">
                <a:solidFill>
                  <a:schemeClr val="tx1"/>
                </a:solidFill>
              </a:rPr>
              <a:t>)”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700" i="1" dirty="0" err="1" smtClean="0">
                <a:solidFill>
                  <a:srgbClr val="FFFF00"/>
                </a:solidFill>
              </a:rPr>
              <a:t>Oleh</a:t>
            </a:r>
            <a:r>
              <a:rPr lang="en-US" sz="2700" i="1" dirty="0" smtClean="0">
                <a:solidFill>
                  <a:srgbClr val="FFFF00"/>
                </a:solidFill>
              </a:rPr>
              <a:t> : Maria </a:t>
            </a:r>
            <a:r>
              <a:rPr lang="en-US" sz="2700" i="1" dirty="0" err="1" smtClean="0">
                <a:solidFill>
                  <a:srgbClr val="FFFF00"/>
                </a:solidFill>
              </a:rPr>
              <a:t>Ulfah</a:t>
            </a:r>
            <a:r>
              <a:rPr lang="en-US" sz="2700" i="1" dirty="0" smtClean="0">
                <a:solidFill>
                  <a:srgbClr val="FFFF00"/>
                </a:solidFill>
              </a:rPr>
              <a:t/>
            </a:r>
            <a:br>
              <a:rPr lang="en-US" sz="2700" i="1" dirty="0" smtClean="0">
                <a:solidFill>
                  <a:srgbClr val="FFFF00"/>
                </a:solidFill>
              </a:rPr>
            </a:br>
            <a:r>
              <a:rPr lang="en-US" sz="2700" i="1" dirty="0" smtClean="0">
                <a:solidFill>
                  <a:srgbClr val="FFFF00"/>
                </a:solidFill>
              </a:rPr>
              <a:t/>
            </a:r>
            <a:br>
              <a:rPr lang="en-US" sz="2700" i="1" dirty="0" smtClean="0">
                <a:solidFill>
                  <a:srgbClr val="FFFF00"/>
                </a:solidFill>
              </a:rPr>
            </a:br>
            <a:r>
              <a:rPr lang="en-US" sz="2700" i="1" baseline="30000" dirty="0" err="1" smtClean="0">
                <a:solidFill>
                  <a:srgbClr val="FFFF00"/>
                </a:solidFill>
              </a:rPr>
              <a:t>Dosen</a:t>
            </a:r>
            <a:r>
              <a:rPr lang="en-US" sz="2700" i="1" baseline="30000" dirty="0" smtClean="0">
                <a:solidFill>
                  <a:srgbClr val="FFFF00"/>
                </a:solidFill>
              </a:rPr>
              <a:t> IAIN </a:t>
            </a:r>
            <a:r>
              <a:rPr lang="en-US" sz="2700" i="1" baseline="30000" dirty="0" err="1" smtClean="0">
                <a:solidFill>
                  <a:srgbClr val="FFFF00"/>
                </a:solidFill>
              </a:rPr>
              <a:t>Antasari</a:t>
            </a:r>
            <a:r>
              <a:rPr lang="en-US" sz="2700" i="1" baseline="30000" dirty="0" smtClean="0">
                <a:solidFill>
                  <a:srgbClr val="FFFF00"/>
                </a:solidFill>
              </a:rPr>
              <a:t> Banjarmasin</a:t>
            </a:r>
            <a:br>
              <a:rPr lang="en-US" sz="2700" i="1" baseline="30000" dirty="0" smtClean="0">
                <a:solidFill>
                  <a:srgbClr val="FFFF00"/>
                </a:solidFill>
              </a:rPr>
            </a:br>
            <a:r>
              <a:rPr lang="en-US" sz="2700" i="1" baseline="30000" dirty="0" smtClean="0">
                <a:solidFill>
                  <a:srgbClr val="FFFF00"/>
                </a:solidFill>
              </a:rPr>
              <a:t/>
            </a:r>
            <a:br>
              <a:rPr lang="en-US" sz="2700" i="1" baseline="30000" dirty="0" smtClean="0">
                <a:solidFill>
                  <a:srgbClr val="FFFF00"/>
                </a:solidFill>
              </a:rPr>
            </a:br>
            <a:r>
              <a:rPr lang="en-US" sz="2700" i="1" baseline="30000" dirty="0" err="1" smtClean="0">
                <a:solidFill>
                  <a:srgbClr val="FFFF00"/>
                </a:solidFill>
              </a:rPr>
              <a:t>Jurnal</a:t>
            </a:r>
            <a:r>
              <a:rPr lang="en-US" sz="27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700" i="1" baseline="30000" dirty="0" err="1" smtClean="0">
                <a:solidFill>
                  <a:srgbClr val="FFFF00"/>
                </a:solidFill>
              </a:rPr>
              <a:t>Pembaharuan</a:t>
            </a:r>
            <a:r>
              <a:rPr lang="en-US" sz="27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700" i="1" baseline="30000" dirty="0" err="1" smtClean="0">
                <a:solidFill>
                  <a:srgbClr val="FFFF00"/>
                </a:solidFill>
              </a:rPr>
              <a:t>Hukum</a:t>
            </a:r>
            <a:r>
              <a:rPr lang="en-US" sz="27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700" i="1" baseline="30000" dirty="0" err="1" smtClean="0">
                <a:solidFill>
                  <a:srgbClr val="FFFF00"/>
                </a:solidFill>
              </a:rPr>
              <a:t>Vol.II</a:t>
            </a:r>
            <a:r>
              <a:rPr lang="en-US" sz="2700" i="1" baseline="30000" dirty="0" smtClean="0">
                <a:solidFill>
                  <a:srgbClr val="FFFF00"/>
                </a:solidFill>
              </a:rPr>
              <a:t> No.3, September-</a:t>
            </a:r>
            <a:r>
              <a:rPr lang="en-US" sz="2700" i="1" baseline="30000" dirty="0" err="1" smtClean="0">
                <a:solidFill>
                  <a:srgbClr val="FFFF00"/>
                </a:solidFill>
              </a:rPr>
              <a:t>Desember</a:t>
            </a:r>
            <a:r>
              <a:rPr lang="en-US" sz="2700" i="1" baseline="30000" dirty="0" smtClean="0">
                <a:solidFill>
                  <a:srgbClr val="FFFF00"/>
                </a:solidFill>
              </a:rPr>
              <a:t> 2015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40456677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2042886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>
                <a:solidFill>
                  <a:srgbClr val="FFC000"/>
                </a:solidFill>
              </a:rPr>
              <a:t>Jurnal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5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“</a:t>
            </a:r>
            <a:r>
              <a:rPr lang="en-US" sz="2400" dirty="0" err="1" smtClean="0">
                <a:solidFill>
                  <a:schemeClr val="tx1"/>
                </a:solidFill>
              </a:rPr>
              <a:t>Wanita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Hamil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Luar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Nikah</a:t>
            </a:r>
            <a:r>
              <a:rPr lang="en-US" sz="2400" dirty="0" smtClean="0">
                <a:solidFill>
                  <a:schemeClr val="tx1"/>
                </a:solidFill>
              </a:rPr>
              <a:t> (Status </a:t>
            </a:r>
            <a:r>
              <a:rPr lang="en-US" sz="2400" dirty="0" err="1" smtClean="0">
                <a:solidFill>
                  <a:schemeClr val="tx1"/>
                </a:solidFill>
              </a:rPr>
              <a:t>Anak</a:t>
            </a:r>
            <a:r>
              <a:rPr lang="en-US" sz="2400" dirty="0" smtClean="0">
                <a:solidFill>
                  <a:schemeClr val="tx1"/>
                </a:solidFill>
              </a:rPr>
              <a:t>)”</a:t>
            </a:r>
            <a:r>
              <a:rPr lang="id-ID" sz="2400" dirty="0" smtClean="0">
                <a:solidFill>
                  <a:schemeClr val="tx1"/>
                </a:solidFill>
              </a:rPr>
              <a:t>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000" i="1" dirty="0">
                <a:solidFill>
                  <a:srgbClr val="FFFF00"/>
                </a:solidFill>
              </a:rPr>
              <a:t>Oleh : </a:t>
            </a:r>
            <a:r>
              <a:rPr lang="en-US" sz="2000" i="1" dirty="0" smtClean="0">
                <a:solidFill>
                  <a:srgbClr val="FFFF00"/>
                </a:solidFill>
              </a:rPr>
              <a:t>Maria </a:t>
            </a:r>
            <a:r>
              <a:rPr lang="en-US" sz="2000" i="1" dirty="0" err="1" smtClean="0">
                <a:solidFill>
                  <a:srgbClr val="FFFF00"/>
                </a:solidFill>
              </a:rPr>
              <a:t>Ulfah</a:t>
            </a:r>
            <a:r>
              <a:rPr lang="en-US" sz="2000" i="1" dirty="0" smtClean="0">
                <a:solidFill>
                  <a:srgbClr val="FFFF00"/>
                </a:solidFill>
              </a:rPr>
              <a:t> </a:t>
            </a:r>
            <a:br>
              <a:rPr lang="en-US" sz="2000" i="1" dirty="0" smtClean="0">
                <a:solidFill>
                  <a:srgbClr val="FFFF00"/>
                </a:solidFill>
              </a:rPr>
            </a:b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Dosen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IAIN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Antasari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Banjarmasin 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Jurnal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Pembaharuan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Hukum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Vol.II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No.3, September-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Desember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2015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9543"/>
            <a:ext cx="10943166" cy="4287157"/>
          </a:xfrm>
        </p:spPr>
        <p:txBody>
          <a:bodyPr>
            <a:normAutofit/>
          </a:bodyPr>
          <a:lstStyle/>
          <a:p>
            <a:r>
              <a:rPr lang="en-US" dirty="0" smtClean="0"/>
              <a:t>REVIEW </a:t>
            </a:r>
            <a:r>
              <a:rPr lang="en-US" dirty="0"/>
              <a:t>: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menentramkan</a:t>
            </a:r>
            <a:r>
              <a:rPr lang="en-US" dirty="0" smtClean="0"/>
              <a:t> (</a:t>
            </a:r>
            <a:r>
              <a:rPr lang="en-US" dirty="0" err="1" smtClean="0"/>
              <a:t>menenangkan</a:t>
            </a:r>
            <a:r>
              <a:rPr lang="en-US" dirty="0" smtClean="0"/>
              <a:t>) </a:t>
            </a:r>
            <a:r>
              <a:rPr lang="en-US" dirty="0" err="1" smtClean="0"/>
              <a:t>jiwa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melestarikan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,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memikul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akad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,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? </a:t>
            </a:r>
            <a:r>
              <a:rPr lang="en-US" dirty="0" err="1" smtClean="0"/>
              <a:t>Idealnya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fi-FI" dirty="0" smtClean="0"/>
              <a:t>demikian. Tetapi ada juga kita dengar atau kita lihat orang kawin karena terpaksa.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: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pezina</a:t>
            </a:r>
            <a:r>
              <a:rPr lang="en-US" dirty="0" smtClean="0"/>
              <a:t> ? 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laur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? </a:t>
            </a:r>
            <a:r>
              <a:rPr lang="en-US" dirty="0" err="1" smtClean="0"/>
              <a:t>Ketiga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menggauli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akad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 ? </a:t>
            </a:r>
            <a:r>
              <a:rPr lang="en-US" dirty="0" err="1" smtClean="0"/>
              <a:t>Keempat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pula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nasab</a:t>
            </a:r>
            <a:r>
              <a:rPr lang="en-US" dirty="0" smtClean="0"/>
              <a:t> (</a:t>
            </a:r>
            <a:r>
              <a:rPr lang="en-US" dirty="0" err="1" smtClean="0"/>
              <a:t>keturunan</a:t>
            </a:r>
            <a:r>
              <a:rPr lang="en-US" dirty="0" smtClean="0"/>
              <a:t>) </a:t>
            </a:r>
            <a:r>
              <a:rPr lang="en-US" dirty="0" err="1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dilahirkan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1899784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2042886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>
                <a:solidFill>
                  <a:srgbClr val="FFC000"/>
                </a:solidFill>
              </a:rPr>
              <a:t>Jurnal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5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“</a:t>
            </a:r>
            <a:r>
              <a:rPr lang="en-US" sz="2400" dirty="0" err="1" smtClean="0">
                <a:solidFill>
                  <a:schemeClr val="tx1"/>
                </a:solidFill>
              </a:rPr>
              <a:t>Wanita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Hamil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Luar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Nikah</a:t>
            </a:r>
            <a:r>
              <a:rPr lang="en-US" sz="2400" dirty="0" smtClean="0">
                <a:solidFill>
                  <a:schemeClr val="tx1"/>
                </a:solidFill>
              </a:rPr>
              <a:t> (Status </a:t>
            </a:r>
            <a:r>
              <a:rPr lang="en-US" sz="2400" dirty="0" err="1" smtClean="0">
                <a:solidFill>
                  <a:schemeClr val="tx1"/>
                </a:solidFill>
              </a:rPr>
              <a:t>Anak</a:t>
            </a:r>
            <a:r>
              <a:rPr lang="en-US" sz="2400" dirty="0" smtClean="0">
                <a:solidFill>
                  <a:schemeClr val="tx1"/>
                </a:solidFill>
              </a:rPr>
              <a:t>)”</a:t>
            </a:r>
            <a:r>
              <a:rPr lang="id-ID" sz="2400" dirty="0" smtClean="0">
                <a:solidFill>
                  <a:schemeClr val="tx1"/>
                </a:solidFill>
              </a:rPr>
              <a:t>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000" i="1" dirty="0">
                <a:solidFill>
                  <a:srgbClr val="FFFF00"/>
                </a:solidFill>
              </a:rPr>
              <a:t>Oleh : </a:t>
            </a:r>
            <a:r>
              <a:rPr lang="en-US" sz="2000" i="1" dirty="0" smtClean="0">
                <a:solidFill>
                  <a:srgbClr val="FFFF00"/>
                </a:solidFill>
              </a:rPr>
              <a:t>Maria </a:t>
            </a:r>
            <a:r>
              <a:rPr lang="en-US" sz="2000" i="1" dirty="0" err="1" smtClean="0">
                <a:solidFill>
                  <a:srgbClr val="FFFF00"/>
                </a:solidFill>
              </a:rPr>
              <a:t>Ulfah</a:t>
            </a:r>
            <a:r>
              <a:rPr lang="en-US" sz="2000" i="1" dirty="0" smtClean="0">
                <a:solidFill>
                  <a:srgbClr val="FFFF00"/>
                </a:solidFill>
              </a:rPr>
              <a:t> </a:t>
            </a:r>
            <a:br>
              <a:rPr lang="en-US" sz="2000" i="1" dirty="0" smtClean="0">
                <a:solidFill>
                  <a:srgbClr val="FFFF00"/>
                </a:solidFill>
              </a:rPr>
            </a:b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Dosen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IAIN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Antasari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Banjarmasin 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Jurnal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Pembaharuan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Hukum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Vol.II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No.3, September-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Desember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2015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9543"/>
            <a:ext cx="10943166" cy="4287157"/>
          </a:xfrm>
        </p:spPr>
        <p:txBody>
          <a:bodyPr>
            <a:normAutofit/>
          </a:bodyPr>
          <a:lstStyle/>
          <a:p>
            <a:r>
              <a:rPr lang="en-US" dirty="0" smtClean="0"/>
              <a:t>REVIEW </a:t>
            </a:r>
            <a:r>
              <a:rPr lang="en-US" dirty="0"/>
              <a:t>: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pt-BR" dirty="0" smtClean="0"/>
              <a:t>Para ulama berbeda pendapat mengenai </a:t>
            </a:r>
            <a:r>
              <a:rPr lang="en-US" dirty="0" err="1" smtClean="0"/>
              <a:t>menikahi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zina</a:t>
            </a:r>
            <a:r>
              <a:rPr lang="en-US" dirty="0" smtClean="0"/>
              <a:t>.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sv-SE" dirty="0" smtClean="0"/>
              <a:t>pendapat tersebut ialah karena mereka berbeda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firman</a:t>
            </a:r>
            <a:r>
              <a:rPr lang="en-US" dirty="0" smtClean="0"/>
              <a:t> Allah SWT:</a:t>
            </a:r>
          </a:p>
          <a:p>
            <a:pPr algn="just">
              <a:buNone/>
            </a:pPr>
            <a:r>
              <a:rPr lang="en-US" dirty="0" smtClean="0"/>
              <a:t>	“</a:t>
            </a:r>
            <a:r>
              <a:rPr lang="en-US" i="1" dirty="0" err="1" smtClean="0"/>
              <a:t>Laki</a:t>
            </a:r>
            <a:r>
              <a:rPr lang="en-US" i="1" dirty="0" smtClean="0"/>
              <a:t>-</a:t>
            </a:r>
            <a:r>
              <a:rPr lang="en-US" i="1" dirty="0" err="1" smtClean="0"/>
              <a:t>laki</a:t>
            </a:r>
            <a:r>
              <a:rPr lang="en-US" i="1" dirty="0" smtClean="0"/>
              <a:t> yang </a:t>
            </a:r>
            <a:r>
              <a:rPr lang="en-US" i="1" dirty="0" err="1" smtClean="0"/>
              <a:t>berzina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mengawini</a:t>
            </a:r>
            <a:r>
              <a:rPr lang="en-US" i="1" dirty="0" smtClean="0"/>
              <a:t> </a:t>
            </a:r>
            <a:r>
              <a:rPr lang="fi-FI" i="1" dirty="0" smtClean="0"/>
              <a:t>melainkan perempuan yang berzina atau perempuan musyrik, dan perempuan yang berzina tidak dikawini melainkan oleh lakilaki yang berzina atau laki-laki musyrik, </a:t>
            </a:r>
            <a:r>
              <a:rPr lang="en-US" i="1" dirty="0" err="1" smtClean="0"/>
              <a:t>dan</a:t>
            </a:r>
            <a:r>
              <a:rPr lang="en-US" i="1" dirty="0" smtClean="0"/>
              <a:t> yang </a:t>
            </a:r>
            <a:r>
              <a:rPr lang="en-US" i="1" dirty="0" err="1" smtClean="0"/>
              <a:t>demikian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 </a:t>
            </a:r>
            <a:r>
              <a:rPr lang="en-US" i="1" dirty="0" err="1" smtClean="0"/>
              <a:t>diharamkan</a:t>
            </a:r>
            <a:r>
              <a:rPr lang="en-US" i="1" dirty="0" smtClean="0"/>
              <a:t> </a:t>
            </a:r>
            <a:r>
              <a:rPr lang="en-US" i="1" dirty="0" err="1" smtClean="0"/>
              <a:t>atas</a:t>
            </a:r>
            <a:r>
              <a:rPr lang="en-US" i="1" dirty="0" smtClean="0"/>
              <a:t> </a:t>
            </a:r>
            <a:r>
              <a:rPr lang="en-US" i="1" dirty="0" err="1" smtClean="0"/>
              <a:t>orang-orang</a:t>
            </a:r>
            <a:r>
              <a:rPr lang="en-US" i="1" dirty="0" smtClean="0"/>
              <a:t> yang </a:t>
            </a:r>
            <a:r>
              <a:rPr lang="en-US" i="1" dirty="0" err="1" smtClean="0"/>
              <a:t>mukmin</a:t>
            </a:r>
            <a:r>
              <a:rPr lang="en-US" i="1" dirty="0" smtClean="0"/>
              <a:t>”. </a:t>
            </a:r>
            <a:r>
              <a:rPr lang="en-US" dirty="0" smtClean="0"/>
              <a:t>(QS. an-</a:t>
            </a:r>
            <a:r>
              <a:rPr lang="en-US" dirty="0" err="1" smtClean="0"/>
              <a:t>Nur</a:t>
            </a:r>
            <a:r>
              <a:rPr lang="en-US" dirty="0" smtClean="0"/>
              <a:t>: 3)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i="1" dirty="0" err="1" smtClean="0"/>
              <a:t>Qaul</a:t>
            </a:r>
            <a:r>
              <a:rPr lang="en-US" i="1" dirty="0" smtClean="0"/>
              <a:t> </a:t>
            </a:r>
            <a:r>
              <a:rPr lang="en-US" i="1" dirty="0" err="1" smtClean="0"/>
              <a:t>pertama</a:t>
            </a:r>
            <a:r>
              <a:rPr lang="en-US" i="1" dirty="0" smtClean="0"/>
              <a:t> </a:t>
            </a:r>
            <a:r>
              <a:rPr lang="en-US" i="1" dirty="0" err="1" smtClean="0"/>
              <a:t>mengharamkan</a:t>
            </a:r>
            <a:r>
              <a:rPr lang="en-US" i="1" dirty="0" smtClean="0"/>
              <a:t> </a:t>
            </a:r>
            <a:r>
              <a:rPr lang="en-US" i="1" dirty="0" err="1" smtClean="0"/>
              <a:t>kawin</a:t>
            </a:r>
            <a:r>
              <a:rPr lang="en-US" i="1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pezina</a:t>
            </a:r>
            <a:r>
              <a:rPr lang="en-US" dirty="0" smtClean="0"/>
              <a:t>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i="1" dirty="0" err="1" smtClean="0"/>
              <a:t>Qaul</a:t>
            </a:r>
            <a:r>
              <a:rPr lang="en-US" i="1" dirty="0" smtClean="0"/>
              <a:t> </a:t>
            </a:r>
            <a:r>
              <a:rPr lang="en-US" i="1" dirty="0" err="1" smtClean="0"/>
              <a:t>kedua</a:t>
            </a:r>
            <a:r>
              <a:rPr lang="en-US" i="1" dirty="0" smtClean="0"/>
              <a:t>, </a:t>
            </a:r>
            <a:r>
              <a:rPr lang="en-US" i="1" dirty="0" err="1" smtClean="0"/>
              <a:t>memperbolehkan</a:t>
            </a:r>
            <a:r>
              <a:rPr lang="en-US" i="1" dirty="0" smtClean="0"/>
              <a:t> </a:t>
            </a:r>
            <a:r>
              <a:rPr lang="en-US" i="1" dirty="0" err="1" smtClean="0"/>
              <a:t>kawin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pezina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899784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2042886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>
                <a:solidFill>
                  <a:srgbClr val="FFC000"/>
                </a:solidFill>
              </a:rPr>
              <a:t>Jurnal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5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“</a:t>
            </a:r>
            <a:r>
              <a:rPr lang="en-US" sz="2400" dirty="0" err="1" smtClean="0">
                <a:solidFill>
                  <a:schemeClr val="tx1"/>
                </a:solidFill>
              </a:rPr>
              <a:t>Wanita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Hamil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Luar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Nikah</a:t>
            </a:r>
            <a:r>
              <a:rPr lang="en-US" sz="2400" dirty="0" smtClean="0">
                <a:solidFill>
                  <a:schemeClr val="tx1"/>
                </a:solidFill>
              </a:rPr>
              <a:t> (Status </a:t>
            </a:r>
            <a:r>
              <a:rPr lang="en-US" sz="2400" dirty="0" err="1" smtClean="0">
                <a:solidFill>
                  <a:schemeClr val="tx1"/>
                </a:solidFill>
              </a:rPr>
              <a:t>Anak</a:t>
            </a:r>
            <a:r>
              <a:rPr lang="en-US" sz="2400" dirty="0" smtClean="0">
                <a:solidFill>
                  <a:schemeClr val="tx1"/>
                </a:solidFill>
              </a:rPr>
              <a:t>)”</a:t>
            </a:r>
            <a:r>
              <a:rPr lang="id-ID" sz="2400" dirty="0" smtClean="0">
                <a:solidFill>
                  <a:schemeClr val="tx1"/>
                </a:solidFill>
              </a:rPr>
              <a:t>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000" i="1" dirty="0">
                <a:solidFill>
                  <a:srgbClr val="FFFF00"/>
                </a:solidFill>
              </a:rPr>
              <a:t>Oleh : </a:t>
            </a:r>
            <a:r>
              <a:rPr lang="en-US" sz="2000" i="1" dirty="0" smtClean="0">
                <a:solidFill>
                  <a:srgbClr val="FFFF00"/>
                </a:solidFill>
              </a:rPr>
              <a:t>Maria </a:t>
            </a:r>
            <a:r>
              <a:rPr lang="en-US" sz="2000" i="1" dirty="0" err="1" smtClean="0">
                <a:solidFill>
                  <a:srgbClr val="FFFF00"/>
                </a:solidFill>
              </a:rPr>
              <a:t>Ulfah</a:t>
            </a:r>
            <a:r>
              <a:rPr lang="en-US" sz="2000" i="1" dirty="0" smtClean="0">
                <a:solidFill>
                  <a:srgbClr val="FFFF00"/>
                </a:solidFill>
              </a:rPr>
              <a:t> </a:t>
            </a:r>
            <a:br>
              <a:rPr lang="en-US" sz="2000" i="1" dirty="0" smtClean="0">
                <a:solidFill>
                  <a:srgbClr val="FFFF00"/>
                </a:solidFill>
              </a:rPr>
            </a:b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Dosen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IAIN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Antasari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Banjarmasin 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Jurnal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Pembaharuan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Hukum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Vol.II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No.3, September-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Desember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2015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9543"/>
            <a:ext cx="10943166" cy="4287157"/>
          </a:xfrm>
        </p:spPr>
        <p:txBody>
          <a:bodyPr>
            <a:normAutofit/>
          </a:bodyPr>
          <a:lstStyle/>
          <a:p>
            <a:r>
              <a:rPr lang="en-US" dirty="0" smtClean="0"/>
              <a:t>REVIEW :</a:t>
            </a: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Mengenai</a:t>
            </a:r>
            <a:r>
              <a:rPr lang="en-US" dirty="0" smtClean="0"/>
              <a:t> status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zina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	1. </a:t>
            </a:r>
            <a:r>
              <a:rPr lang="en-US" dirty="0" err="1" smtClean="0"/>
              <a:t>Menurut</a:t>
            </a:r>
            <a:r>
              <a:rPr lang="en-US" dirty="0" smtClean="0"/>
              <a:t> Imam </a:t>
            </a:r>
            <a:r>
              <a:rPr lang="en-US" dirty="0" err="1" smtClean="0"/>
              <a:t>Malik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Syafi’i</a:t>
            </a:r>
            <a:r>
              <a:rPr lang="en-US" dirty="0" smtClean="0"/>
              <a:t>,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zina</a:t>
            </a:r>
            <a:r>
              <a:rPr lang="en-US" dirty="0" smtClean="0"/>
              <a:t> yang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bapaknya</a:t>
            </a:r>
            <a:r>
              <a:rPr lang="en-US" dirty="0" smtClean="0"/>
              <a:t>,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dinasabkan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bapaknya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2.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, </a:t>
            </a:r>
            <a:r>
              <a:rPr lang="sv-SE" dirty="0" smtClean="0"/>
              <a:t>maka dinasabkan kepada ibunya, karena </a:t>
            </a:r>
            <a:r>
              <a:rPr lang="en-US" dirty="0" err="1" smtClean="0"/>
              <a:t>diduga</a:t>
            </a:r>
            <a:r>
              <a:rPr lang="en-US" dirty="0" smtClean="0"/>
              <a:t> </a:t>
            </a:r>
            <a:r>
              <a:rPr lang="en-US" dirty="0" err="1" smtClean="0"/>
              <a:t>ibunya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seks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, paling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3. </a:t>
            </a:r>
            <a:r>
              <a:rPr lang="en-US" dirty="0" err="1" smtClean="0"/>
              <a:t>Menurut</a:t>
            </a:r>
            <a:r>
              <a:rPr lang="en-US" dirty="0" smtClean="0"/>
              <a:t> Imam Abu </a:t>
            </a:r>
            <a:r>
              <a:rPr lang="en-US" dirty="0" err="1" smtClean="0"/>
              <a:t>Hanifah</a:t>
            </a:r>
            <a:r>
              <a:rPr lang="en-US" dirty="0" smtClean="0"/>
              <a:t>,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zina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dinasabkan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ibunya</a:t>
            </a:r>
            <a:r>
              <a:rPr lang="en-US" dirty="0" smtClean="0"/>
              <a:t> (</a:t>
            </a:r>
            <a:r>
              <a:rPr lang="en-US" dirty="0" err="1" smtClean="0"/>
              <a:t>bapaknya</a:t>
            </a:r>
            <a:r>
              <a:rPr lang="en-US" dirty="0" smtClean="0"/>
              <a:t>) </a:t>
            </a:r>
            <a:r>
              <a:rPr lang="en-US" dirty="0" err="1" smtClean="0"/>
              <a:t>tanpa</a:t>
            </a:r>
            <a:r>
              <a:rPr lang="en-US" dirty="0" smtClean="0"/>
              <a:t> 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899784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2042886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>
                <a:solidFill>
                  <a:srgbClr val="FFC000"/>
                </a:solidFill>
              </a:rPr>
              <a:t>Jurnal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5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“</a:t>
            </a:r>
            <a:r>
              <a:rPr lang="en-US" sz="2400" dirty="0" err="1" smtClean="0">
                <a:solidFill>
                  <a:schemeClr val="tx1"/>
                </a:solidFill>
              </a:rPr>
              <a:t>Wanita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Hamil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Luar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Nikah</a:t>
            </a:r>
            <a:r>
              <a:rPr lang="en-US" sz="2400" dirty="0" smtClean="0">
                <a:solidFill>
                  <a:schemeClr val="tx1"/>
                </a:solidFill>
              </a:rPr>
              <a:t> (Status </a:t>
            </a:r>
            <a:r>
              <a:rPr lang="en-US" sz="2400" dirty="0" err="1" smtClean="0">
                <a:solidFill>
                  <a:schemeClr val="tx1"/>
                </a:solidFill>
              </a:rPr>
              <a:t>Anak</a:t>
            </a:r>
            <a:r>
              <a:rPr lang="en-US" sz="2400" dirty="0" smtClean="0">
                <a:solidFill>
                  <a:schemeClr val="tx1"/>
                </a:solidFill>
              </a:rPr>
              <a:t>)”</a:t>
            </a:r>
            <a:r>
              <a:rPr lang="id-ID" sz="2400" dirty="0" smtClean="0">
                <a:solidFill>
                  <a:schemeClr val="tx1"/>
                </a:solidFill>
              </a:rPr>
              <a:t>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000" i="1" dirty="0">
                <a:solidFill>
                  <a:srgbClr val="FFFF00"/>
                </a:solidFill>
              </a:rPr>
              <a:t>Oleh : </a:t>
            </a:r>
            <a:r>
              <a:rPr lang="en-US" sz="2000" i="1" dirty="0" smtClean="0">
                <a:solidFill>
                  <a:srgbClr val="FFFF00"/>
                </a:solidFill>
              </a:rPr>
              <a:t>Maria </a:t>
            </a:r>
            <a:r>
              <a:rPr lang="en-US" sz="2000" i="1" dirty="0" err="1" smtClean="0">
                <a:solidFill>
                  <a:srgbClr val="FFFF00"/>
                </a:solidFill>
              </a:rPr>
              <a:t>Ulfah</a:t>
            </a:r>
            <a:r>
              <a:rPr lang="en-US" sz="2000" i="1" dirty="0" smtClean="0">
                <a:solidFill>
                  <a:srgbClr val="FFFF00"/>
                </a:solidFill>
              </a:rPr>
              <a:t> </a:t>
            </a:r>
            <a:br>
              <a:rPr lang="en-US" sz="2000" i="1" dirty="0" smtClean="0">
                <a:solidFill>
                  <a:srgbClr val="FFFF00"/>
                </a:solidFill>
              </a:rPr>
            </a:b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Dosen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IAIN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Antasari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Banjarmasin 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Jurnal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Pembaharuan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Hukum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Vol.II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No.3, September-</a:t>
            </a:r>
            <a:r>
              <a:rPr lang="en-US" sz="2400" i="1" baseline="30000" dirty="0" err="1" smtClean="0">
                <a:solidFill>
                  <a:srgbClr val="FFFF00"/>
                </a:solidFill>
              </a:rPr>
              <a:t>Desember</a:t>
            </a:r>
            <a:r>
              <a:rPr lang="en-US" sz="2400" i="1" baseline="30000" dirty="0" smtClean="0">
                <a:solidFill>
                  <a:srgbClr val="FFFF00"/>
                </a:solidFill>
              </a:rPr>
              <a:t> 2015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9543"/>
            <a:ext cx="10943166" cy="428715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KESIMPULAN :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mengawini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,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manapun</a:t>
            </a:r>
            <a:r>
              <a:rPr lang="en-US" dirty="0" smtClean="0"/>
              <a:t> yang </a:t>
            </a:r>
            <a:r>
              <a:rPr lang="fi-FI" dirty="0" smtClean="0"/>
              <a:t>kita anut, status anak itu tetap berstatus anak </a:t>
            </a:r>
            <a:r>
              <a:rPr lang="nn-NO" dirty="0" smtClean="0"/>
              <a:t>zina (anak di luar nikah yang sah), terkecuali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nl-NL" dirty="0" smtClean="0"/>
              <a:t>dikawini oleh pria yang mengahamilinya dan </a:t>
            </a:r>
            <a:r>
              <a:rPr lang="fi-FI" dirty="0" smtClean="0"/>
              <a:t>masa kehamilan perempuan itu minimal enam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dikawini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yang </a:t>
            </a:r>
            <a:r>
              <a:rPr lang="en-US" dirty="0" err="1" smtClean="0"/>
              <a:t>menghamili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		Dari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,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sv-SE" dirty="0" smtClean="0"/>
              <a:t>Islam, dia tidak menanggung dosa (fitrah) dan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bapak</a:t>
            </a:r>
            <a:r>
              <a:rPr lang="en-US" dirty="0" smtClean="0"/>
              <a:t> (yang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ibunya</a:t>
            </a:r>
            <a:r>
              <a:rPr lang="en-US" dirty="0" smtClean="0"/>
              <a:t>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dosa</a:t>
            </a:r>
            <a:r>
              <a:rPr lang="en-US" dirty="0" smtClean="0"/>
              <a:t>.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sv-SE" dirty="0" smtClean="0"/>
              <a:t> dengan perwalian dalam perkawinan (bila anak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,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terbongkar</a:t>
            </a:r>
            <a:r>
              <a:rPr lang="en-US" dirty="0" smtClean="0"/>
              <a:t> </a:t>
            </a:r>
            <a:r>
              <a:rPr lang="en-US" dirty="0" err="1" smtClean="0"/>
              <a:t>masalahnya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aib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menimpa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bapaknya</a:t>
            </a:r>
            <a:r>
              <a:rPr lang="en-US" dirty="0" smtClean="0"/>
              <a:t> (yang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)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sv-SE" dirty="0" smtClean="0"/>
              <a:t>			Hendaknya diingat, bahwa tidak hanya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legalitas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(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penetapannya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),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direnungkan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	1)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seks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 </a:t>
            </a:r>
            <a:r>
              <a:rPr lang="en-US" dirty="0" err="1" smtClean="0"/>
              <a:t>nikah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haram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,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melangsungkan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2) </a:t>
            </a:r>
            <a:r>
              <a:rPr lang="en-US" dirty="0" err="1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seks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899784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</a:rPr>
              <a:t>Jurnal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 1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dirty="0" err="1">
                <a:solidFill>
                  <a:schemeClr val="tx1"/>
                </a:solidFill>
              </a:rPr>
              <a:t>Wanita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Hamil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Luar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Nikah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Perspektif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Hukum</a:t>
            </a:r>
            <a:r>
              <a:rPr lang="en-US" sz="2400" dirty="0">
                <a:solidFill>
                  <a:schemeClr val="tx1"/>
                </a:solidFill>
              </a:rPr>
              <a:t> Islam (</a:t>
            </a:r>
            <a:r>
              <a:rPr lang="en-US" sz="2400" dirty="0" err="1">
                <a:solidFill>
                  <a:schemeClr val="tx1"/>
                </a:solidFill>
              </a:rPr>
              <a:t>Studi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Menikah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Mentalaq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Masa </a:t>
            </a:r>
            <a:r>
              <a:rPr lang="en-US" sz="2400" dirty="0" err="1">
                <a:solidFill>
                  <a:schemeClr val="tx1"/>
                </a:solidFill>
              </a:rPr>
              <a:t>Iddah</a:t>
            </a:r>
            <a:r>
              <a:rPr lang="en-US" sz="2400" dirty="0">
                <a:solidFill>
                  <a:schemeClr val="tx1"/>
                </a:solidFill>
              </a:rPr>
              <a:t>)”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200" i="1" dirty="0" err="1">
                <a:solidFill>
                  <a:srgbClr val="FFFF00"/>
                </a:solidFill>
              </a:rPr>
              <a:t>Oleh</a:t>
            </a:r>
            <a:r>
              <a:rPr lang="en-US" sz="2200" i="1" dirty="0">
                <a:solidFill>
                  <a:srgbClr val="FFFF00"/>
                </a:solidFill>
              </a:rPr>
              <a:t> : </a:t>
            </a:r>
            <a:r>
              <a:rPr lang="en-US" sz="2200" i="1" dirty="0" err="1">
                <a:solidFill>
                  <a:srgbClr val="FFFF00"/>
                </a:solidFill>
              </a:rPr>
              <a:t>Junawaroh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en-US" sz="2200" i="1" dirty="0">
                <a:solidFill>
                  <a:srgbClr val="FFFF00"/>
                </a:solidFill>
              </a:rPr>
              <a:t>Alumni </a:t>
            </a:r>
            <a:r>
              <a:rPr lang="en-US" sz="2200" i="1" dirty="0" err="1">
                <a:solidFill>
                  <a:srgbClr val="FFFF00"/>
                </a:solidFill>
              </a:rPr>
              <a:t>Fak</a:t>
            </a:r>
            <a:r>
              <a:rPr lang="en-US" sz="2200" i="1" dirty="0">
                <a:solidFill>
                  <a:srgbClr val="FFFF00"/>
                </a:solidFill>
              </a:rPr>
              <a:t>. </a:t>
            </a:r>
            <a:r>
              <a:rPr lang="en-US" sz="2200" i="1" dirty="0" err="1">
                <a:solidFill>
                  <a:srgbClr val="FFFF00"/>
                </a:solidFill>
              </a:rPr>
              <a:t>Syariah</a:t>
            </a:r>
            <a:r>
              <a:rPr lang="en-US" sz="2200" i="1" dirty="0">
                <a:solidFill>
                  <a:srgbClr val="FFFF00"/>
                </a:solidFill>
              </a:rPr>
              <a:t> UIN SMH </a:t>
            </a:r>
            <a:r>
              <a:rPr lang="en-US" sz="2200" i="1" dirty="0" err="1">
                <a:solidFill>
                  <a:srgbClr val="FFFF00"/>
                </a:solidFill>
              </a:rPr>
              <a:t>Banten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943166" cy="4456111"/>
          </a:xfrm>
        </p:spPr>
        <p:txBody>
          <a:bodyPr>
            <a:normAutofit/>
          </a:bodyPr>
          <a:lstStyle/>
          <a:p>
            <a:r>
              <a:rPr lang="en-US" dirty="0"/>
              <a:t>REVIEW :</a:t>
            </a:r>
          </a:p>
          <a:p>
            <a:pPr>
              <a:buNone/>
            </a:pPr>
            <a:r>
              <a:rPr lang="en-US" dirty="0"/>
              <a:t>a.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Menikahi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Nikah</a:t>
            </a:r>
            <a:endParaRPr lang="en-US" dirty="0"/>
          </a:p>
          <a:p>
            <a:pPr algn="just">
              <a:buNone/>
            </a:pPr>
            <a:r>
              <a:rPr lang="en-US" dirty="0"/>
              <a:t>	 		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menikahi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fi-FI" i="1" dirty="0"/>
              <a:t>	</a:t>
            </a:r>
            <a:r>
              <a:rPr lang="fi-FI" b="1" i="1" dirty="0"/>
              <a:t>Pendapat pertama</a:t>
            </a:r>
            <a:r>
              <a:rPr lang="fi-FI" i="1" dirty="0"/>
              <a:t>, menyatakan bahwa boleh </a:t>
            </a:r>
            <a:r>
              <a:rPr lang="en-US" dirty="0" err="1"/>
              <a:t>menikahi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.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menikahinya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fi-FI" dirty="0"/>
              <a:t>laki-laki yang menyebabkan kehamilan itu ataupun bukan, asalkan memiliki kelengkapan rukun-rukun dan syaratsyarat </a:t>
            </a:r>
            <a:r>
              <a:rPr lang="en-US" dirty="0" err="1"/>
              <a:t>nikahnya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i="1" dirty="0"/>
              <a:t>	</a:t>
            </a:r>
            <a:r>
              <a:rPr lang="en-US" b="1" i="1" dirty="0" err="1"/>
              <a:t>Pendapat</a:t>
            </a:r>
            <a:r>
              <a:rPr lang="en-US" b="1" i="1" dirty="0"/>
              <a:t> </a:t>
            </a:r>
            <a:r>
              <a:rPr lang="en-US" b="1" i="1" dirty="0" err="1"/>
              <a:t>kedua</a:t>
            </a:r>
            <a:r>
              <a:rPr lang="en-US" i="1" dirty="0"/>
              <a:t>, </a:t>
            </a:r>
            <a:r>
              <a:rPr lang="en-US" i="1" dirty="0" err="1"/>
              <a:t>menyatakan</a:t>
            </a:r>
            <a:r>
              <a:rPr lang="en-US" i="1" dirty="0"/>
              <a:t> </a:t>
            </a:r>
            <a:r>
              <a:rPr lang="en-US" i="1" dirty="0" err="1"/>
              <a:t>bahwa</a:t>
            </a:r>
            <a:r>
              <a:rPr lang="en-US" i="1" dirty="0"/>
              <a:t> </a:t>
            </a:r>
            <a:r>
              <a:rPr lang="en-US" i="1" dirty="0" err="1"/>
              <a:t>perempuan</a:t>
            </a:r>
            <a:r>
              <a:rPr lang="en-US" i="1" dirty="0"/>
              <a:t> </a:t>
            </a:r>
            <a:r>
              <a:rPr lang="en-US" i="1" dirty="0" err="1"/>
              <a:t>hamil</a:t>
            </a:r>
            <a:r>
              <a:rPr lang="en-US" i="1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dinikahi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haid</a:t>
            </a:r>
            <a:r>
              <a:rPr lang="en-US" dirty="0"/>
              <a:t> </a:t>
            </a:r>
            <a:r>
              <a:rPr lang="en-US" dirty="0" err="1"/>
              <a:t>ditalak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suaminya</a:t>
            </a:r>
            <a:r>
              <a:rPr lang="en-US" dirty="0"/>
              <a:t>, </a:t>
            </a:r>
            <a:r>
              <a:rPr lang="en-US" dirty="0" err="1"/>
              <a:t>hendaklah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kali </a:t>
            </a:r>
            <a:r>
              <a:rPr lang="en-US" dirty="0" err="1"/>
              <a:t>quru</a:t>
            </a:r>
            <a:r>
              <a:rPr lang="en-US" dirty="0"/>
              <a:t>’ (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suci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haid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2818943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60700"/>
            <a:ext cx="8596668" cy="7493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SEKIAN &amp; </a:t>
            </a:r>
            <a:r>
              <a:rPr lang="en-US" dirty="0" smtClean="0">
                <a:solidFill>
                  <a:schemeClr val="tx1"/>
                </a:solidFill>
              </a:rPr>
              <a:t>TERIMA KASIH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</a:rPr>
              <a:t>Jurnal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 1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dirty="0" err="1">
                <a:solidFill>
                  <a:schemeClr val="tx1"/>
                </a:solidFill>
              </a:rPr>
              <a:t>Wanita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Hamil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Luar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Nikah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Perspektif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Hukum</a:t>
            </a:r>
            <a:r>
              <a:rPr lang="en-US" sz="2400" dirty="0">
                <a:solidFill>
                  <a:schemeClr val="tx1"/>
                </a:solidFill>
              </a:rPr>
              <a:t> Islam (</a:t>
            </a:r>
            <a:r>
              <a:rPr lang="en-US" sz="2400" dirty="0" err="1">
                <a:solidFill>
                  <a:schemeClr val="tx1"/>
                </a:solidFill>
              </a:rPr>
              <a:t>Studi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Menikah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Mentalaq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Masa </a:t>
            </a:r>
            <a:r>
              <a:rPr lang="en-US" sz="2400" dirty="0" err="1">
                <a:solidFill>
                  <a:schemeClr val="tx1"/>
                </a:solidFill>
              </a:rPr>
              <a:t>Iddah</a:t>
            </a:r>
            <a:r>
              <a:rPr lang="en-US" sz="2400" dirty="0">
                <a:solidFill>
                  <a:schemeClr val="tx1"/>
                </a:solidFill>
              </a:rPr>
              <a:t>)”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200" i="1" dirty="0" err="1">
                <a:solidFill>
                  <a:srgbClr val="FFFF00"/>
                </a:solidFill>
              </a:rPr>
              <a:t>Oleh</a:t>
            </a:r>
            <a:r>
              <a:rPr lang="en-US" sz="2200" i="1" dirty="0">
                <a:solidFill>
                  <a:srgbClr val="FFFF00"/>
                </a:solidFill>
              </a:rPr>
              <a:t> : </a:t>
            </a:r>
            <a:r>
              <a:rPr lang="en-US" sz="2200" i="1" dirty="0" err="1">
                <a:solidFill>
                  <a:srgbClr val="FFFF00"/>
                </a:solidFill>
              </a:rPr>
              <a:t>Junawaroh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en-US" sz="2200" i="1" dirty="0">
                <a:solidFill>
                  <a:srgbClr val="FFFF00"/>
                </a:solidFill>
              </a:rPr>
              <a:t>Alumni </a:t>
            </a:r>
            <a:r>
              <a:rPr lang="en-US" sz="2200" i="1" dirty="0" err="1">
                <a:solidFill>
                  <a:srgbClr val="FFFF00"/>
                </a:solidFill>
              </a:rPr>
              <a:t>Fak</a:t>
            </a:r>
            <a:r>
              <a:rPr lang="en-US" sz="2200" i="1" dirty="0">
                <a:solidFill>
                  <a:srgbClr val="FFFF00"/>
                </a:solidFill>
              </a:rPr>
              <a:t>. </a:t>
            </a:r>
            <a:r>
              <a:rPr lang="en-US" sz="2200" i="1" dirty="0" err="1">
                <a:solidFill>
                  <a:srgbClr val="FFFF00"/>
                </a:solidFill>
              </a:rPr>
              <a:t>Syariah</a:t>
            </a:r>
            <a:r>
              <a:rPr lang="en-US" sz="2200" i="1" dirty="0">
                <a:solidFill>
                  <a:srgbClr val="FFFF00"/>
                </a:solidFill>
              </a:rPr>
              <a:t> UIN SMH </a:t>
            </a:r>
            <a:r>
              <a:rPr lang="en-US" sz="2200" i="1" dirty="0" err="1">
                <a:solidFill>
                  <a:srgbClr val="FFFF00"/>
                </a:solidFill>
              </a:rPr>
              <a:t>Banten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943166" cy="4456111"/>
          </a:xfrm>
        </p:spPr>
        <p:txBody>
          <a:bodyPr>
            <a:normAutofit/>
          </a:bodyPr>
          <a:lstStyle/>
          <a:p>
            <a:r>
              <a:rPr lang="en-US" dirty="0"/>
              <a:t>REVIEW :</a:t>
            </a:r>
          </a:p>
          <a:p>
            <a:pPr>
              <a:buNone/>
            </a:pPr>
            <a:r>
              <a:rPr lang="en-US" dirty="0"/>
              <a:t>b.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Mentalaq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Nikah</a:t>
            </a:r>
            <a:endParaRPr lang="en-US" dirty="0"/>
          </a:p>
          <a:p>
            <a:pPr algn="just">
              <a:buNone/>
            </a:pPr>
            <a:r>
              <a:rPr lang="en-US" dirty="0"/>
              <a:t>			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mentalak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perselisihan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fukaha</a:t>
            </a:r>
            <a:r>
              <a:rPr lang="en-US" dirty="0"/>
              <a:t>. </a:t>
            </a:r>
            <a:r>
              <a:rPr lang="en-US" dirty="0" err="1"/>
              <a:t>Pendapat-pendapat</a:t>
            </a:r>
            <a:r>
              <a:rPr lang="en-US" dirty="0"/>
              <a:t> </a:t>
            </a:r>
            <a:r>
              <a:rPr lang="en-US" dirty="0" err="1"/>
              <a:t>tentangnya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algn="just">
              <a:buNone/>
            </a:pPr>
            <a:r>
              <a:rPr lang="en-US" b="1" i="1" dirty="0"/>
              <a:t>	</a:t>
            </a:r>
            <a:r>
              <a:rPr lang="en-US" b="1" i="1" dirty="0" err="1"/>
              <a:t>Pendapat</a:t>
            </a:r>
            <a:r>
              <a:rPr lang="en-US" b="1" i="1" dirty="0"/>
              <a:t> </a:t>
            </a:r>
            <a:r>
              <a:rPr lang="en-US" b="1" i="1" dirty="0" err="1"/>
              <a:t>pertama</a:t>
            </a:r>
            <a:r>
              <a:rPr lang="en-US" b="1" i="1" dirty="0"/>
              <a:t>: </a:t>
            </a:r>
            <a:r>
              <a:rPr lang="en-US" b="1" i="1" dirty="0" err="1"/>
              <a:t>Mentalak</a:t>
            </a:r>
            <a:r>
              <a:rPr lang="en-US" b="1" i="1" dirty="0"/>
              <a:t> </a:t>
            </a:r>
            <a:r>
              <a:rPr lang="en-US" b="1" i="1" dirty="0" err="1"/>
              <a:t>wanita</a:t>
            </a:r>
            <a:r>
              <a:rPr lang="en-US" b="1" i="1" dirty="0"/>
              <a:t> </a:t>
            </a:r>
            <a:r>
              <a:rPr lang="en-US" b="1" i="1" dirty="0" err="1"/>
              <a:t>hamil</a:t>
            </a:r>
            <a:r>
              <a:rPr lang="en-US" b="1" i="1" dirty="0"/>
              <a:t> </a:t>
            </a:r>
            <a:r>
              <a:rPr lang="en-US" b="1" i="1" dirty="0" err="1"/>
              <a:t>adalah</a:t>
            </a:r>
            <a:r>
              <a:rPr lang="en-US" b="1" i="1" dirty="0"/>
              <a:t> </a:t>
            </a:r>
            <a:r>
              <a:rPr lang="en-US" dirty="0" err="1"/>
              <a:t>haram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ulama</a:t>
            </a:r>
            <a:r>
              <a:rPr lang="en-US" dirty="0"/>
              <a:t> </a:t>
            </a:r>
            <a:r>
              <a:rPr lang="en-US" dirty="0" err="1"/>
              <a:t>madzhab</a:t>
            </a:r>
            <a:r>
              <a:rPr lang="en-US" dirty="0"/>
              <a:t> </a:t>
            </a:r>
            <a:r>
              <a:rPr lang="fi-FI" dirty="0"/>
              <a:t>Maliki, diantaranya kadi Abu Hasan.</a:t>
            </a:r>
          </a:p>
          <a:p>
            <a:pPr algn="just">
              <a:buNone/>
            </a:pPr>
            <a:r>
              <a:rPr lang="en-US" b="1" i="1" dirty="0"/>
              <a:t>	</a:t>
            </a:r>
            <a:r>
              <a:rPr lang="en-US" b="1" i="1" dirty="0" err="1"/>
              <a:t>Pendapat</a:t>
            </a:r>
            <a:r>
              <a:rPr lang="en-US" b="1" i="1" dirty="0"/>
              <a:t> </a:t>
            </a:r>
            <a:r>
              <a:rPr lang="en-US" b="1" i="1" dirty="0" err="1"/>
              <a:t>kedua</a:t>
            </a:r>
            <a:r>
              <a:rPr lang="en-US" b="1" i="1" dirty="0"/>
              <a:t> : </a:t>
            </a:r>
            <a:r>
              <a:rPr lang="en-US" b="1" i="1" dirty="0" err="1"/>
              <a:t>Talak</a:t>
            </a:r>
            <a:r>
              <a:rPr lang="en-US" b="1" i="1" dirty="0"/>
              <a:t> </a:t>
            </a:r>
            <a:r>
              <a:rPr lang="en-US" b="1" i="1" dirty="0" err="1"/>
              <a:t>tersebut</a:t>
            </a:r>
            <a:r>
              <a:rPr lang="en-US" b="1" i="1" dirty="0"/>
              <a:t> </a:t>
            </a:r>
            <a:r>
              <a:rPr lang="en-US" b="1" i="1" dirty="0" err="1"/>
              <a:t>makruh</a:t>
            </a:r>
            <a:r>
              <a:rPr lang="en-US" b="1" i="1" dirty="0"/>
              <a:t>, </a:t>
            </a:r>
            <a:r>
              <a:rPr lang="en-US" b="1" i="1" dirty="0" err="1"/>
              <a:t>ini</a:t>
            </a:r>
            <a:r>
              <a:rPr lang="en-US" b="1" i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Hasan</a:t>
            </a:r>
            <a:r>
              <a:rPr lang="en-US" dirty="0"/>
              <a:t> Al-</a:t>
            </a:r>
            <a:r>
              <a:rPr lang="en-US" dirty="0" err="1"/>
              <a:t>Bashri</a:t>
            </a:r>
            <a:r>
              <a:rPr lang="en-US" dirty="0"/>
              <a:t>,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disebutkan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Ibnu</a:t>
            </a:r>
            <a:r>
              <a:rPr lang="en-US" dirty="0"/>
              <a:t> </a:t>
            </a:r>
            <a:r>
              <a:rPr lang="en-US" dirty="0" err="1"/>
              <a:t>Mundzir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b="1" i="1" dirty="0"/>
              <a:t>	</a:t>
            </a:r>
            <a:r>
              <a:rPr lang="en-US" b="1" i="1" dirty="0" err="1"/>
              <a:t>Pendapat</a:t>
            </a:r>
            <a:r>
              <a:rPr lang="en-US" b="1" i="1" dirty="0"/>
              <a:t> </a:t>
            </a:r>
            <a:r>
              <a:rPr lang="en-US" b="1" i="1" dirty="0" err="1"/>
              <a:t>ketiga</a:t>
            </a:r>
            <a:r>
              <a:rPr lang="en-US" b="1" i="1" dirty="0"/>
              <a:t> : </a:t>
            </a:r>
            <a:r>
              <a:rPr lang="en-US" b="1" i="1" dirty="0" err="1"/>
              <a:t>Talak</a:t>
            </a:r>
            <a:r>
              <a:rPr lang="en-US" b="1" i="1" dirty="0"/>
              <a:t> </a:t>
            </a:r>
            <a:r>
              <a:rPr lang="en-US" b="1" i="1" dirty="0" err="1"/>
              <a:t>tersebut</a:t>
            </a:r>
            <a:r>
              <a:rPr lang="en-US" b="1" i="1" dirty="0"/>
              <a:t> </a:t>
            </a:r>
            <a:r>
              <a:rPr lang="en-US" b="1" i="1" dirty="0" err="1"/>
              <a:t>jaiz</a:t>
            </a:r>
            <a:r>
              <a:rPr lang="en-US" b="1" i="1" dirty="0"/>
              <a:t> (</a:t>
            </a:r>
            <a:r>
              <a:rPr lang="en-US" b="1" i="1" dirty="0" err="1"/>
              <a:t>boleh</a:t>
            </a:r>
            <a:r>
              <a:rPr lang="en-US" b="1" i="1" dirty="0"/>
              <a:t>). </a:t>
            </a:r>
            <a:r>
              <a:rPr lang="en-US" b="1" i="1" dirty="0" err="1"/>
              <a:t>Ini</a:t>
            </a:r>
            <a:r>
              <a:rPr lang="en-US" b="1" i="1" dirty="0"/>
              <a:t> </a:t>
            </a:r>
            <a:r>
              <a:rPr lang="fi-FI" dirty="0"/>
              <a:t>dikatakan oleh mayoritas ulama, diantaranya Thawus, </a:t>
            </a:r>
            <a:r>
              <a:rPr lang="en-US" dirty="0" err="1"/>
              <a:t>Hasan</a:t>
            </a:r>
            <a:r>
              <a:rPr lang="en-US" dirty="0"/>
              <a:t>, </a:t>
            </a:r>
            <a:r>
              <a:rPr lang="en-US" dirty="0" err="1"/>
              <a:t>Ibnu</a:t>
            </a:r>
            <a:r>
              <a:rPr lang="en-US" dirty="0"/>
              <a:t> </a:t>
            </a:r>
            <a:r>
              <a:rPr lang="en-US" dirty="0" err="1"/>
              <a:t>Sirin</a:t>
            </a:r>
            <a:r>
              <a:rPr lang="en-US" dirty="0"/>
              <a:t>, </a:t>
            </a:r>
            <a:r>
              <a:rPr lang="en-US" dirty="0" err="1"/>
              <a:t>Rabi’ah</a:t>
            </a:r>
            <a:r>
              <a:rPr lang="en-US" dirty="0"/>
              <a:t>, </a:t>
            </a:r>
            <a:r>
              <a:rPr lang="en-US" dirty="0" err="1"/>
              <a:t>Hamad</a:t>
            </a:r>
            <a:r>
              <a:rPr lang="en-US" dirty="0"/>
              <a:t> </a:t>
            </a:r>
            <a:r>
              <a:rPr lang="en-US" dirty="0" err="1"/>
              <a:t>ibn</a:t>
            </a:r>
            <a:r>
              <a:rPr lang="en-US" dirty="0"/>
              <a:t> Abu </a:t>
            </a:r>
            <a:r>
              <a:rPr lang="en-US" dirty="0" err="1"/>
              <a:t>Sulaiman</a:t>
            </a:r>
            <a:r>
              <a:rPr lang="en-US" dirty="0"/>
              <a:t>, </a:t>
            </a:r>
            <a:r>
              <a:rPr lang="en-US" dirty="0" err="1"/>
              <a:t>para</a:t>
            </a:r>
            <a:r>
              <a:rPr lang="en-US" dirty="0"/>
              <a:t> imam yang </a:t>
            </a:r>
            <a:r>
              <a:rPr lang="en-US" dirty="0" err="1"/>
              <a:t>empat</a:t>
            </a:r>
            <a:r>
              <a:rPr lang="en-US" dirty="0"/>
              <a:t>, </a:t>
            </a:r>
            <a:r>
              <a:rPr lang="en-US" dirty="0" err="1"/>
              <a:t>Ibnu</a:t>
            </a:r>
            <a:r>
              <a:rPr lang="en-US" dirty="0"/>
              <a:t> </a:t>
            </a:r>
            <a:r>
              <a:rPr lang="en-US" dirty="0" err="1"/>
              <a:t>Hazm</a:t>
            </a:r>
            <a:r>
              <a:rPr lang="en-US" dirty="0"/>
              <a:t>, </a:t>
            </a:r>
            <a:r>
              <a:rPr lang="en-US" dirty="0" err="1"/>
              <a:t>Ishaq</a:t>
            </a:r>
            <a:r>
              <a:rPr lang="en-US" dirty="0"/>
              <a:t>, Abu </a:t>
            </a:r>
            <a:r>
              <a:rPr lang="en-US" dirty="0" err="1"/>
              <a:t>Tsaur</a:t>
            </a:r>
            <a:r>
              <a:rPr lang="en-US" dirty="0"/>
              <a:t>, Abu </a:t>
            </a:r>
            <a:r>
              <a:rPr lang="en-US" dirty="0" err="1"/>
              <a:t>Ubaid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Ibnu</a:t>
            </a:r>
            <a:r>
              <a:rPr lang="en-US" dirty="0"/>
              <a:t> </a:t>
            </a:r>
            <a:r>
              <a:rPr lang="en-US" dirty="0" err="1"/>
              <a:t>Mundzir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818943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</a:rPr>
              <a:t>Jurnal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 1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dirty="0" err="1">
                <a:solidFill>
                  <a:schemeClr val="tx1"/>
                </a:solidFill>
              </a:rPr>
              <a:t>Wanita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Hamil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Luar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Nikah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Perspektif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Hukum</a:t>
            </a:r>
            <a:r>
              <a:rPr lang="en-US" sz="2400" dirty="0">
                <a:solidFill>
                  <a:schemeClr val="tx1"/>
                </a:solidFill>
              </a:rPr>
              <a:t> Islam (</a:t>
            </a:r>
            <a:r>
              <a:rPr lang="en-US" sz="2400" dirty="0" err="1">
                <a:solidFill>
                  <a:schemeClr val="tx1"/>
                </a:solidFill>
              </a:rPr>
              <a:t>Studi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Menikah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Mentalaq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Masa </a:t>
            </a:r>
            <a:r>
              <a:rPr lang="en-US" sz="2400" dirty="0" err="1">
                <a:solidFill>
                  <a:schemeClr val="tx1"/>
                </a:solidFill>
              </a:rPr>
              <a:t>Iddah</a:t>
            </a:r>
            <a:r>
              <a:rPr lang="en-US" sz="2400" dirty="0">
                <a:solidFill>
                  <a:schemeClr val="tx1"/>
                </a:solidFill>
              </a:rPr>
              <a:t>)”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200" i="1" dirty="0" err="1">
                <a:solidFill>
                  <a:srgbClr val="FFFF00"/>
                </a:solidFill>
              </a:rPr>
              <a:t>Oleh</a:t>
            </a:r>
            <a:r>
              <a:rPr lang="en-US" sz="2200" i="1" dirty="0">
                <a:solidFill>
                  <a:srgbClr val="FFFF00"/>
                </a:solidFill>
              </a:rPr>
              <a:t> : </a:t>
            </a:r>
            <a:r>
              <a:rPr lang="en-US" sz="2200" i="1" dirty="0" err="1">
                <a:solidFill>
                  <a:srgbClr val="FFFF00"/>
                </a:solidFill>
              </a:rPr>
              <a:t>Junawaroh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en-US" sz="2200" i="1" dirty="0">
                <a:solidFill>
                  <a:srgbClr val="FFFF00"/>
                </a:solidFill>
              </a:rPr>
              <a:t>Alumni </a:t>
            </a:r>
            <a:r>
              <a:rPr lang="en-US" sz="2200" i="1" dirty="0" err="1">
                <a:solidFill>
                  <a:srgbClr val="FFFF00"/>
                </a:solidFill>
              </a:rPr>
              <a:t>Fak</a:t>
            </a:r>
            <a:r>
              <a:rPr lang="en-US" sz="2200" i="1" dirty="0">
                <a:solidFill>
                  <a:srgbClr val="FFFF00"/>
                </a:solidFill>
              </a:rPr>
              <a:t>. </a:t>
            </a:r>
            <a:r>
              <a:rPr lang="en-US" sz="2200" i="1" dirty="0" err="1">
                <a:solidFill>
                  <a:srgbClr val="FFFF00"/>
                </a:solidFill>
              </a:rPr>
              <a:t>Syariah</a:t>
            </a:r>
            <a:r>
              <a:rPr lang="en-US" sz="2200" i="1" dirty="0">
                <a:solidFill>
                  <a:srgbClr val="FFFF00"/>
                </a:solidFill>
              </a:rPr>
              <a:t> UIN SMH </a:t>
            </a:r>
            <a:r>
              <a:rPr lang="en-US" sz="2200" i="1" dirty="0" err="1">
                <a:solidFill>
                  <a:srgbClr val="FFFF00"/>
                </a:solidFill>
              </a:rPr>
              <a:t>Banten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943166" cy="4456111"/>
          </a:xfrm>
        </p:spPr>
        <p:txBody>
          <a:bodyPr>
            <a:normAutofit/>
          </a:bodyPr>
          <a:lstStyle/>
          <a:p>
            <a:r>
              <a:rPr lang="en-US" dirty="0"/>
              <a:t>REVIEW :</a:t>
            </a:r>
          </a:p>
          <a:p>
            <a:pPr>
              <a:buNone/>
            </a:pPr>
            <a:r>
              <a:rPr lang="en-US" dirty="0"/>
              <a:t>c.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Iddah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Nikah</a:t>
            </a:r>
            <a:endParaRPr lang="en-US" dirty="0"/>
          </a:p>
          <a:p>
            <a:pPr>
              <a:buNone/>
            </a:pPr>
            <a:r>
              <a:rPr lang="fi-FI" dirty="0"/>
              <a:t>			Jika diketahui wanita hamil oleh laki-laki (bukan </a:t>
            </a:r>
            <a:r>
              <a:rPr lang="en-US" dirty="0" err="1"/>
              <a:t>suaminya</a:t>
            </a:r>
            <a:r>
              <a:rPr lang="en-US" dirty="0"/>
              <a:t>)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haram</a:t>
            </a:r>
            <a:r>
              <a:rPr lang="en-US" dirty="0"/>
              <a:t> </a:t>
            </a:r>
            <a:r>
              <a:rPr lang="en-US" dirty="0" err="1"/>
              <a:t>dinikahi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,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menikah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menjalani</a:t>
            </a:r>
            <a:r>
              <a:rPr lang="en-US" dirty="0"/>
              <a:t> </a:t>
            </a:r>
            <a:r>
              <a:rPr lang="en-US" dirty="0" err="1"/>
              <a:t>iddah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agar </a:t>
            </a:r>
            <a:r>
              <a:rPr lang="sv-SE" dirty="0"/>
              <a:t>nasab anak yang dikandungnya menjadi jelas. Sebab </a:t>
            </a:r>
            <a:r>
              <a:rPr lang="en-US" dirty="0" err="1"/>
              <a:t>menikah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iddahnya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nikahnya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818943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</a:rPr>
              <a:t>Jurnal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 1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dirty="0" err="1">
                <a:solidFill>
                  <a:schemeClr val="tx1"/>
                </a:solidFill>
              </a:rPr>
              <a:t>Wanita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Hamil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Luar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Nikah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Perspektif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Hukum</a:t>
            </a:r>
            <a:r>
              <a:rPr lang="en-US" sz="2400" dirty="0">
                <a:solidFill>
                  <a:schemeClr val="tx1"/>
                </a:solidFill>
              </a:rPr>
              <a:t> Islam (</a:t>
            </a:r>
            <a:r>
              <a:rPr lang="en-US" sz="2400" dirty="0" err="1">
                <a:solidFill>
                  <a:schemeClr val="tx1"/>
                </a:solidFill>
              </a:rPr>
              <a:t>Studi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Menikah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Mentalaq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Masa </a:t>
            </a:r>
            <a:r>
              <a:rPr lang="en-US" sz="2400" dirty="0" err="1">
                <a:solidFill>
                  <a:schemeClr val="tx1"/>
                </a:solidFill>
              </a:rPr>
              <a:t>Iddah</a:t>
            </a:r>
            <a:r>
              <a:rPr lang="en-US" sz="2400" dirty="0">
                <a:solidFill>
                  <a:schemeClr val="tx1"/>
                </a:solidFill>
              </a:rPr>
              <a:t>)”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200" i="1" dirty="0" err="1">
                <a:solidFill>
                  <a:srgbClr val="FFFF00"/>
                </a:solidFill>
              </a:rPr>
              <a:t>Oleh</a:t>
            </a:r>
            <a:r>
              <a:rPr lang="en-US" sz="2200" i="1" dirty="0">
                <a:solidFill>
                  <a:srgbClr val="FFFF00"/>
                </a:solidFill>
              </a:rPr>
              <a:t> : </a:t>
            </a:r>
            <a:r>
              <a:rPr lang="en-US" sz="2200" i="1" dirty="0" err="1">
                <a:solidFill>
                  <a:srgbClr val="FFFF00"/>
                </a:solidFill>
              </a:rPr>
              <a:t>Junawaroh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en-US" sz="2200" i="1" dirty="0">
                <a:solidFill>
                  <a:srgbClr val="FFFF00"/>
                </a:solidFill>
              </a:rPr>
              <a:t>Alumni </a:t>
            </a:r>
            <a:r>
              <a:rPr lang="en-US" sz="2200" i="1" dirty="0" err="1">
                <a:solidFill>
                  <a:srgbClr val="FFFF00"/>
                </a:solidFill>
              </a:rPr>
              <a:t>Fak</a:t>
            </a:r>
            <a:r>
              <a:rPr lang="en-US" sz="2200" i="1" dirty="0">
                <a:solidFill>
                  <a:srgbClr val="FFFF00"/>
                </a:solidFill>
              </a:rPr>
              <a:t>. </a:t>
            </a:r>
            <a:r>
              <a:rPr lang="en-US" sz="2200" i="1" dirty="0" err="1">
                <a:solidFill>
                  <a:srgbClr val="FFFF00"/>
                </a:solidFill>
              </a:rPr>
              <a:t>Syariah</a:t>
            </a:r>
            <a:r>
              <a:rPr lang="en-US" sz="2200" i="1" dirty="0">
                <a:solidFill>
                  <a:srgbClr val="FFFF00"/>
                </a:solidFill>
              </a:rPr>
              <a:t> UIN SMH </a:t>
            </a:r>
            <a:r>
              <a:rPr lang="en-US" sz="2200" i="1" dirty="0" err="1">
                <a:solidFill>
                  <a:srgbClr val="FFFF00"/>
                </a:solidFill>
              </a:rPr>
              <a:t>Banten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943166" cy="44561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KESIMPULAN :</a:t>
            </a:r>
          </a:p>
          <a:p>
            <a:pPr>
              <a:buNone/>
            </a:pPr>
            <a:r>
              <a:rPr lang="en-US" dirty="0"/>
              <a:t>a.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Menikahi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Nikah</a:t>
            </a:r>
            <a:endParaRPr lang="en-US" dirty="0"/>
          </a:p>
          <a:p>
            <a:pPr algn="just">
              <a:buNone/>
            </a:pPr>
            <a:r>
              <a:rPr lang="fi-FI" dirty="0"/>
              <a:t>	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2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menikahi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nikah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dinikahi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yang </a:t>
            </a:r>
            <a:r>
              <a:rPr lang="en-US" dirty="0" err="1"/>
              <a:t>menghamilinya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Imam </a:t>
            </a:r>
            <a:r>
              <a:rPr lang="en-US" dirty="0" err="1"/>
              <a:t>Hanafi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Syafi’i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memperbolehkan</a:t>
            </a:r>
            <a:r>
              <a:rPr lang="en-US" dirty="0"/>
              <a:t> </a:t>
            </a:r>
            <a:r>
              <a:rPr lang="en-US" dirty="0" err="1"/>
              <a:t>menikahi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yang </a:t>
            </a:r>
            <a:r>
              <a:rPr lang="en-US" dirty="0" err="1"/>
              <a:t>berzina</a:t>
            </a:r>
            <a:r>
              <a:rPr lang="en-US" dirty="0"/>
              <a:t>,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Imam </a:t>
            </a:r>
            <a:r>
              <a:rPr lang="en-US" dirty="0" err="1"/>
              <a:t>Maliki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Hambali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/>
              <a:t>b.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Mentalaq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Nikah</a:t>
            </a:r>
            <a:endParaRPr lang="en-US" dirty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/>
              <a:t>Ada</a:t>
            </a:r>
            <a:r>
              <a:rPr lang="en-US" dirty="0"/>
              <a:t> 3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mentalaq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nikah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 </a:t>
            </a:r>
            <a:r>
              <a:rPr lang="en-US" dirty="0" err="1"/>
              <a:t>Haram</a:t>
            </a:r>
            <a:r>
              <a:rPr lang="en-US" dirty="0"/>
              <a:t>, </a:t>
            </a:r>
            <a:r>
              <a:rPr lang="en-US" dirty="0" err="1"/>
              <a:t>makruh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jaiz</a:t>
            </a:r>
            <a:r>
              <a:rPr lang="en-US" dirty="0"/>
              <a:t> (</a:t>
            </a:r>
            <a:r>
              <a:rPr lang="en-US" dirty="0" err="1"/>
              <a:t>boleh</a:t>
            </a:r>
            <a:r>
              <a:rPr lang="en-US" dirty="0"/>
              <a:t>).</a:t>
            </a:r>
          </a:p>
          <a:p>
            <a:pPr algn="just">
              <a:buNone/>
            </a:pPr>
            <a:r>
              <a:rPr lang="en-US" dirty="0"/>
              <a:t>c.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Iddah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Nikah</a:t>
            </a:r>
            <a:endParaRPr lang="en-US" dirty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Iddah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nikah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yang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(</a:t>
            </a:r>
            <a:r>
              <a:rPr lang="en-US" dirty="0" err="1"/>
              <a:t>sah</a:t>
            </a:r>
            <a:r>
              <a:rPr lang="en-US" dirty="0"/>
              <a:t>)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dinikahi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2818943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04900"/>
            <a:ext cx="10676466" cy="48387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JURNAL 2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 “</a:t>
            </a:r>
            <a:r>
              <a:rPr lang="en-US" dirty="0" err="1">
                <a:solidFill>
                  <a:schemeClr val="tx1"/>
                </a:solidFill>
              </a:rPr>
              <a:t>Pengalaman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Remaja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Hamil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Luar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Nikah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Studi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Fenomenologi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Desa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Kecamatan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Ibu</a:t>
            </a:r>
            <a:r>
              <a:rPr lang="en-US" dirty="0">
                <a:solidFill>
                  <a:schemeClr val="tx1"/>
                </a:solidFill>
              </a:rPr>
              <a:t> Halmahera Barat)”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700" i="1" dirty="0" err="1">
                <a:solidFill>
                  <a:srgbClr val="FFFF00"/>
                </a:solidFill>
              </a:rPr>
              <a:t>Oleh</a:t>
            </a:r>
            <a:r>
              <a:rPr lang="en-US" sz="2700" i="1" dirty="0">
                <a:solidFill>
                  <a:srgbClr val="FFFF00"/>
                </a:solidFill>
              </a:rPr>
              <a:t> : </a:t>
            </a:r>
            <a:r>
              <a:rPr lang="en-US" sz="2700" i="1" dirty="0" err="1">
                <a:solidFill>
                  <a:srgbClr val="FFFF00"/>
                </a:solidFill>
              </a:rPr>
              <a:t>Devisolita</a:t>
            </a:r>
            <a:r>
              <a:rPr lang="en-US" sz="2700" i="1" dirty="0">
                <a:solidFill>
                  <a:srgbClr val="FFFF00"/>
                </a:solidFill>
              </a:rPr>
              <a:t> Malik</a:t>
            </a:r>
            <a:r>
              <a:rPr lang="en-US" sz="2700" i="1" baseline="30000" dirty="0">
                <a:solidFill>
                  <a:srgbClr val="FFFF00"/>
                </a:solidFill>
              </a:rPr>
              <a:t>1</a:t>
            </a:r>
            <a:r>
              <a:rPr lang="en-US" sz="2700" i="1" dirty="0">
                <a:solidFill>
                  <a:srgbClr val="FFFF00"/>
                </a:solidFill>
              </a:rPr>
              <a:t>, </a:t>
            </a:r>
            <a:r>
              <a:rPr lang="en-US" sz="2700" i="1" dirty="0" err="1">
                <a:solidFill>
                  <a:srgbClr val="FFFF00"/>
                </a:solidFill>
              </a:rPr>
              <a:t>Athanasia</a:t>
            </a:r>
            <a:r>
              <a:rPr lang="en-US" sz="2700" i="1" dirty="0">
                <a:solidFill>
                  <a:srgbClr val="FFFF00"/>
                </a:solidFill>
              </a:rPr>
              <a:t> Budi Astuti</a:t>
            </a:r>
            <a:r>
              <a:rPr lang="en-US" sz="2700" i="1" baseline="30000" dirty="0">
                <a:solidFill>
                  <a:srgbClr val="FFFF00"/>
                </a:solidFill>
              </a:rPr>
              <a:t>2</a:t>
            </a:r>
            <a:r>
              <a:rPr lang="en-US" sz="2700" i="1" dirty="0">
                <a:solidFill>
                  <a:srgbClr val="FFFF00"/>
                </a:solidFill>
              </a:rPr>
              <a:t>, Natalia R. Yulianti</a:t>
            </a:r>
            <a:r>
              <a:rPr lang="en-US" sz="2700" i="1" baseline="30000" dirty="0">
                <a:solidFill>
                  <a:srgbClr val="FFFF00"/>
                </a:solidFill>
              </a:rPr>
              <a:t>3</a:t>
            </a:r>
            <a:br>
              <a:rPr lang="en-US" sz="2700" i="1" baseline="30000" dirty="0">
                <a:solidFill>
                  <a:srgbClr val="FFFF00"/>
                </a:solidFill>
              </a:rPr>
            </a:br>
            <a:r>
              <a:rPr lang="en-US" sz="2700" i="1" dirty="0">
                <a:solidFill>
                  <a:srgbClr val="FFFF00"/>
                </a:solidFill>
              </a:rPr>
              <a:t/>
            </a:r>
            <a:br>
              <a:rPr lang="en-US" sz="2700" i="1" dirty="0">
                <a:solidFill>
                  <a:srgbClr val="FFFF00"/>
                </a:solidFill>
              </a:rPr>
            </a:br>
            <a:r>
              <a:rPr lang="en-US" sz="2700" i="1" baseline="30000" dirty="0">
                <a:solidFill>
                  <a:srgbClr val="FFFF00"/>
                </a:solidFill>
              </a:rPr>
              <a:t>1</a:t>
            </a:r>
            <a:r>
              <a:rPr lang="en-US" sz="2700" i="1" dirty="0">
                <a:solidFill>
                  <a:srgbClr val="FFFF00"/>
                </a:solidFill>
              </a:rPr>
              <a:t>Fak. </a:t>
            </a:r>
            <a:r>
              <a:rPr lang="en-US" sz="2700" i="1" dirty="0" err="1">
                <a:solidFill>
                  <a:srgbClr val="FFFF00"/>
                </a:solidFill>
              </a:rPr>
              <a:t>Ilmu</a:t>
            </a:r>
            <a:r>
              <a:rPr lang="en-US" sz="2700" i="1" dirty="0">
                <a:solidFill>
                  <a:srgbClr val="FFFF00"/>
                </a:solidFill>
              </a:rPr>
              <a:t> </a:t>
            </a:r>
            <a:r>
              <a:rPr lang="en-US" sz="2700" i="1" dirty="0" err="1">
                <a:solidFill>
                  <a:srgbClr val="FFFF00"/>
                </a:solidFill>
              </a:rPr>
              <a:t>Kesehatan</a:t>
            </a:r>
            <a:r>
              <a:rPr lang="en-US" sz="2700" i="1" dirty="0">
                <a:solidFill>
                  <a:srgbClr val="FFFF00"/>
                </a:solidFill>
              </a:rPr>
              <a:t>, UKSW </a:t>
            </a:r>
            <a:r>
              <a:rPr lang="en-US" sz="2700" i="1" dirty="0" err="1">
                <a:solidFill>
                  <a:srgbClr val="FFFF00"/>
                </a:solidFill>
              </a:rPr>
              <a:t>Salatiga</a:t>
            </a:r>
            <a:r>
              <a:rPr lang="en-US" sz="2700" i="1" dirty="0">
                <a:solidFill>
                  <a:srgbClr val="FFFF00"/>
                </a:solidFill>
              </a:rPr>
              <a:t> - </a:t>
            </a:r>
            <a:r>
              <a:rPr lang="en-US" sz="2700" i="1" baseline="30000" dirty="0">
                <a:solidFill>
                  <a:srgbClr val="FFFF00"/>
                </a:solidFill>
              </a:rPr>
              <a:t>2</a:t>
            </a:r>
            <a:r>
              <a:rPr lang="en-US" sz="2700" i="1" dirty="0">
                <a:solidFill>
                  <a:srgbClr val="FFFF00"/>
                </a:solidFill>
              </a:rPr>
              <a:t>Staf </a:t>
            </a:r>
            <a:r>
              <a:rPr lang="en-US" sz="2700" i="1" dirty="0" err="1">
                <a:solidFill>
                  <a:srgbClr val="FFFF00"/>
                </a:solidFill>
              </a:rPr>
              <a:t>Pengajar</a:t>
            </a:r>
            <a:r>
              <a:rPr lang="en-US" sz="2700" i="1" dirty="0">
                <a:solidFill>
                  <a:srgbClr val="FFFF00"/>
                </a:solidFill>
              </a:rPr>
              <a:t> D III </a:t>
            </a:r>
            <a:r>
              <a:rPr lang="en-US" sz="2700" i="1" dirty="0" err="1">
                <a:solidFill>
                  <a:srgbClr val="FFFF00"/>
                </a:solidFill>
              </a:rPr>
              <a:t>Keperawatan</a:t>
            </a:r>
            <a:r>
              <a:rPr lang="en-US" sz="2700" i="1" dirty="0">
                <a:solidFill>
                  <a:srgbClr val="FFFF00"/>
                </a:solidFill>
              </a:rPr>
              <a:t>, </a:t>
            </a:r>
            <a:r>
              <a:rPr lang="en-US" sz="2700" i="1" dirty="0" err="1">
                <a:solidFill>
                  <a:srgbClr val="FFFF00"/>
                </a:solidFill>
              </a:rPr>
              <a:t>Politekes</a:t>
            </a:r>
            <a:r>
              <a:rPr lang="en-US" sz="2700" i="1" dirty="0">
                <a:solidFill>
                  <a:srgbClr val="FFFF00"/>
                </a:solidFill>
              </a:rPr>
              <a:t> Surakarta – </a:t>
            </a:r>
            <a:r>
              <a:rPr lang="en-US" sz="2700" i="1" baseline="30000" dirty="0">
                <a:solidFill>
                  <a:srgbClr val="FFFF00"/>
                </a:solidFill>
              </a:rPr>
              <a:t>3</a:t>
            </a:r>
            <a:r>
              <a:rPr lang="en-US" sz="2700" i="1" dirty="0">
                <a:solidFill>
                  <a:srgbClr val="FFFF00"/>
                </a:solidFill>
              </a:rPr>
              <a:t>Staf </a:t>
            </a:r>
            <a:r>
              <a:rPr lang="en-US" sz="2700" i="1" dirty="0" err="1">
                <a:solidFill>
                  <a:srgbClr val="FFFF00"/>
                </a:solidFill>
              </a:rPr>
              <a:t>Pengajar</a:t>
            </a:r>
            <a:r>
              <a:rPr lang="en-US" sz="2700" i="1" dirty="0">
                <a:solidFill>
                  <a:srgbClr val="FFFF00"/>
                </a:solidFill>
              </a:rPr>
              <a:t> </a:t>
            </a:r>
            <a:r>
              <a:rPr lang="en-US" sz="2700" i="1" dirty="0" err="1">
                <a:solidFill>
                  <a:srgbClr val="FFFF00"/>
                </a:solidFill>
              </a:rPr>
              <a:t>Prodi</a:t>
            </a:r>
            <a:r>
              <a:rPr lang="en-US" sz="2700" i="1" dirty="0">
                <a:solidFill>
                  <a:srgbClr val="FFFF00"/>
                </a:solidFill>
              </a:rPr>
              <a:t> </a:t>
            </a:r>
            <a:r>
              <a:rPr lang="en-US" sz="2700" i="1" dirty="0" err="1">
                <a:solidFill>
                  <a:srgbClr val="FFFF00"/>
                </a:solidFill>
              </a:rPr>
              <a:t>Ilmu</a:t>
            </a:r>
            <a:r>
              <a:rPr lang="en-US" sz="2700" i="1" dirty="0">
                <a:solidFill>
                  <a:srgbClr val="FFFF00"/>
                </a:solidFill>
              </a:rPr>
              <a:t> </a:t>
            </a:r>
            <a:r>
              <a:rPr lang="en-US" sz="2700" i="1" dirty="0" err="1">
                <a:solidFill>
                  <a:srgbClr val="FFFF00"/>
                </a:solidFill>
              </a:rPr>
              <a:t>Keperawatan</a:t>
            </a:r>
            <a:r>
              <a:rPr lang="en-US" sz="2700" i="1" dirty="0">
                <a:solidFill>
                  <a:srgbClr val="FFFF00"/>
                </a:solidFill>
              </a:rPr>
              <a:t> FIK, UKSW </a:t>
            </a:r>
            <a:r>
              <a:rPr lang="en-US" sz="2700" i="1" dirty="0" err="1">
                <a:solidFill>
                  <a:srgbClr val="FFFF00"/>
                </a:solidFill>
              </a:rPr>
              <a:t>Salatiga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20428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>
                <a:solidFill>
                  <a:srgbClr val="00B0F0"/>
                </a:solidFill>
              </a:rPr>
              <a:t>Jurnal</a:t>
            </a:r>
            <a:r>
              <a:rPr lang="en-US" sz="2400" dirty="0">
                <a:solidFill>
                  <a:srgbClr val="00B0F0"/>
                </a:solidFill>
              </a:rPr>
              <a:t> 2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dirty="0" err="1">
                <a:solidFill>
                  <a:schemeClr val="tx1"/>
                </a:solidFill>
              </a:rPr>
              <a:t>Pengalaman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Hidup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Remaja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Hamil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Luar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Nikah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Studi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Fenomenologi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Desa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Baru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Kecamatan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Ibu</a:t>
            </a:r>
            <a:r>
              <a:rPr lang="en-US" sz="2400" dirty="0">
                <a:solidFill>
                  <a:schemeClr val="tx1"/>
                </a:solidFill>
              </a:rPr>
              <a:t> Halmahera Barat)”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200" i="1" dirty="0" err="1">
                <a:solidFill>
                  <a:srgbClr val="FFFF00"/>
                </a:solidFill>
              </a:rPr>
              <a:t>Oleh</a:t>
            </a:r>
            <a:r>
              <a:rPr lang="en-US" sz="2200" i="1" dirty="0">
                <a:solidFill>
                  <a:srgbClr val="FFFF00"/>
                </a:solidFill>
              </a:rPr>
              <a:t> : </a:t>
            </a:r>
            <a:r>
              <a:rPr lang="en-US" sz="2200" i="1" dirty="0" err="1">
                <a:solidFill>
                  <a:srgbClr val="FFFF00"/>
                </a:solidFill>
              </a:rPr>
              <a:t>Devisolita</a:t>
            </a:r>
            <a:r>
              <a:rPr lang="en-US" sz="2200" i="1" dirty="0">
                <a:solidFill>
                  <a:srgbClr val="FFFF00"/>
                </a:solidFill>
              </a:rPr>
              <a:t> Malik</a:t>
            </a:r>
            <a:r>
              <a:rPr lang="en-US" sz="2200" i="1" baseline="30000" dirty="0">
                <a:solidFill>
                  <a:srgbClr val="FFFF00"/>
                </a:solidFill>
              </a:rPr>
              <a:t>1</a:t>
            </a:r>
            <a:r>
              <a:rPr lang="en-US" sz="2200" i="1" dirty="0">
                <a:solidFill>
                  <a:srgbClr val="FFFF00"/>
                </a:solidFill>
              </a:rPr>
              <a:t>, </a:t>
            </a:r>
            <a:r>
              <a:rPr lang="en-US" sz="2200" i="1" dirty="0" err="1">
                <a:solidFill>
                  <a:srgbClr val="FFFF00"/>
                </a:solidFill>
              </a:rPr>
              <a:t>Athanasia</a:t>
            </a:r>
            <a:r>
              <a:rPr lang="en-US" sz="2200" i="1" dirty="0">
                <a:solidFill>
                  <a:srgbClr val="FFFF00"/>
                </a:solidFill>
              </a:rPr>
              <a:t> Budi Astuti</a:t>
            </a:r>
            <a:r>
              <a:rPr lang="en-US" sz="2200" i="1" baseline="30000" dirty="0">
                <a:solidFill>
                  <a:srgbClr val="FFFF00"/>
                </a:solidFill>
              </a:rPr>
              <a:t>2</a:t>
            </a:r>
            <a:r>
              <a:rPr lang="en-US" sz="2200" i="1" dirty="0">
                <a:solidFill>
                  <a:srgbClr val="FFFF00"/>
                </a:solidFill>
              </a:rPr>
              <a:t>, Natalia R. Yulianti</a:t>
            </a:r>
            <a:r>
              <a:rPr lang="en-US" sz="2200" i="1" baseline="30000" dirty="0">
                <a:solidFill>
                  <a:srgbClr val="FFFF00"/>
                </a:solidFill>
              </a:rPr>
              <a:t>3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en-US" sz="2200" i="1" baseline="30000" dirty="0">
                <a:solidFill>
                  <a:srgbClr val="FFFF00"/>
                </a:solidFill>
              </a:rPr>
              <a:t>1</a:t>
            </a:r>
            <a:r>
              <a:rPr lang="en-US" sz="2200" i="1" dirty="0">
                <a:solidFill>
                  <a:srgbClr val="FFFF00"/>
                </a:solidFill>
              </a:rPr>
              <a:t>Fak. </a:t>
            </a:r>
            <a:r>
              <a:rPr lang="en-US" sz="2200" i="1" dirty="0" err="1">
                <a:solidFill>
                  <a:srgbClr val="FFFF00"/>
                </a:solidFill>
              </a:rPr>
              <a:t>Ilmu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Kesehatan</a:t>
            </a:r>
            <a:r>
              <a:rPr lang="en-US" sz="2200" i="1" dirty="0">
                <a:solidFill>
                  <a:srgbClr val="FFFF00"/>
                </a:solidFill>
              </a:rPr>
              <a:t>, UKSW </a:t>
            </a:r>
            <a:r>
              <a:rPr lang="en-US" sz="2200" i="1" dirty="0" err="1">
                <a:solidFill>
                  <a:srgbClr val="FFFF00"/>
                </a:solidFill>
              </a:rPr>
              <a:t>Salatiga</a:t>
            </a:r>
            <a:r>
              <a:rPr lang="en-US" sz="2200" i="1" dirty="0">
                <a:solidFill>
                  <a:srgbClr val="FFFF00"/>
                </a:solidFill>
              </a:rPr>
              <a:t> - </a:t>
            </a:r>
            <a:r>
              <a:rPr lang="en-US" sz="2200" i="1" baseline="30000" dirty="0">
                <a:solidFill>
                  <a:srgbClr val="FFFF00"/>
                </a:solidFill>
              </a:rPr>
              <a:t>2</a:t>
            </a:r>
            <a:r>
              <a:rPr lang="en-US" sz="2200" i="1" dirty="0">
                <a:solidFill>
                  <a:srgbClr val="FFFF00"/>
                </a:solidFill>
              </a:rPr>
              <a:t>Staf </a:t>
            </a:r>
            <a:r>
              <a:rPr lang="en-US" sz="2200" i="1" dirty="0" err="1">
                <a:solidFill>
                  <a:srgbClr val="FFFF00"/>
                </a:solidFill>
              </a:rPr>
              <a:t>Pengajar</a:t>
            </a:r>
            <a:r>
              <a:rPr lang="en-US" sz="2200" i="1" dirty="0">
                <a:solidFill>
                  <a:srgbClr val="FFFF00"/>
                </a:solidFill>
              </a:rPr>
              <a:t> D III </a:t>
            </a:r>
            <a:r>
              <a:rPr lang="en-US" sz="2200" i="1" dirty="0" err="1">
                <a:solidFill>
                  <a:srgbClr val="FFFF00"/>
                </a:solidFill>
              </a:rPr>
              <a:t>Keperawatan</a:t>
            </a:r>
            <a:r>
              <a:rPr lang="en-US" sz="2200" i="1" dirty="0">
                <a:solidFill>
                  <a:srgbClr val="FFFF00"/>
                </a:solidFill>
              </a:rPr>
              <a:t>, </a:t>
            </a:r>
            <a:r>
              <a:rPr lang="en-US" sz="2200" i="1" dirty="0" err="1">
                <a:solidFill>
                  <a:srgbClr val="FFFF00"/>
                </a:solidFill>
              </a:rPr>
              <a:t>Politekes</a:t>
            </a:r>
            <a:r>
              <a:rPr lang="en-US" sz="2200" i="1" dirty="0">
                <a:solidFill>
                  <a:srgbClr val="FFFF00"/>
                </a:solidFill>
              </a:rPr>
              <a:t> Surakarta – </a:t>
            </a:r>
            <a:r>
              <a:rPr lang="en-US" sz="2200" i="1" baseline="30000" dirty="0">
                <a:solidFill>
                  <a:srgbClr val="FFFF00"/>
                </a:solidFill>
              </a:rPr>
              <a:t>3</a:t>
            </a:r>
            <a:r>
              <a:rPr lang="en-US" sz="2200" i="1" dirty="0">
                <a:solidFill>
                  <a:srgbClr val="FFFF00"/>
                </a:solidFill>
              </a:rPr>
              <a:t>Staf </a:t>
            </a:r>
            <a:r>
              <a:rPr lang="en-US" sz="2200" i="1" dirty="0" err="1">
                <a:solidFill>
                  <a:srgbClr val="FFFF00"/>
                </a:solidFill>
              </a:rPr>
              <a:t>Pengajar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Prodi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Ilmu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Keperawatan</a:t>
            </a:r>
            <a:r>
              <a:rPr lang="en-US" sz="2200" i="1" dirty="0">
                <a:solidFill>
                  <a:srgbClr val="FFFF00"/>
                </a:solidFill>
              </a:rPr>
              <a:t> FIK, UKSW </a:t>
            </a:r>
            <a:r>
              <a:rPr lang="en-US" sz="2200" i="1" dirty="0" err="1">
                <a:solidFill>
                  <a:srgbClr val="FFFF00"/>
                </a:solidFill>
              </a:rPr>
              <a:t>Salatiga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9543"/>
            <a:ext cx="10943166" cy="4287157"/>
          </a:xfrm>
        </p:spPr>
        <p:txBody>
          <a:bodyPr>
            <a:normAutofit/>
          </a:bodyPr>
          <a:lstStyle/>
          <a:p>
            <a:r>
              <a:rPr lang="en-US" dirty="0"/>
              <a:t>REVIEW :</a:t>
            </a:r>
          </a:p>
          <a:p>
            <a:pPr algn="just">
              <a:buNone/>
            </a:pPr>
            <a:r>
              <a:rPr lang="en-US" dirty="0"/>
              <a:t>			</a:t>
            </a:r>
            <a:r>
              <a:rPr lang="en-US" dirty="0" err="1"/>
              <a:t>Menurut</a:t>
            </a:r>
            <a:r>
              <a:rPr lang="en-US" dirty="0"/>
              <a:t> data WHO (2012)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16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fi-FI" dirty="0"/>
              <a:t>perempuan berusia 15 sampai 19 tahun dan 2 juta anak perempuan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15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.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,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lima </a:t>
            </a:r>
            <a:r>
              <a:rPr lang="fi-FI" dirty="0"/>
              <a:t>anak perempuan telah melahirkan pada usia 18 tahun.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seks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menikah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sv-SE" dirty="0"/>
              <a:t>seluruh daerah dan pada semua kelas sosial dan latar belakang etnis (Utomo </a:t>
            </a:r>
            <a:r>
              <a:rPr lang="it-IT" i="1" dirty="0"/>
              <a:t>et al., 2010). Di Indonesia sendiri, sebagaimana dilaporkan dalam sebuah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Kemanusiaan</a:t>
            </a:r>
            <a:r>
              <a:rPr lang="en-US" dirty="0"/>
              <a:t> (LSCK) </a:t>
            </a:r>
            <a:r>
              <a:rPr lang="en-US" dirty="0" err="1"/>
              <a:t>di</a:t>
            </a:r>
            <a:r>
              <a:rPr lang="en-US" dirty="0"/>
              <a:t> Yogyakarta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97,5%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mengaku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</a:t>
            </a:r>
            <a:r>
              <a:rPr lang="en-US" dirty="0" err="1"/>
              <a:t>pranikah</a:t>
            </a:r>
            <a:r>
              <a:rPr lang="en-US" dirty="0"/>
              <a:t> (</a:t>
            </a:r>
            <a:r>
              <a:rPr lang="en-US" dirty="0" err="1"/>
              <a:t>Banun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Setyorogo</a:t>
            </a:r>
            <a:r>
              <a:rPr lang="en-US" dirty="0"/>
              <a:t>, 2013). 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gadis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hadapi</a:t>
            </a:r>
            <a:r>
              <a:rPr lang="en-US" dirty="0"/>
              <a:t> (WHO, 2006). </a:t>
            </a:r>
            <a:r>
              <a:rPr lang="en-US" dirty="0" err="1"/>
              <a:t>Padahal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serius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818943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10943166" cy="20428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>
                <a:solidFill>
                  <a:srgbClr val="00B0F0"/>
                </a:solidFill>
              </a:rPr>
              <a:t>Jurnal</a:t>
            </a:r>
            <a:r>
              <a:rPr lang="en-US" sz="2400" dirty="0">
                <a:solidFill>
                  <a:srgbClr val="00B0F0"/>
                </a:solidFill>
              </a:rPr>
              <a:t> 2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dirty="0" err="1">
                <a:solidFill>
                  <a:schemeClr val="tx1"/>
                </a:solidFill>
              </a:rPr>
              <a:t>Pengalaman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Hidup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Remaja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Hamil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Luar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Nikah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Studi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Fenomenologi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Desa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Baru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Kecamatan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Ibu</a:t>
            </a:r>
            <a:r>
              <a:rPr lang="en-US" sz="2400" dirty="0">
                <a:solidFill>
                  <a:schemeClr val="tx1"/>
                </a:solidFill>
              </a:rPr>
              <a:t> Halmahera Barat)”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2200" i="1" dirty="0" err="1">
                <a:solidFill>
                  <a:srgbClr val="FFFF00"/>
                </a:solidFill>
              </a:rPr>
              <a:t>Oleh</a:t>
            </a:r>
            <a:r>
              <a:rPr lang="en-US" sz="2200" i="1" dirty="0">
                <a:solidFill>
                  <a:srgbClr val="FFFF00"/>
                </a:solidFill>
              </a:rPr>
              <a:t> : </a:t>
            </a:r>
            <a:r>
              <a:rPr lang="en-US" sz="2200" i="1" dirty="0" err="1">
                <a:solidFill>
                  <a:srgbClr val="FFFF00"/>
                </a:solidFill>
              </a:rPr>
              <a:t>Devisolita</a:t>
            </a:r>
            <a:r>
              <a:rPr lang="en-US" sz="2200" i="1" dirty="0">
                <a:solidFill>
                  <a:srgbClr val="FFFF00"/>
                </a:solidFill>
              </a:rPr>
              <a:t> Malik</a:t>
            </a:r>
            <a:r>
              <a:rPr lang="en-US" sz="2200" i="1" baseline="30000" dirty="0">
                <a:solidFill>
                  <a:srgbClr val="FFFF00"/>
                </a:solidFill>
              </a:rPr>
              <a:t>1</a:t>
            </a:r>
            <a:r>
              <a:rPr lang="en-US" sz="2200" i="1" dirty="0">
                <a:solidFill>
                  <a:srgbClr val="FFFF00"/>
                </a:solidFill>
              </a:rPr>
              <a:t>, </a:t>
            </a:r>
            <a:r>
              <a:rPr lang="en-US" sz="2200" i="1" dirty="0" err="1">
                <a:solidFill>
                  <a:srgbClr val="FFFF00"/>
                </a:solidFill>
              </a:rPr>
              <a:t>Athanasia</a:t>
            </a:r>
            <a:r>
              <a:rPr lang="en-US" sz="2200" i="1" dirty="0">
                <a:solidFill>
                  <a:srgbClr val="FFFF00"/>
                </a:solidFill>
              </a:rPr>
              <a:t> Budi Astuti</a:t>
            </a:r>
            <a:r>
              <a:rPr lang="en-US" sz="2200" i="1" baseline="30000" dirty="0">
                <a:solidFill>
                  <a:srgbClr val="FFFF00"/>
                </a:solidFill>
              </a:rPr>
              <a:t>2</a:t>
            </a:r>
            <a:r>
              <a:rPr lang="en-US" sz="2200" i="1" dirty="0">
                <a:solidFill>
                  <a:srgbClr val="FFFF00"/>
                </a:solidFill>
              </a:rPr>
              <a:t>, Natalia R. Yulianti</a:t>
            </a:r>
            <a:r>
              <a:rPr lang="en-US" sz="2200" i="1" baseline="30000" dirty="0">
                <a:solidFill>
                  <a:srgbClr val="FFFF00"/>
                </a:solidFill>
              </a:rPr>
              <a:t>3</a:t>
            </a:r>
            <a:r>
              <a:rPr lang="en-US" sz="2200" i="1" dirty="0">
                <a:solidFill>
                  <a:srgbClr val="FFFF00"/>
                </a:solidFill>
              </a:rPr>
              <a:t/>
            </a:r>
            <a:br>
              <a:rPr lang="en-US" sz="2200" i="1" dirty="0">
                <a:solidFill>
                  <a:srgbClr val="FFFF00"/>
                </a:solidFill>
              </a:rPr>
            </a:br>
            <a:r>
              <a:rPr lang="en-US" sz="2200" i="1" baseline="30000" dirty="0">
                <a:solidFill>
                  <a:srgbClr val="FFFF00"/>
                </a:solidFill>
              </a:rPr>
              <a:t>1</a:t>
            </a:r>
            <a:r>
              <a:rPr lang="en-US" sz="2200" i="1" dirty="0">
                <a:solidFill>
                  <a:srgbClr val="FFFF00"/>
                </a:solidFill>
              </a:rPr>
              <a:t>Fak. </a:t>
            </a:r>
            <a:r>
              <a:rPr lang="en-US" sz="2200" i="1" dirty="0" err="1">
                <a:solidFill>
                  <a:srgbClr val="FFFF00"/>
                </a:solidFill>
              </a:rPr>
              <a:t>Ilmu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Kesehatan</a:t>
            </a:r>
            <a:r>
              <a:rPr lang="en-US" sz="2200" i="1" dirty="0">
                <a:solidFill>
                  <a:srgbClr val="FFFF00"/>
                </a:solidFill>
              </a:rPr>
              <a:t>, UKSW </a:t>
            </a:r>
            <a:r>
              <a:rPr lang="en-US" sz="2200" i="1" dirty="0" err="1">
                <a:solidFill>
                  <a:srgbClr val="FFFF00"/>
                </a:solidFill>
              </a:rPr>
              <a:t>Salatiga</a:t>
            </a:r>
            <a:r>
              <a:rPr lang="en-US" sz="2200" i="1" dirty="0">
                <a:solidFill>
                  <a:srgbClr val="FFFF00"/>
                </a:solidFill>
              </a:rPr>
              <a:t> - </a:t>
            </a:r>
            <a:r>
              <a:rPr lang="en-US" sz="2200" i="1" baseline="30000" dirty="0">
                <a:solidFill>
                  <a:srgbClr val="FFFF00"/>
                </a:solidFill>
              </a:rPr>
              <a:t>2</a:t>
            </a:r>
            <a:r>
              <a:rPr lang="en-US" sz="2200" i="1" dirty="0">
                <a:solidFill>
                  <a:srgbClr val="FFFF00"/>
                </a:solidFill>
              </a:rPr>
              <a:t>Staf </a:t>
            </a:r>
            <a:r>
              <a:rPr lang="en-US" sz="2200" i="1" dirty="0" err="1">
                <a:solidFill>
                  <a:srgbClr val="FFFF00"/>
                </a:solidFill>
              </a:rPr>
              <a:t>Pengajar</a:t>
            </a:r>
            <a:r>
              <a:rPr lang="en-US" sz="2200" i="1" dirty="0">
                <a:solidFill>
                  <a:srgbClr val="FFFF00"/>
                </a:solidFill>
              </a:rPr>
              <a:t> D III </a:t>
            </a:r>
            <a:r>
              <a:rPr lang="en-US" sz="2200" i="1" dirty="0" err="1">
                <a:solidFill>
                  <a:srgbClr val="FFFF00"/>
                </a:solidFill>
              </a:rPr>
              <a:t>Keperawatan</a:t>
            </a:r>
            <a:r>
              <a:rPr lang="en-US" sz="2200" i="1" dirty="0">
                <a:solidFill>
                  <a:srgbClr val="FFFF00"/>
                </a:solidFill>
              </a:rPr>
              <a:t>, </a:t>
            </a:r>
            <a:r>
              <a:rPr lang="en-US" sz="2200" i="1" dirty="0" err="1">
                <a:solidFill>
                  <a:srgbClr val="FFFF00"/>
                </a:solidFill>
              </a:rPr>
              <a:t>Politekes</a:t>
            </a:r>
            <a:r>
              <a:rPr lang="en-US" sz="2200" i="1" dirty="0">
                <a:solidFill>
                  <a:srgbClr val="FFFF00"/>
                </a:solidFill>
              </a:rPr>
              <a:t> Surakarta – </a:t>
            </a:r>
            <a:r>
              <a:rPr lang="en-US" sz="2200" i="1" baseline="30000" dirty="0">
                <a:solidFill>
                  <a:srgbClr val="FFFF00"/>
                </a:solidFill>
              </a:rPr>
              <a:t>3</a:t>
            </a:r>
            <a:r>
              <a:rPr lang="en-US" sz="2200" i="1" dirty="0">
                <a:solidFill>
                  <a:srgbClr val="FFFF00"/>
                </a:solidFill>
              </a:rPr>
              <a:t>Staf </a:t>
            </a:r>
            <a:r>
              <a:rPr lang="en-US" sz="2200" i="1" dirty="0" err="1">
                <a:solidFill>
                  <a:srgbClr val="FFFF00"/>
                </a:solidFill>
              </a:rPr>
              <a:t>Pengajar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Prodi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Ilmu</a:t>
            </a:r>
            <a:r>
              <a:rPr lang="en-US" sz="2200" i="1" dirty="0">
                <a:solidFill>
                  <a:srgbClr val="FFFF00"/>
                </a:solidFill>
              </a:rPr>
              <a:t> </a:t>
            </a:r>
            <a:r>
              <a:rPr lang="en-US" sz="2200" i="1" dirty="0" err="1">
                <a:solidFill>
                  <a:srgbClr val="FFFF00"/>
                </a:solidFill>
              </a:rPr>
              <a:t>Keperawatan</a:t>
            </a:r>
            <a:r>
              <a:rPr lang="en-US" sz="2200" i="1" dirty="0">
                <a:solidFill>
                  <a:srgbClr val="FFFF00"/>
                </a:solidFill>
              </a:rPr>
              <a:t> FIK, UKSW </a:t>
            </a:r>
            <a:r>
              <a:rPr lang="en-US" sz="2200" i="1" dirty="0" err="1">
                <a:solidFill>
                  <a:srgbClr val="FFFF00"/>
                </a:solidFill>
              </a:rPr>
              <a:t>Salatiga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29543"/>
            <a:ext cx="10943166" cy="4287157"/>
          </a:xfrm>
        </p:spPr>
        <p:txBody>
          <a:bodyPr>
            <a:normAutofit/>
          </a:bodyPr>
          <a:lstStyle/>
          <a:p>
            <a:r>
              <a:rPr lang="en-US" dirty="0"/>
              <a:t>REVIEW :</a:t>
            </a:r>
          </a:p>
          <a:p>
            <a:pPr algn="just">
              <a:buNone/>
            </a:pPr>
            <a:r>
              <a:rPr lang="en-US" dirty="0"/>
              <a:t>			Data </a:t>
            </a:r>
            <a:r>
              <a:rPr lang="en-US" dirty="0" err="1"/>
              <a:t>tahunan</a:t>
            </a:r>
            <a:r>
              <a:rPr lang="en-US" dirty="0"/>
              <a:t> 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2013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sv-SE" dirty="0"/>
              <a:t>kejadian remaja hamil di luar nikah terus mengalami peningkatan setiap </a:t>
            </a:r>
            <a:r>
              <a:rPr lang="en-US" dirty="0" err="1"/>
              <a:t>tahunnya</a:t>
            </a:r>
            <a:r>
              <a:rPr lang="en-US" dirty="0"/>
              <a:t>. Di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yang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sv-SE" dirty="0"/>
              <a:t>pernikahan dianggap sebagai aib keluarga yang sedapat mungkin harus </a:t>
            </a:r>
            <a:r>
              <a:rPr lang="en-US" dirty="0" err="1"/>
              <a:t>dihilangkan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aborsi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. </a:t>
            </a:r>
            <a:r>
              <a:rPr lang="en-US" dirty="0" err="1"/>
              <a:t>Respon</a:t>
            </a:r>
            <a:r>
              <a:rPr lang="en-US" dirty="0"/>
              <a:t>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yang </a:t>
            </a:r>
            <a:r>
              <a:rPr lang="en-US" dirty="0" err="1"/>
              <a:t>kehamilannya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sv-SE" dirty="0"/>
              <a:t>yaitu, mereka akan mengalami kekerasan baik dalam bentuk fisik (pukulan, </a:t>
            </a:r>
            <a:r>
              <a:rPr lang="fi-FI" dirty="0"/>
              <a:t>tamparan) maupun psikologis (ancaman, amukan, paksaan) dari keluarga, </a:t>
            </a:r>
            <a:r>
              <a:rPr lang="en-US" dirty="0" err="1"/>
              <a:t>dikucilkan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pergunjingan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diberhentikan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.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demikan</a:t>
            </a:r>
            <a:r>
              <a:rPr lang="en-US" dirty="0"/>
              <a:t>,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818943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231</TotalTime>
  <Words>166</Words>
  <Application>Microsoft Office PowerPoint</Application>
  <PresentationFormat>Custom</PresentationFormat>
  <Paragraphs>133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Facet</vt:lpstr>
      <vt:lpstr>REVIEW JURNAL NASIONAL TENTANG “HAMIL DILUAR NIKAH”</vt:lpstr>
      <vt:lpstr>JURNAL 1  “Wanita Hamil Di Luar Nikah Perspektif Hukum Islam (Studi Hukum Menikah, Mentalaq, dan Masa Iddah)”  Oleh : Junawaroh Alumni Fak. Syariah UIN SMH Banten</vt:lpstr>
      <vt:lpstr>Jurnal 1 “Wanita Hamil Di Luar Nikah Perspektif Hukum Islam (Studi Hukum Menikah, Mentalaq, dan Masa Iddah)” Oleh : Junawaroh Alumni Fak. Syariah UIN SMH Banten</vt:lpstr>
      <vt:lpstr>Jurnal 1 “Wanita Hamil Di Luar Nikah Perspektif Hukum Islam (Studi Hukum Menikah, Mentalaq, dan Masa Iddah)” Oleh : Junawaroh Alumni Fak. Syariah UIN SMH Banten</vt:lpstr>
      <vt:lpstr>Jurnal 1 “Wanita Hamil Di Luar Nikah Perspektif Hukum Islam (Studi Hukum Menikah, Mentalaq, dan Masa Iddah)” Oleh : Junawaroh Alumni Fak. Syariah UIN SMH Banten</vt:lpstr>
      <vt:lpstr>Jurnal 1 “Wanita Hamil Di Luar Nikah Perspektif Hukum Islam (Studi Hukum Menikah, Mentalaq, dan Masa Iddah)” Oleh : Junawaroh Alumni Fak. Syariah UIN SMH Banten</vt:lpstr>
      <vt:lpstr>JURNAL 2  “Pengalaman Hidup Remaja Yang Hamil Di Luar Nikah (Studi Fenomenologi Di Desa Baru Kecamatan Ibu Halmahera Barat)”  Oleh : Devisolita Malik1, Athanasia Budi Astuti2, Natalia R. Yulianti3  1Fak. Ilmu Kesehatan, UKSW Salatiga - 2Staf Pengajar D III Keperawatan, Politekes Surakarta – 3Staf Pengajar Prodi Ilmu Keperawatan FIK, UKSW Salatiga</vt:lpstr>
      <vt:lpstr>Jurnal 2 “Pengalaman Hidup Remaja Yang Hamil Di Luar Nikah (Studi Fenomenologi Di Desa Baru Kecamatan Ibu Halmahera Barat)” Oleh : Devisolita Malik1, Athanasia Budi Astuti2, Natalia R. Yulianti3 1Fak. Ilmu Kesehatan, UKSW Salatiga - 2Staf Pengajar D III Keperawatan, Politekes Surakarta – 3Staf Pengajar Prodi Ilmu Keperawatan FIK, UKSW Salatiga</vt:lpstr>
      <vt:lpstr>Jurnal 2 “Pengalaman Hidup Remaja Yang Hamil Di Luar Nikah (Studi Fenomenologi Di Desa Baru Kecamatan Ibu Halmahera Barat)” Oleh : Devisolita Malik1, Athanasia Budi Astuti2, Natalia R. Yulianti3 1Fak. Ilmu Kesehatan, UKSW Salatiga - 2Staf Pengajar D III Keperawatan, Politekes Surakarta – 3Staf Pengajar Prodi Ilmu Keperawatan FIK, UKSW Salatiga</vt:lpstr>
      <vt:lpstr>Jurnal 2 “Pengalaman Hidup Remaja Yang Hamil Di Luar Nikah (Studi Fenomenologi Di Desa Baru Kecamatan Ibu Halmahera Barat)” Oleh : Devisolita Malik1, Athanasia Budi Astuti2, Natalia R. Yulianti3 1Fak. Ilmu Kesehatan, UKSW Salatiga - 2Staf Pengajar D III Keperawatan, Politekes Surakarta – 3Staf Pengajar Prodi Ilmu Keperawatan FIK, UKSW Salatiga</vt:lpstr>
      <vt:lpstr>Jurnal 2 “Pengalaman Hidup Remaja Yang Hamil Di Luar Nikah (Studi Fenomenologi Di Desa Baru Kecamatan Ibu Halmahera Barat)” Oleh : Devisolita Malik1, Athanasia Budi Astuti2, Natalia R. Yulianti3 1Fak. Ilmu Kesehatan, UKSW Salatiga - 2Staf Pengajar D III Keperawatan, Politekes Surakarta – 3Staf Pengajar Prodi Ilmu Keperawatan FIK, UKSW Salatiga</vt:lpstr>
      <vt:lpstr>Jurnal 2 “Pengalaman Hidup Remaja Yang Hamil Di Luar Nikah (Studi Fenomenologi Di Desa Baru Kecamatan Ibu Halmahera Barat)” Oleh : Devisolita Malik1, Athanasia Budi Astuti2, Natalia R. Yulianti3 1Fak. Ilmu Kesehatan, UKSW Salatiga - 2Staf Pengajar D III Keperawatan, Politekes Surakarta – 3Staf Pengajar Prodi Ilmu Keperawatan FIK, UKSW Salatiga</vt:lpstr>
      <vt:lpstr>JURNAL 3  “Agensi dan Negosiasi Remaja Hamil dalam Menghadapi Stigma dan Hambatan-hambatan dalam Kehidupannya di Kota Yogyakarta”  Oleh : Fina Itriyati dan Desintha Dwi Asriani  Jurnal Studi Pemuda – Vol. 3, No. 2, September 2014</vt:lpstr>
      <vt:lpstr>Jurnal 3 “Agensi dan Negosiasi Remaja Hamil dalam Menghadapi Stigma dan Hambatan-hambatan dalam Kehidupannya di Kota Yogyakarta” Oleh : Fina Itriyati dan Desintha Dwi Asriani Jurnal Studi Pemuda – Vol. 3, No. 2, September 2014</vt:lpstr>
      <vt:lpstr>Jurnal 3 “Agensi dan Negosiasi Remaja Hamil dalam Menghadapi Stigma dan Hambatan-hambatan dalam Kehidupannya di Kota Yogyakarta” Oleh : Fina Itriyati dan Desintha Dwi Asriani Jurnal Studi Pemuda – Vol. 3, No. 2, September 2014</vt:lpstr>
      <vt:lpstr>Jurnal 3 “Agensi dan Negosiasi Remaja Hamil dalam Menghadapi Stigma dan Hambatan-hambatan dalam Kehidupannya di Kota Yogyakarta” Oleh : Fina Itriyati dan Desintha Dwi Asriani Jurnal Studi Pemuda – Vol. 3, No. 2, September 2014</vt:lpstr>
      <vt:lpstr>Jurnal 3 “Agensi dan Negosiasi Remaja Hamil dalam Menghadapi Stigma dan Hambatan-hambatan dalam Kehidupannya di Kota Yogyakarta” Oleh : Fina Itriyati dan Desintha Dwi Asriani Jurnal Studi Pemuda – Vol. 3, No. 2, September 2014</vt:lpstr>
      <vt:lpstr>JURNAL 4  “Pernikahan Wanita Yang Hamil di Luar Nikah dan Akibat Hukumnya :  Telaah Atas Dualisme Fikih dan Kompilasi Hukum Islam”  Oleh : Saiful Millah  Misykat – Vol. 02, No. 02, Desember 2017</vt:lpstr>
      <vt:lpstr>Jurnal 4 “Pernikahan Wanita Yang Hamil di Luar Nikah dan Akibat Hukumnya :  Telaah Atas Dualisme Fikih dan Kompilasi Hukum Islam” Oleh : Saiful Millah   Misykat – Vol. 02, No. 02, Desember 2017</vt:lpstr>
      <vt:lpstr>Jurnal 4 “Pernikahan Wanita Yang Hamil di Luar Nikah dan Akibat Hukumnya :  Telaah Atas Dualisme Fikih dan Kompilasi Hukum Islam” Oleh : Saiful Millah   Misykat – Vol. 02, No. 02, Desember 2017</vt:lpstr>
      <vt:lpstr>Jurnal 4 “Pernikahan Wanita Yang Hamil di Luar Nikah dan Akibat Hukumnya :  Telaah Atas Dualisme Fikih dan Kompilasi Hukum Islam” Oleh : Saiful Millah   Misykat – Vol. 02, No. 02, Desember 2017</vt:lpstr>
      <vt:lpstr>Jurnal 4 “Pernikahan Wanita Yang Hamil di Luar Nikah dan Akibat Hukumnya :  Telaah Atas Dualisme Fikih dan Kompilasi Hukum Islam” Oleh : Saiful Millah   Misykat – Vol. 02, No. 02, Desember 2017</vt:lpstr>
      <vt:lpstr>Jurnal 4 “Pernikahan Wanita Yang Hamil di Luar Nikah dan Akibat Hukumnya :  Telaah Atas Dualisme Fikih dan Kompilasi Hukum Islam” Oleh : Saiful Millah   Misykat – Vol. 02, No. 02, Desember 2017</vt:lpstr>
      <vt:lpstr>Jurnal 4 “Pernikahan Wanita Yang Hamil di Luar Nikah dan Akibat Hukumnya :  Telaah Atas Dualisme Fikih dan Kompilasi Hukum Islam” Oleh : Saiful Millah   Misykat – Vol. 02, No. 02, Desember 2017</vt:lpstr>
      <vt:lpstr>JURNAL 5  “Wanita Hamil di Luar Nikah (Status Anak)”  Oleh : Maria Ulfah  Dosen IAIN Antasari Banjarmasin  Jurnal Pembaharuan Hukum Vol.II No.3, September-Desember 2015</vt:lpstr>
      <vt:lpstr>Jurnal 5 “Wanita Hamil di Luar Nikah (Status Anak)”” Oleh : Maria Ulfah   Dosen IAIN Antasari Banjarmasin   Jurnal Pembaharuan Hukum Vol.II No.3, September-Desember 2015</vt:lpstr>
      <vt:lpstr>Jurnal 5 “Wanita Hamil di Luar Nikah (Status Anak)”” Oleh : Maria Ulfah   Dosen IAIN Antasari Banjarmasin   Jurnal Pembaharuan Hukum Vol.II No.3, September-Desember 2015</vt:lpstr>
      <vt:lpstr>Jurnal 5 “Wanita Hamil di Luar Nikah (Status Anak)”” Oleh : Maria Ulfah   Dosen IAIN Antasari Banjarmasin   Jurnal Pembaharuan Hukum Vol.II No.3, September-Desember 2015</vt:lpstr>
      <vt:lpstr>Jurnal 5 “Wanita Hamil di Luar Nikah (Status Anak)”” Oleh : Maria Ulfah   Dosen IAIN Antasari Banjarmasin   Jurnal Pembaharuan Hukum Vol.II No.3, September-Desember 2015</vt:lpstr>
      <vt:lpstr>SEKIAN &amp; TERIMA KASIH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JURNAL NASIONAL TENTANG “HAMIL DILUAR NIKAH”</dc:title>
  <dc:creator>HP</dc:creator>
  <cp:lastModifiedBy>ismail - [2010]</cp:lastModifiedBy>
  <cp:revision>47</cp:revision>
  <dcterms:created xsi:type="dcterms:W3CDTF">2021-03-22T08:02:16Z</dcterms:created>
  <dcterms:modified xsi:type="dcterms:W3CDTF">2022-10-25T02:32:03Z</dcterms:modified>
</cp:coreProperties>
</file>