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314" r:id="rId6"/>
    <p:sldId id="318" r:id="rId7"/>
    <p:sldId id="319" r:id="rId8"/>
    <p:sldId id="320" r:id="rId9"/>
    <p:sldId id="309" r:id="rId10"/>
    <p:sldId id="322" r:id="rId11"/>
    <p:sldId id="323" r:id="rId12"/>
    <p:sldId id="324" r:id="rId13"/>
    <p:sldId id="316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00FF"/>
    <a:srgbClr val="CCD8D6"/>
    <a:srgbClr val="FF9966"/>
    <a:srgbClr val="A9D7D9"/>
    <a:srgbClr val="93D3D9"/>
    <a:srgbClr val="AAD6FF"/>
    <a:srgbClr val="B2C8CD"/>
    <a:srgbClr val="4F5945"/>
    <a:srgbClr val="73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879" autoAdjust="0"/>
  </p:normalViewPr>
  <p:slideViewPr>
    <p:cSldViewPr snapToGrid="0">
      <p:cViewPr varScale="1">
        <p:scale>
          <a:sx n="63" d="100"/>
          <a:sy n="63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4964" y="2247137"/>
            <a:ext cx="5402072" cy="1088136"/>
          </a:xfrm>
        </p:spPr>
        <p:txBody>
          <a:bodyPr/>
          <a:lstStyle/>
          <a:p>
            <a:r>
              <a:rPr lang="en-US" b="1" dirty="0"/>
              <a:t>TEORI KEPEMIMPINAN DAN MANAJEMEN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4431792"/>
            <a:ext cx="2999232" cy="1806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Magfirah</a:t>
            </a:r>
            <a:endParaRPr lang="en-US" sz="2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Nurrahmi</a:t>
            </a:r>
            <a:r>
              <a:rPr lang="en-US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Alip</a:t>
            </a:r>
            <a:endParaRPr lang="en-US" sz="2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Rusnaeni</a:t>
            </a:r>
            <a:endParaRPr lang="en-US" sz="2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Nur Ida​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774958-650A-874A-E11D-7EE9B260AF54}"/>
              </a:ext>
            </a:extLst>
          </p:cNvPr>
          <p:cNvSpPr txBox="1">
            <a:spLocks/>
          </p:cNvSpPr>
          <p:nvPr/>
        </p:nvSpPr>
        <p:spPr>
          <a:xfrm>
            <a:off x="4447032" y="3700779"/>
            <a:ext cx="3297936" cy="73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Kelompok</a:t>
            </a:r>
            <a:r>
              <a:rPr lang="en-US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5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664F6-B233-6E37-8B02-1D09B7C37D00}"/>
              </a:ext>
            </a:extLst>
          </p:cNvPr>
          <p:cNvSpPr txBox="1"/>
          <p:nvPr/>
        </p:nvSpPr>
        <p:spPr>
          <a:xfrm>
            <a:off x="7399528" y="6488668"/>
            <a:ext cx="5402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b="1" dirty="0"/>
              <a:t>DOSEN PENGAMPU</a:t>
            </a:r>
            <a:r>
              <a:rPr lang="en-US" sz="1600" b="1" dirty="0"/>
              <a:t> : </a:t>
            </a:r>
            <a:r>
              <a:rPr lang="id-ID" sz="1600" b="1" dirty="0"/>
              <a:t>HAMDIYAH, S.ST, M.</a:t>
            </a:r>
            <a:r>
              <a:rPr lang="en-US" sz="1600" b="1" dirty="0"/>
              <a:t>KEB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r>
              <a:rPr lang="en-US" dirty="0"/>
              <a:t> 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099" y="563527"/>
            <a:ext cx="4572000" cy="59010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Dita. </a:t>
            </a:r>
            <a:r>
              <a:rPr lang="id-ID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id-ID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Kepemimpinan</a:t>
            </a:r>
            <a:r>
              <a:rPr lang="id-ID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Medan.</a:t>
            </a: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latin typeface="+mn-lt"/>
              </a:rPr>
              <a:t>Ghufron</a:t>
            </a:r>
            <a:r>
              <a:rPr 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2020. </a:t>
            </a:r>
            <a:r>
              <a:rPr lang="en-US" b="1" i="1" dirty="0" err="1">
                <a:latin typeface="+mn-lt"/>
              </a:rPr>
              <a:t>Teori-Teori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Kepemimpinan</a:t>
            </a:r>
            <a:r>
              <a:rPr lang="en-US" b="1" dirty="0">
                <a:latin typeface="+mn-lt"/>
              </a:rPr>
              <a:t>. </a:t>
            </a:r>
            <a:r>
              <a:rPr lang="en-US" b="1" dirty="0" err="1">
                <a:latin typeface="+mn-lt"/>
              </a:rPr>
              <a:t>Jawa</a:t>
            </a:r>
            <a:r>
              <a:rPr lang="en-US" b="1" dirty="0">
                <a:latin typeface="+mn-lt"/>
              </a:rPr>
              <a:t> Timur.</a:t>
            </a:r>
          </a:p>
          <a:p>
            <a:pPr>
              <a:lnSpc>
                <a:spcPct val="110000"/>
              </a:lnSpc>
            </a:pP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Diana </a:t>
            </a:r>
            <a:r>
              <a:rPr lang="en-US" b="1" dirty="0" err="1">
                <a:latin typeface="+mn-lt"/>
              </a:rPr>
              <a:t>Riski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Sapitri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Siregar</a:t>
            </a:r>
            <a:r>
              <a:rPr lang="en-US" b="1" dirty="0">
                <a:latin typeface="+mn-lt"/>
              </a:rPr>
              <a:t>, </a:t>
            </a:r>
            <a:r>
              <a:rPr lang="en-US" b="1" dirty="0" err="1">
                <a:latin typeface="+mn-lt"/>
              </a:rPr>
              <a:t>Jejen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Musfah</a:t>
            </a:r>
            <a:r>
              <a:rPr lang="en-US" b="1" dirty="0">
                <a:latin typeface="+mn-lt"/>
              </a:rPr>
              <a:t> Magister </a:t>
            </a:r>
            <a:r>
              <a:rPr lang="en-US" b="1" dirty="0" err="1">
                <a:latin typeface="+mn-lt"/>
              </a:rPr>
              <a:t>Manajemen</a:t>
            </a:r>
            <a:r>
              <a:rPr lang="en-US" b="1" dirty="0">
                <a:latin typeface="+mn-lt"/>
              </a:rPr>
              <a:t> Pendidikan Islam, </a:t>
            </a:r>
            <a:r>
              <a:rPr lang="en-US" b="1" dirty="0" err="1">
                <a:latin typeface="+mn-lt"/>
              </a:rPr>
              <a:t>Fakultas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Ilmu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Tarbiyah</a:t>
            </a:r>
            <a:r>
              <a:rPr lang="en-US" b="1" dirty="0">
                <a:latin typeface="+mn-lt"/>
              </a:rPr>
              <a:t> dan </a:t>
            </a:r>
            <a:r>
              <a:rPr lang="en-US" b="1" dirty="0" err="1">
                <a:latin typeface="+mn-lt"/>
              </a:rPr>
              <a:t>Keguruan</a:t>
            </a:r>
            <a:r>
              <a:rPr lang="en-US" b="1" dirty="0">
                <a:latin typeface="+mn-lt"/>
              </a:rPr>
              <a:t>, UIN </a:t>
            </a:r>
            <a:r>
              <a:rPr lang="en-US" b="1" dirty="0" err="1">
                <a:latin typeface="+mn-lt"/>
              </a:rPr>
              <a:t>Syarif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Hidayatullah</a:t>
            </a:r>
            <a:r>
              <a:rPr lang="en-US" b="1" dirty="0">
                <a:latin typeface="+mn-lt"/>
              </a:rPr>
              <a:t>. </a:t>
            </a:r>
            <a:r>
              <a:rPr lang="en-US" b="1" i="1" dirty="0">
                <a:latin typeface="+mn-lt"/>
              </a:rPr>
              <a:t>Model </a:t>
            </a:r>
            <a:r>
              <a:rPr lang="en-US" b="1" i="1" dirty="0" err="1">
                <a:latin typeface="+mn-lt"/>
              </a:rPr>
              <a:t>Kepemimpinan</a:t>
            </a:r>
            <a:r>
              <a:rPr lang="en-US" b="1" i="1" dirty="0">
                <a:latin typeface="+mn-lt"/>
              </a:rPr>
              <a:t> Pendidikan Rasulullah SAW. </a:t>
            </a:r>
            <a:r>
              <a:rPr lang="en-US" b="1" dirty="0">
                <a:latin typeface="+mn-lt"/>
              </a:rPr>
              <a:t>2022. Jakarta. </a:t>
            </a:r>
            <a:r>
              <a:rPr lang="en-US" b="1" dirty="0"/>
              <a:t>Volume 6 </a:t>
            </a:r>
            <a:r>
              <a:rPr lang="en-US" b="1" dirty="0" err="1"/>
              <a:t>Nomor</a:t>
            </a:r>
            <a:r>
              <a:rPr lang="en-US" b="1" dirty="0"/>
              <a:t> 2, 2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2DFA-650E-8377-1DFA-38326C2D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4477371"/>
            <a:ext cx="11989981" cy="731520"/>
          </a:xfrm>
        </p:spPr>
        <p:txBody>
          <a:bodyPr>
            <a:noAutofit/>
          </a:bodyPr>
          <a:lstStyle/>
          <a:p>
            <a:r>
              <a:rPr lang="en-US" sz="9600" dirty="0" err="1"/>
              <a:t>Terima</a:t>
            </a:r>
            <a:r>
              <a:rPr lang="en-US" sz="9600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32697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21D324-8845-C042-D969-108F7240EEE2}"/>
              </a:ext>
            </a:extLst>
          </p:cNvPr>
          <p:cNvSpPr/>
          <p:nvPr/>
        </p:nvSpPr>
        <p:spPr>
          <a:xfrm>
            <a:off x="1120181" y="2377440"/>
            <a:ext cx="749259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12AF8-988C-AF75-C5D8-C926F8D1F537}"/>
              </a:ext>
            </a:extLst>
          </p:cNvPr>
          <p:cNvSpPr txBox="1"/>
          <p:nvPr/>
        </p:nvSpPr>
        <p:spPr>
          <a:xfrm>
            <a:off x="184869" y="2012569"/>
            <a:ext cx="83530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Teori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kepemimpinan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juga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bisa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didefinisikan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sebagai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kemampuan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seseorang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dalam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mengelola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dan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mengarahkan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sebuah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kelompok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efektif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dan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efisien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agar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mencapai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tujuan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 algn="just"/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Pemimpin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adalah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inti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dari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manajemen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.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Ini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berarti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bahwa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manajemen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akan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tercapai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tujuannya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jika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ada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pemimpin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.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Kepemimpinan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hanya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dapat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dilaksanakan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oleh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seorang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pemimpin</a:t>
            </a:r>
            <a:r>
              <a:rPr lang="en-US" sz="32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.</a:t>
            </a:r>
          </a:p>
          <a:p>
            <a:pPr algn="just"/>
            <a:r>
              <a:rPr lang="en-US" sz="2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	</a:t>
            </a:r>
            <a:endParaRPr lang="en-US" sz="2800" dirty="0">
              <a:effectLst/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44B204-FDC6-9A1C-325E-D9728C409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5" r="20367"/>
          <a:stretch/>
        </p:blipFill>
        <p:spPr>
          <a:xfrm>
            <a:off x="8626804" y="1811094"/>
            <a:ext cx="3340306" cy="32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EDB07A-AF23-6B77-11BB-0C0BB2186C02}"/>
              </a:ext>
            </a:extLst>
          </p:cNvPr>
          <p:cNvSpPr txBox="1"/>
          <p:nvPr/>
        </p:nvSpPr>
        <p:spPr>
          <a:xfrm>
            <a:off x="6326125" y="219067"/>
            <a:ext cx="5699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dirty="0"/>
              <a:t>وا َكان َ ىۖ و ِّ ٱلَّزَكَٰوة َ آٰء َ يت ِّ إ َ و ِّ ٱل َّصلََٰوة َ ام َ ق ِّ إ َ ِّت و َٰ َ ْ ٱ ْْلَي َ ْل ع ِّ ف ْ ِّهم ْ لَي ِّ آٰ إ َ ن ْ ي َ ْح أَو َ َ و ِّرَن ْ ُوَن ِِّبَم ْد ه َ ي ً َّمة ِّ أَئ ْ م ُ َٰه َ ْلن َ ع َ َج و َ ين ِّ ِّد َٰب َ ا ع َ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884E8-B496-11C6-972B-0BC2EA25B5A9}"/>
              </a:ext>
            </a:extLst>
          </p:cNvPr>
          <p:cNvSpPr txBox="1"/>
          <p:nvPr/>
        </p:nvSpPr>
        <p:spPr>
          <a:xfrm>
            <a:off x="7149085" y="1142397"/>
            <a:ext cx="49646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“Kami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menjadikan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pemimpin-pemimpin</a:t>
            </a:r>
            <a:r>
              <a:rPr lang="en-US" sz="2000" b="1" dirty="0"/>
              <a:t> yang </a:t>
            </a:r>
            <a:r>
              <a:rPr lang="en-US" sz="2000" b="1" dirty="0" err="1"/>
              <a:t>memberi</a:t>
            </a:r>
            <a:r>
              <a:rPr lang="en-US" sz="2000" b="1" dirty="0"/>
              <a:t> </a:t>
            </a:r>
            <a:r>
              <a:rPr lang="en-US" sz="2000" b="1" dirty="0" err="1"/>
              <a:t>petunjuk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perintah</a:t>
            </a:r>
            <a:r>
              <a:rPr lang="en-US" sz="2000" b="1" dirty="0"/>
              <a:t> Kami dan </a:t>
            </a:r>
            <a:r>
              <a:rPr lang="en-US" sz="2000" b="1" dirty="0" err="1"/>
              <a:t>telah</a:t>
            </a:r>
            <a:r>
              <a:rPr lang="en-US" sz="2000" b="1" dirty="0"/>
              <a:t> Kami </a:t>
            </a:r>
            <a:r>
              <a:rPr lang="en-US" sz="2000" b="1" dirty="0" err="1"/>
              <a:t>wahyukan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,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mengerjakan</a:t>
            </a:r>
            <a:r>
              <a:rPr lang="en-US" sz="2000" b="1" dirty="0"/>
              <a:t> </a:t>
            </a:r>
            <a:r>
              <a:rPr lang="en-US" sz="2000" b="1" dirty="0" err="1"/>
              <a:t>kebajikan</a:t>
            </a:r>
            <a:r>
              <a:rPr lang="en-US" sz="2000" b="1" dirty="0"/>
              <a:t>, </a:t>
            </a:r>
            <a:r>
              <a:rPr lang="en-US" sz="2000" b="1" dirty="0" err="1"/>
              <a:t>mendirikan</a:t>
            </a:r>
            <a:r>
              <a:rPr lang="en-US" sz="2000" b="1" dirty="0"/>
              <a:t> </a:t>
            </a:r>
            <a:r>
              <a:rPr lang="en-US" sz="2000" b="1" dirty="0" err="1"/>
              <a:t>sembahyang</a:t>
            </a:r>
            <a:r>
              <a:rPr lang="en-US" sz="2000" b="1" dirty="0"/>
              <a:t>, </a:t>
            </a:r>
            <a:r>
              <a:rPr lang="en-US" sz="2000" b="1" dirty="0" err="1"/>
              <a:t>menunaikan</a:t>
            </a:r>
            <a:r>
              <a:rPr lang="en-US" sz="2000" b="1" dirty="0"/>
              <a:t> zakat, dan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kamilah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selalu</a:t>
            </a:r>
            <a:r>
              <a:rPr lang="en-US" sz="2000" b="1" dirty="0"/>
              <a:t> </a:t>
            </a:r>
            <a:r>
              <a:rPr lang="en-US" sz="2000" b="1" dirty="0" err="1"/>
              <a:t>menyembah</a:t>
            </a:r>
            <a:r>
              <a:rPr lang="en-US" sz="2000" b="1" dirty="0"/>
              <a:t>” (QS. Al-</a:t>
            </a:r>
            <a:r>
              <a:rPr lang="en-US" sz="2000" b="1" dirty="0" err="1"/>
              <a:t>Anbiya</a:t>
            </a:r>
            <a:r>
              <a:rPr lang="en-US" sz="2000" b="1" dirty="0"/>
              <a:t> (21): 73).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A0E99-E759-FD32-6CA2-93B04824F5A6}"/>
              </a:ext>
            </a:extLst>
          </p:cNvPr>
          <p:cNvSpPr txBox="1"/>
          <p:nvPr/>
        </p:nvSpPr>
        <p:spPr>
          <a:xfrm>
            <a:off x="7108950" y="3468835"/>
            <a:ext cx="49408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Kepemimpinan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Islam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posisi</a:t>
            </a:r>
            <a:r>
              <a:rPr lang="en-US" sz="2000" b="1" dirty="0"/>
              <a:t> yang </a:t>
            </a:r>
            <a:r>
              <a:rPr lang="en-US" sz="2000" b="1" dirty="0" err="1"/>
              <a:t>penting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dijalankan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sebaik-baiknya</a:t>
            </a:r>
            <a:r>
              <a:rPr lang="en-US" sz="2000" b="1" dirty="0"/>
              <a:t>, </a:t>
            </a:r>
            <a:r>
              <a:rPr lang="en-US" sz="2000" b="1" dirty="0" err="1"/>
              <a:t>karena</a:t>
            </a:r>
            <a:r>
              <a:rPr lang="en-US" sz="2000" b="1" dirty="0"/>
              <a:t> Islam </a:t>
            </a:r>
            <a:r>
              <a:rPr lang="en-US" sz="2000" b="1" dirty="0" err="1"/>
              <a:t>mengharuskan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perkumpulan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pemimpinnya</a:t>
            </a:r>
            <a:r>
              <a:rPr lang="en-US" sz="2000" b="1" dirty="0"/>
              <a:t> </a:t>
            </a:r>
            <a:r>
              <a:rPr lang="en-US" sz="2000" b="1" dirty="0" err="1"/>
              <a:t>seperti</a:t>
            </a:r>
            <a:r>
              <a:rPr lang="en-US" sz="2000" b="1" dirty="0"/>
              <a:t> </a:t>
            </a:r>
            <a:r>
              <a:rPr lang="en-US" sz="2000" b="1" dirty="0" err="1"/>
              <a:t>sabda</a:t>
            </a:r>
            <a:r>
              <a:rPr lang="en-US" sz="2000" b="1" dirty="0"/>
              <a:t> Nabi Muhammad SAW. </a:t>
            </a:r>
            <a:r>
              <a:rPr lang="en-US" sz="2000" b="1" i="1" dirty="0"/>
              <a:t>“Dan Abu Said </a:t>
            </a:r>
            <a:r>
              <a:rPr lang="en-US" sz="2000" b="1" i="1" dirty="0" err="1"/>
              <a:t>dari</a:t>
            </a:r>
            <a:r>
              <a:rPr lang="en-US" sz="2000" b="1" i="1" dirty="0"/>
              <a:t> Abu Hurairah </a:t>
            </a:r>
            <a:r>
              <a:rPr lang="en-US" sz="2000" b="1" i="1" dirty="0" err="1"/>
              <a:t>bahwa</a:t>
            </a:r>
            <a:r>
              <a:rPr lang="en-US" sz="2000" b="1" i="1" dirty="0"/>
              <a:t> </a:t>
            </a:r>
            <a:r>
              <a:rPr lang="en-US" sz="2000" b="1" i="1" dirty="0" err="1"/>
              <a:t>keduanya</a:t>
            </a:r>
            <a:r>
              <a:rPr lang="en-US" sz="2000" b="1" i="1" dirty="0"/>
              <a:t> </a:t>
            </a:r>
            <a:r>
              <a:rPr lang="en-US" sz="2000" b="1" i="1" dirty="0" err="1"/>
              <a:t>berkata</a:t>
            </a:r>
            <a:r>
              <a:rPr lang="en-US" sz="2000" b="1" i="1" dirty="0"/>
              <a:t>, Rasulullah S </a:t>
            </a:r>
            <a:r>
              <a:rPr lang="en-US" sz="2000" b="1" i="1" dirty="0" err="1"/>
              <a:t>bersabda</a:t>
            </a:r>
            <a:r>
              <a:rPr lang="en-US" sz="2000" b="1" i="1" dirty="0"/>
              <a:t>: </a:t>
            </a:r>
            <a:r>
              <a:rPr lang="en-US" sz="2000" b="1" i="1" dirty="0" err="1"/>
              <a:t>Apabila</a:t>
            </a:r>
            <a:r>
              <a:rPr lang="en-US" sz="2000" b="1" i="1" dirty="0"/>
              <a:t> </a:t>
            </a:r>
            <a:r>
              <a:rPr lang="en-US" sz="2000" b="1" i="1" dirty="0" err="1"/>
              <a:t>tiga</a:t>
            </a:r>
            <a:r>
              <a:rPr lang="en-US" sz="2000" b="1" i="1" dirty="0"/>
              <a:t> orang </a:t>
            </a:r>
            <a:r>
              <a:rPr lang="en-US" sz="2000" b="1" i="1" dirty="0" err="1"/>
              <a:t>keluar</a:t>
            </a:r>
            <a:r>
              <a:rPr lang="en-US" sz="2000" b="1" i="1" dirty="0"/>
              <a:t> </a:t>
            </a:r>
            <a:r>
              <a:rPr lang="en-US" sz="2000" b="1" i="1" dirty="0" err="1"/>
              <a:t>bepergian</a:t>
            </a:r>
            <a:r>
              <a:rPr lang="en-US" sz="2000" b="1" i="1" dirty="0"/>
              <a:t>, </a:t>
            </a:r>
            <a:r>
              <a:rPr lang="en-US" sz="2000" b="1" i="1" dirty="0" err="1"/>
              <a:t>hendaklah</a:t>
            </a:r>
            <a:r>
              <a:rPr lang="en-US" sz="2000" b="1" i="1" dirty="0"/>
              <a:t> </a:t>
            </a:r>
            <a:r>
              <a:rPr lang="en-US" sz="2000" b="1" i="1" dirty="0" err="1"/>
              <a:t>mereka</a:t>
            </a:r>
            <a:r>
              <a:rPr lang="en-US" sz="2000" b="1" i="1" dirty="0"/>
              <a:t> </a:t>
            </a:r>
            <a:r>
              <a:rPr lang="en-US" sz="2000" b="1" i="1" dirty="0" err="1"/>
              <a:t>menjadikan</a:t>
            </a:r>
            <a:r>
              <a:rPr lang="en-US" sz="2000" b="1" i="1" dirty="0"/>
              <a:t> salah </a:t>
            </a:r>
            <a:r>
              <a:rPr lang="en-US" sz="2000" b="1" i="1" dirty="0" err="1"/>
              <a:t>satu</a:t>
            </a:r>
            <a:r>
              <a:rPr lang="en-US" sz="2000" b="1" i="1" dirty="0"/>
              <a:t> </a:t>
            </a:r>
            <a:r>
              <a:rPr lang="en-US" sz="2000" b="1" i="1" dirty="0" err="1"/>
              <a:t>sebagai</a:t>
            </a:r>
            <a:r>
              <a:rPr lang="en-US" sz="2000" b="1" i="1" dirty="0"/>
              <a:t> </a:t>
            </a:r>
            <a:r>
              <a:rPr lang="en-US" sz="2000" b="1" i="1" dirty="0" err="1"/>
              <a:t>pemimpin</a:t>
            </a:r>
            <a:r>
              <a:rPr lang="en-US" sz="2000" b="1" i="1" dirty="0"/>
              <a:t>” </a:t>
            </a:r>
            <a:r>
              <a:rPr lang="en-US" sz="2000" b="1" dirty="0"/>
              <a:t>(HR. Abu Daud)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F10208F-48BF-51A3-FA82-BDCDDCF2CFF9}"/>
              </a:ext>
            </a:extLst>
          </p:cNvPr>
          <p:cNvSpPr txBox="1">
            <a:spLocks/>
          </p:cNvSpPr>
          <p:nvPr/>
        </p:nvSpPr>
        <p:spPr>
          <a:xfrm>
            <a:off x="6160010" y="219067"/>
            <a:ext cx="588975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0A04CDC-F021-9BB7-82D8-4987D9423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240" y="1852573"/>
            <a:ext cx="5522979" cy="4242816"/>
          </a:xfrm>
        </p:spPr>
        <p:txBody>
          <a:bodyPr>
            <a:no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Kepemimpinan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Dalam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Islam</a:t>
            </a:r>
            <a:br>
              <a:rPr lang="fi-FI" sz="6600" b="1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2098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CA7420-616A-AF34-9091-2A9DB6DBEAEE}"/>
              </a:ext>
            </a:extLst>
          </p:cNvPr>
          <p:cNvSpPr txBox="1"/>
          <p:nvPr/>
        </p:nvSpPr>
        <p:spPr>
          <a:xfrm>
            <a:off x="6949440" y="118850"/>
            <a:ext cx="499092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/>
              <a:t>Menurut</a:t>
            </a:r>
            <a:r>
              <a:rPr lang="en-US" sz="2400" b="1" dirty="0"/>
              <a:t> KBBI</a:t>
            </a:r>
            <a:r>
              <a:rPr lang="en-US" sz="2400" dirty="0"/>
              <a:t>,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orang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memandu</a:t>
            </a:r>
            <a:r>
              <a:rPr lang="en-US" sz="2400" dirty="0"/>
              <a:t> </a:t>
            </a:r>
            <a:r>
              <a:rPr lang="en-US" sz="2400" dirty="0" err="1"/>
              <a:t>sekelompok</a:t>
            </a:r>
            <a:r>
              <a:rPr lang="en-US" sz="2400" dirty="0"/>
              <a:t> orang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5F391-5CF4-2C20-1365-176638041C82}"/>
              </a:ext>
            </a:extLst>
          </p:cNvPr>
          <p:cNvSpPr txBox="1"/>
          <p:nvPr/>
        </p:nvSpPr>
        <p:spPr>
          <a:xfrm>
            <a:off x="6949440" y="4430826"/>
            <a:ext cx="499092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/>
              <a:t>Moejiono</a:t>
            </a:r>
            <a:r>
              <a:rPr lang="en-US" sz="2400" b="1" dirty="0"/>
              <a:t> (2002)</a:t>
            </a:r>
          </a:p>
          <a:p>
            <a:r>
              <a:rPr lang="en-US" sz="2400" dirty="0" err="1"/>
              <a:t>Moejiono</a:t>
            </a:r>
            <a:r>
              <a:rPr lang="en-US" sz="2400" dirty="0"/>
              <a:t> </a:t>
            </a:r>
            <a:r>
              <a:rPr lang="en-US" sz="2400" dirty="0" err="1"/>
              <a:t>mengatakan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kualitas-kualitas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yang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pengikutnya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DCE86-2860-7E2C-E2B0-92F387958270}"/>
              </a:ext>
            </a:extLst>
          </p:cNvPr>
          <p:cNvSpPr txBox="1"/>
          <p:nvPr/>
        </p:nvSpPr>
        <p:spPr>
          <a:xfrm>
            <a:off x="6949440" y="1920341"/>
            <a:ext cx="499092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Ott (1996)</a:t>
            </a:r>
          </a:p>
          <a:p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proses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yang 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, </a:t>
            </a:r>
            <a:r>
              <a:rPr lang="en-US" sz="2400" dirty="0" err="1"/>
              <a:t>kepercayaan</a:t>
            </a:r>
            <a:r>
              <a:rPr lang="en-US" sz="2400" dirty="0"/>
              <a:t> dan </a:t>
            </a:r>
            <a:r>
              <a:rPr lang="en-US" sz="2400" dirty="0" err="1"/>
              <a:t>perilaku</a:t>
            </a:r>
            <a:r>
              <a:rPr lang="en-US" sz="2400" dirty="0"/>
              <a:t> orang lain.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402ACF5-467E-557F-34D7-2A636B40D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240" y="1852573"/>
            <a:ext cx="5522979" cy="4242816"/>
          </a:xfrm>
        </p:spPr>
        <p:txBody>
          <a:bodyPr>
            <a:noAutofit/>
          </a:bodyPr>
          <a:lstStyle/>
          <a:p>
            <a:r>
              <a:rPr lang="fi-FI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Teori Kepemimpinan Menurut Para Ahli</a:t>
            </a:r>
            <a:br>
              <a:rPr lang="fi-FI" sz="6600" b="1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9728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CA7420-616A-AF34-9091-2A9DB6DBEAEE}"/>
              </a:ext>
            </a:extLst>
          </p:cNvPr>
          <p:cNvSpPr txBox="1"/>
          <p:nvPr/>
        </p:nvSpPr>
        <p:spPr>
          <a:xfrm>
            <a:off x="7102093" y="177614"/>
            <a:ext cx="4880799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cs typeface="Adobe Devanagari" panose="02040503050201020203" pitchFamily="18" charset="0"/>
              </a:rPr>
              <a:t>Menurut</a:t>
            </a:r>
            <a:r>
              <a:rPr lang="en-US" sz="2400" b="1" dirty="0">
                <a:cs typeface="Adobe Devanagari" panose="02040503050201020203" pitchFamily="18" charset="0"/>
              </a:rPr>
              <a:t> K</a:t>
            </a:r>
            <a:r>
              <a:rPr lang="id-ID" sz="2400" b="1" dirty="0">
                <a:cs typeface="Adobe Devanagari" panose="02040503050201020203" pitchFamily="18" charset="0"/>
              </a:rPr>
              <a:t>BBI</a:t>
            </a:r>
            <a:r>
              <a:rPr lang="en-US" sz="2400" b="1" dirty="0">
                <a:cs typeface="Adobe Devanagari" panose="02040503050201020203" pitchFamily="18" charset="0"/>
              </a:rPr>
              <a:t>, </a:t>
            </a:r>
            <a:r>
              <a:rPr lang="en-US" sz="2400" dirty="0" err="1">
                <a:cs typeface="Adobe Devanagari" panose="02040503050201020203" pitchFamily="18" charset="0"/>
              </a:rPr>
              <a:t>Manajemen</a:t>
            </a:r>
            <a:r>
              <a:rPr lang="id-ID" sz="2400" dirty="0">
                <a:cs typeface="Adobe Devanagari" panose="02040503050201020203" pitchFamily="18" charset="0"/>
              </a:rPr>
              <a:t> adalah </a:t>
            </a:r>
            <a:r>
              <a:rPr lang="en-US" sz="2400" dirty="0">
                <a:cs typeface="Adobe Devanagari" panose="02040503050201020203" pitchFamily="18" charset="0"/>
              </a:rPr>
              <a:t>p</a:t>
            </a:r>
            <a:r>
              <a:rPr lang="id-ID" sz="2400" dirty="0">
                <a:cs typeface="Adobe Devanagari" panose="02040503050201020203" pitchFamily="18" charset="0"/>
              </a:rPr>
              <a:t>enggunaan sumber daya secara efektif untuk mencapai sasaran.</a:t>
            </a:r>
            <a:endParaRPr lang="en-US" sz="2400" dirty="0"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5F391-5CF4-2C20-1365-176638041C82}"/>
              </a:ext>
            </a:extLst>
          </p:cNvPr>
          <p:cNvSpPr txBox="1"/>
          <p:nvPr/>
        </p:nvSpPr>
        <p:spPr>
          <a:xfrm>
            <a:off x="7102094" y="4374560"/>
            <a:ext cx="488079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/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Dr. Bennett N.B </a:t>
            </a:r>
            <a:r>
              <a:rPr lang="en-US" sz="2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Silalahi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, M.A</a:t>
            </a:r>
          </a:p>
          <a:p>
            <a:pPr lvl="0" algn="just" fontAlgn="base"/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Manajemen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ilmu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perilaku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terdiri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aspek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sosial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eksak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bukan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tanggung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jawab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keselamatan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serta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kesehatan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kerja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baik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sisi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perencanaannya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.</a:t>
            </a:r>
            <a:endParaRPr lang="en-US" sz="2400" dirty="0">
              <a:effectLst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DCE86-2860-7E2C-E2B0-92F387958270}"/>
              </a:ext>
            </a:extLst>
          </p:cNvPr>
          <p:cNvSpPr txBox="1"/>
          <p:nvPr/>
        </p:nvSpPr>
        <p:spPr>
          <a:xfrm>
            <a:off x="7102094" y="1511868"/>
            <a:ext cx="4880799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/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Henry Fayol</a:t>
            </a:r>
          </a:p>
          <a:p>
            <a:pPr lvl="0" fontAlgn="base"/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Manajemen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suatu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perencanaan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pengorganisasian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pengkoordinasian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, dan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pengawasan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/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kontrol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terhadap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sumber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daya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ada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agar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mencapai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tujuan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secara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efektif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efisien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obe Devanagari" panose="02040503050201020203" pitchFamily="18" charset="0"/>
              </a:rPr>
              <a:t>.</a:t>
            </a:r>
            <a:endParaRPr lang="en-US" sz="2400" dirty="0">
              <a:effectLst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402ACF5-467E-557F-34D7-2A636B40D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240" y="1852573"/>
            <a:ext cx="5522979" cy="4242816"/>
          </a:xfrm>
        </p:spPr>
        <p:txBody>
          <a:bodyPr>
            <a:no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Manajemen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Menurut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 Para Ahli</a:t>
            </a:r>
            <a:br>
              <a:rPr lang="fi-FI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8C79E77-7402-9C3A-2677-D15065D0E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41609"/>
              </p:ext>
            </p:extLst>
          </p:nvPr>
        </p:nvGraphicFramePr>
        <p:xfrm>
          <a:off x="959100" y="2751488"/>
          <a:ext cx="10928100" cy="1402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186519">
                  <a:extLst>
                    <a:ext uri="{9D8B030D-6E8A-4147-A177-3AD203B41FA5}">
                      <a16:colId xmlns:a16="http://schemas.microsoft.com/office/drawing/2014/main" val="2826727294"/>
                    </a:ext>
                  </a:extLst>
                </a:gridCol>
                <a:gridCol w="5741581">
                  <a:extLst>
                    <a:ext uri="{9D8B030D-6E8A-4147-A177-3AD203B41FA5}">
                      <a16:colId xmlns:a16="http://schemas.microsoft.com/office/drawing/2014/main" val="45539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Kepemimpinan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berfokus</a:t>
                      </a:r>
                      <a:r>
                        <a:rPr lang="en-US" sz="2000" dirty="0">
                          <a:effectLst/>
                        </a:rPr>
                        <a:t> pada: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Manajemen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berfokus</a:t>
                      </a:r>
                      <a:r>
                        <a:rPr lang="en-US" sz="2000" dirty="0">
                          <a:effectLst/>
                        </a:rPr>
                        <a:t> pada: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Mewujudkan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depan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bagi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organisasi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Mengembangkan</a:t>
                      </a:r>
                      <a:r>
                        <a:rPr lang="en-US" sz="2000" dirty="0">
                          <a:effectLst/>
                        </a:rPr>
                        <a:t> strategi </a:t>
                      </a:r>
                      <a:r>
                        <a:rPr lang="en-US" sz="2000" dirty="0" err="1">
                          <a:effectLst/>
                        </a:rPr>
                        <a:t>ke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depan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Menekankan</a:t>
                      </a:r>
                      <a:r>
                        <a:rPr lang="en-US" sz="2000" dirty="0">
                          <a:effectLst/>
                        </a:rPr>
                        <a:t> pada </a:t>
                      </a:r>
                      <a:r>
                        <a:rPr lang="en-US" sz="2000" dirty="0" err="1">
                          <a:effectLst/>
                        </a:rPr>
                        <a:t>hasil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jangka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panjang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Menciptakan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rencana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jadwal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tujuan</a:t>
                      </a:r>
                      <a:r>
                        <a:rPr lang="en-US" sz="2000" dirty="0">
                          <a:effectLst/>
                        </a:rPr>
                        <a:t> yang </a:t>
                      </a:r>
                      <a:r>
                        <a:rPr lang="en-US" sz="2000" dirty="0" err="1">
                          <a:effectLst/>
                        </a:rPr>
                        <a:t>khusus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serta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mengalokasikan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sumber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daya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Mengarahkan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fokusnya</a:t>
                      </a:r>
                      <a:r>
                        <a:rPr lang="en-US" sz="2000" dirty="0">
                          <a:effectLst/>
                        </a:rPr>
                        <a:t> pada </a:t>
                      </a:r>
                      <a:r>
                        <a:rPr lang="en-US" sz="2000" dirty="0" err="1">
                          <a:effectLst/>
                        </a:rPr>
                        <a:t>hasil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jangka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pendek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599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AC54EE-F0DA-2379-46E6-85B3C9AB8904}"/>
              </a:ext>
            </a:extLst>
          </p:cNvPr>
          <p:cNvSpPr txBox="1"/>
          <p:nvPr/>
        </p:nvSpPr>
        <p:spPr>
          <a:xfrm>
            <a:off x="959100" y="245692"/>
            <a:ext cx="10164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Perbandingan</a:t>
            </a:r>
            <a: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Kepemimpinan</a:t>
            </a:r>
            <a: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4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endParaRPr lang="en-US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8E807-2DD2-9C93-7597-9FA854C45719}"/>
              </a:ext>
            </a:extLst>
          </p:cNvPr>
          <p:cNvSpPr txBox="1"/>
          <p:nvPr/>
        </p:nvSpPr>
        <p:spPr>
          <a:xfrm>
            <a:off x="645928" y="2296859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US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38253-B061-4AA3-66BF-371F3E5657F2}"/>
              </a:ext>
            </a:extLst>
          </p:cNvPr>
          <p:cNvSpPr txBox="1"/>
          <p:nvPr/>
        </p:nvSpPr>
        <p:spPr>
          <a:xfrm>
            <a:off x="645928" y="4281344"/>
            <a:ext cx="6097772" cy="42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Kewajiban</a:t>
            </a:r>
            <a:endParaRPr lang="en-US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C7FABFF-2B14-223F-66F5-80DCCF0C1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28281"/>
              </p:ext>
            </p:extLst>
          </p:nvPr>
        </p:nvGraphicFramePr>
        <p:xfrm>
          <a:off x="959100" y="4709795"/>
          <a:ext cx="10928100" cy="2011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56909">
                  <a:extLst>
                    <a:ext uri="{9D8B030D-6E8A-4147-A177-3AD203B41FA5}">
                      <a16:colId xmlns:a16="http://schemas.microsoft.com/office/drawing/2014/main" val="2826727294"/>
                    </a:ext>
                  </a:extLst>
                </a:gridCol>
                <a:gridCol w="6071191">
                  <a:extLst>
                    <a:ext uri="{9D8B030D-6E8A-4147-A177-3AD203B41FA5}">
                      <a16:colId xmlns:a16="http://schemas.microsoft.com/office/drawing/2014/main" val="45539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Kepemimpinan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Manajemen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Menekankan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bagaimana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mengkomunikasikan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visi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mengembangkan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budaya</a:t>
                      </a:r>
                      <a:r>
                        <a:rPr lang="en-US" sz="2000" dirty="0">
                          <a:effectLst/>
                        </a:rPr>
                        <a:t> yang </a:t>
                      </a:r>
                      <a:r>
                        <a:rPr lang="en-US" sz="2000" dirty="0" err="1">
                          <a:effectLst/>
                        </a:rPr>
                        <a:t>dimiliki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bersama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lalu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mengelompokkan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memisahkan</a:t>
                      </a:r>
                      <a:r>
                        <a:rPr lang="en-US" sz="2000" dirty="0">
                          <a:effectLst/>
                        </a:rPr>
                        <a:t> orang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kemampuan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khususnya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melalui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spesialisasi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Mengorganisasikan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sebuah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struktur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untuk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mencapai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rencana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kerja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mengisi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struktur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orang yang </a:t>
                      </a:r>
                      <a:r>
                        <a:rPr lang="en-US" sz="2000" dirty="0" err="1">
                          <a:effectLst/>
                        </a:rPr>
                        <a:t>cakap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mengembangkan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kebijakan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sistem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untuk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mengarahkan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karyawan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memonitor</a:t>
                      </a:r>
                      <a:r>
                        <a:rPr lang="en-US" sz="2000" dirty="0">
                          <a:effectLst/>
                        </a:rPr>
                        <a:t> proses </a:t>
                      </a:r>
                      <a:r>
                        <a:rPr lang="en-US" sz="2000" dirty="0" err="1">
                          <a:effectLst/>
                        </a:rPr>
                        <a:t>penerapan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rencana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5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8C6D6-7114-8B87-3FE8-5F5945AEE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CC739-7062-0BA0-58CB-C963AC7C9EB5}"/>
              </a:ext>
            </a:extLst>
          </p:cNvPr>
          <p:cNvSpPr txBox="1"/>
          <p:nvPr/>
        </p:nvSpPr>
        <p:spPr>
          <a:xfrm>
            <a:off x="1625793" y="270513"/>
            <a:ext cx="6097772" cy="42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Tugas</a:t>
            </a:r>
            <a:endParaRPr lang="en-US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B4CAC9F-0863-24BD-53F4-195354DB9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13270"/>
              </p:ext>
            </p:extLst>
          </p:nvPr>
        </p:nvGraphicFramePr>
        <p:xfrm>
          <a:off x="1969577" y="698964"/>
          <a:ext cx="8588551" cy="170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32430">
                  <a:extLst>
                    <a:ext uri="{9D8B030D-6E8A-4147-A177-3AD203B41FA5}">
                      <a16:colId xmlns:a16="http://schemas.microsoft.com/office/drawing/2014/main" val="2826727294"/>
                    </a:ext>
                  </a:extLst>
                </a:gridCol>
                <a:gridCol w="2456121">
                  <a:extLst>
                    <a:ext uri="{9D8B030D-6E8A-4147-A177-3AD203B41FA5}">
                      <a16:colId xmlns:a16="http://schemas.microsoft.com/office/drawing/2014/main" val="45539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Kepemimpinan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Manajemen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Menghilangkan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sekat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sehingga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setiap</a:t>
                      </a:r>
                      <a:r>
                        <a:rPr lang="en-US" sz="2000" dirty="0">
                          <a:effectLst/>
                        </a:rPr>
                        <a:t> orang </a:t>
                      </a:r>
                      <a:r>
                        <a:rPr lang="en-US" sz="2000" dirty="0" err="1">
                          <a:effectLst/>
                        </a:rPr>
                        <a:t>memahami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apa</a:t>
                      </a:r>
                      <a:r>
                        <a:rPr lang="en-US" sz="2000" dirty="0">
                          <a:effectLst/>
                        </a:rPr>
                        <a:t> yang </a:t>
                      </a:r>
                      <a:r>
                        <a:rPr lang="en-US" sz="2000" dirty="0" err="1">
                          <a:effectLst/>
                        </a:rPr>
                        <a:t>dikerjakan</a:t>
                      </a:r>
                      <a:r>
                        <a:rPr lang="en-US" sz="2000" dirty="0">
                          <a:effectLst/>
                        </a:rPr>
                        <a:t> orang lain. </a:t>
                      </a:r>
                      <a:r>
                        <a:rPr lang="en-US" sz="2000" dirty="0" err="1">
                          <a:effectLst/>
                        </a:rPr>
                        <a:t>Pemimpin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berfokus</a:t>
                      </a:r>
                      <a:r>
                        <a:rPr lang="en-US" sz="2000" dirty="0">
                          <a:effectLst/>
                        </a:rPr>
                        <a:t> pada </a:t>
                      </a:r>
                      <a:r>
                        <a:rPr lang="en-US" sz="2000" dirty="0" err="1">
                          <a:effectLst/>
                        </a:rPr>
                        <a:t>bagaimana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mengembangkan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memberdayakan</a:t>
                      </a:r>
                      <a:r>
                        <a:rPr lang="en-US" sz="2000" dirty="0">
                          <a:effectLst/>
                        </a:rPr>
                        <a:t> orang-orang, </a:t>
                      </a:r>
                      <a:r>
                        <a:rPr lang="en-US" sz="2000" dirty="0" err="1">
                          <a:effectLst/>
                        </a:rPr>
                        <a:t>sehingga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mereka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benar</a:t>
                      </a:r>
                      <a:r>
                        <a:rPr lang="en-US" sz="2000" dirty="0">
                          <a:effectLst/>
                        </a:rPr>
                        <a:t> optimal </a:t>
                      </a:r>
                      <a:r>
                        <a:rPr lang="en-US" sz="2000" dirty="0" err="1">
                          <a:effectLst/>
                        </a:rPr>
                        <a:t>dalam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bekerja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banyak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mengontrol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mengarahkan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59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17BF6A-2942-4F94-DF69-5ADC017F1DF5}"/>
              </a:ext>
            </a:extLst>
          </p:cNvPr>
          <p:cNvSpPr txBox="1"/>
          <p:nvPr/>
        </p:nvSpPr>
        <p:spPr>
          <a:xfrm>
            <a:off x="1625793" y="2613832"/>
            <a:ext cx="6024229" cy="910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Personal </a:t>
            </a:r>
            <a:r>
              <a:rPr lang="en-US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Pemimpin</a:t>
            </a:r>
            <a:endParaRPr lang="en-US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1CCD84EC-3DD6-B68B-7624-28C6625DC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0149"/>
              </p:ext>
            </p:extLst>
          </p:nvPr>
        </p:nvGraphicFramePr>
        <p:xfrm>
          <a:off x="1969576" y="3069149"/>
          <a:ext cx="8588551" cy="201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80078">
                  <a:extLst>
                    <a:ext uri="{9D8B030D-6E8A-4147-A177-3AD203B41FA5}">
                      <a16:colId xmlns:a16="http://schemas.microsoft.com/office/drawing/2014/main" val="2826727294"/>
                    </a:ext>
                  </a:extLst>
                </a:gridCol>
                <a:gridCol w="4008473">
                  <a:extLst>
                    <a:ext uri="{9D8B030D-6E8A-4147-A177-3AD203B41FA5}">
                      <a16:colId xmlns:a16="http://schemas.microsoft.com/office/drawing/2014/main" val="45539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Kepemimpinan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Manajemen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dirty="0" err="1">
                          <a:effectLst/>
                        </a:rPr>
                        <a:t>Mempunyai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kualitas</a:t>
                      </a:r>
                      <a:r>
                        <a:rPr lang="en-US" sz="2000" dirty="0">
                          <a:effectLst/>
                        </a:rPr>
                        <a:t> personal </a:t>
                      </a:r>
                      <a:r>
                        <a:rPr lang="en-US" sz="2000" dirty="0" err="1">
                          <a:effectLst/>
                        </a:rPr>
                        <a:t>halus</a:t>
                      </a:r>
                      <a:r>
                        <a:rPr lang="en-US" sz="2000" dirty="0">
                          <a:effectLst/>
                        </a:rPr>
                        <a:t> yang </a:t>
                      </a:r>
                      <a:r>
                        <a:rPr lang="en-US" sz="2000" dirty="0" err="1">
                          <a:effectLst/>
                        </a:rPr>
                        <a:t>agak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sulit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dilihat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tetapi</a:t>
                      </a:r>
                      <a:r>
                        <a:rPr lang="en-US" sz="2000" dirty="0">
                          <a:effectLst/>
                        </a:rPr>
                        <a:t> sangat </a:t>
                      </a:r>
                      <a:r>
                        <a:rPr lang="en-US" sz="2000" dirty="0" err="1">
                          <a:effectLst/>
                        </a:rPr>
                        <a:t>berpengaruh.Kualitas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ini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termasuk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antusiasme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integritas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keberanian</a:t>
                      </a:r>
                      <a:r>
                        <a:rPr lang="en-US" sz="2000" dirty="0">
                          <a:effectLst/>
                        </a:rPr>
                        <a:t>, dan </a:t>
                      </a:r>
                      <a:r>
                        <a:rPr lang="en-US" sz="2000" dirty="0" err="1">
                          <a:effectLst/>
                        </a:rPr>
                        <a:t>kemanusiaan</a:t>
                      </a:r>
                      <a:endParaRPr lang="en-US" sz="24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effectLst/>
                        </a:rPr>
                        <a:t>Menciptakan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jarak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emosional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menuntut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pemenuhan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kebutuhan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sepihak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mendasarkan</a:t>
                      </a:r>
                      <a:r>
                        <a:rPr lang="en-US" sz="2000" dirty="0">
                          <a:effectLst/>
                        </a:rPr>
                        <a:t> pada </a:t>
                      </a:r>
                      <a:r>
                        <a:rPr lang="en-US" sz="2000" dirty="0" err="1">
                          <a:effectLst/>
                        </a:rPr>
                        <a:t>kekuasaan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jabatan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5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1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A2A08B43-4A02-9B25-2617-02E6F0D85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CECE2B-9588-D971-0A65-6804628830C0}"/>
              </a:ext>
            </a:extLst>
          </p:cNvPr>
          <p:cNvSpPr txBox="1"/>
          <p:nvPr/>
        </p:nvSpPr>
        <p:spPr>
          <a:xfrm>
            <a:off x="869212" y="64412"/>
            <a:ext cx="6097772" cy="42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Interaksi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1" name="Table 8">
            <a:extLst>
              <a:ext uri="{FF2B5EF4-FFF2-40B4-BE49-F238E27FC236}">
                <a16:creationId xmlns:a16="http://schemas.microsoft.com/office/drawing/2014/main" id="{6B86F1DA-B426-AC02-E65B-7A9949B7B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64370"/>
              </p:ext>
            </p:extLst>
          </p:nvPr>
        </p:nvGraphicFramePr>
        <p:xfrm>
          <a:off x="1416899" y="523117"/>
          <a:ext cx="9438942" cy="23164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78073">
                  <a:extLst>
                    <a:ext uri="{9D8B030D-6E8A-4147-A177-3AD203B41FA5}">
                      <a16:colId xmlns:a16="http://schemas.microsoft.com/office/drawing/2014/main" val="2826727294"/>
                    </a:ext>
                  </a:extLst>
                </a:gridCol>
                <a:gridCol w="5760869">
                  <a:extLst>
                    <a:ext uri="{9D8B030D-6E8A-4147-A177-3AD203B41FA5}">
                      <a16:colId xmlns:a16="http://schemas.microsoft.com/office/drawing/2014/main" val="45539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Kepemimpinan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Manajemen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2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Berfokus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pada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bagaimana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memotivasi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dan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memberikan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inspirasi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pada orang-orang.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Mendasarkan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diri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pada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pengaruh</a:t>
                      </a:r>
                      <a:endParaRPr lang="en-US" sz="24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Berfokus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pada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objek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mesin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dan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laporan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digunakan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untuk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menghasilkan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produk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berkualitas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Mendasarkan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diri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pada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wewenang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formal dan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kekuasaan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lebih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banyak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menggunakan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paksaan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dan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hukuman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59946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8089F03-65CE-F531-0DCC-89C67A3DF488}"/>
              </a:ext>
            </a:extLst>
          </p:cNvPr>
          <p:cNvSpPr txBox="1"/>
          <p:nvPr/>
        </p:nvSpPr>
        <p:spPr>
          <a:xfrm>
            <a:off x="1060597" y="3214774"/>
            <a:ext cx="6097772" cy="42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Hasil yang </a:t>
            </a:r>
            <a:r>
              <a:rPr lang="en-US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diinginkan</a:t>
            </a:r>
            <a:endParaRPr lang="en-US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8">
            <a:extLst>
              <a:ext uri="{FF2B5EF4-FFF2-40B4-BE49-F238E27FC236}">
                <a16:creationId xmlns:a16="http://schemas.microsoft.com/office/drawing/2014/main" id="{AFD67757-CF48-1491-6011-5974F7274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33744"/>
              </p:ext>
            </p:extLst>
          </p:nvPr>
        </p:nvGraphicFramePr>
        <p:xfrm>
          <a:off x="1416898" y="3702699"/>
          <a:ext cx="9438943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9116">
                  <a:extLst>
                    <a:ext uri="{9D8B030D-6E8A-4147-A177-3AD203B41FA5}">
                      <a16:colId xmlns:a16="http://schemas.microsoft.com/office/drawing/2014/main" val="2826727294"/>
                    </a:ext>
                  </a:extLst>
                </a:gridCol>
                <a:gridCol w="5069827">
                  <a:extLst>
                    <a:ext uri="{9D8B030D-6E8A-4147-A177-3AD203B41FA5}">
                      <a16:colId xmlns:a16="http://schemas.microsoft.com/office/drawing/2014/main" val="45539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Kepemimpinan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Manajemen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2392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Menekankan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pada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perubahan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selalu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menentang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status quo, dan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memikirkan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kesejahteraan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anggota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organisasi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Mempertahankan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status quo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keadaan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tetap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sebagaimana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keadaan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sekarang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keadaan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sebelumnya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),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stabilitas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keteraturan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dan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efisiensi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5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0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36B8B-9FA7-B052-3A0D-8E4EA7221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F5328-3E92-C36E-EDDE-EF6003CA9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8D3C7-C73F-C935-CCCD-B31832611D60}"/>
              </a:ext>
            </a:extLst>
          </p:cNvPr>
          <p:cNvSpPr txBox="1"/>
          <p:nvPr/>
        </p:nvSpPr>
        <p:spPr>
          <a:xfrm>
            <a:off x="1598428" y="1605517"/>
            <a:ext cx="8995144" cy="330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Seorang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pemimpin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kadang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seorang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manajer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terkadang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seorang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manajer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seorang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pemimpin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Kepemimpinan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ditempatkan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salah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kepemimpinan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bersifat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mekanistis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kaku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Sedangkan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kepemimpinan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manajemen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berjalan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efektif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kehilangan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Keduanya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kesatuan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saling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melengkapi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lain.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1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{F7F98476-1D06-4F2D-829E-6C3B1A3AAB0B}tf56410444_win32</Template>
  <TotalTime>286</TotalTime>
  <Words>855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Devanagari</vt:lpstr>
      <vt:lpstr>Arabic Typesetting</vt:lpstr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Wingdings</vt:lpstr>
      <vt:lpstr>Office Theme</vt:lpstr>
      <vt:lpstr>TEORI KEPEMIMPINAN DAN MANAJEMEN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 :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KEPEMIMPINAN DAN MANAJEMEN</dc:title>
  <dc:creator>maghfirabahar@gmail.com</dc:creator>
  <cp:lastModifiedBy>maghfirabahar@gmail.com</cp:lastModifiedBy>
  <cp:revision>26</cp:revision>
  <dcterms:created xsi:type="dcterms:W3CDTF">2022-10-25T02:51:04Z</dcterms:created>
  <dcterms:modified xsi:type="dcterms:W3CDTF">2022-12-04T07:27:26Z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