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77" r:id="rId3"/>
    <p:sldId id="297" r:id="rId4"/>
    <p:sldId id="259" r:id="rId5"/>
    <p:sldId id="269" r:id="rId6"/>
    <p:sldId id="258" r:id="rId7"/>
    <p:sldId id="260" r:id="rId8"/>
    <p:sldId id="278" r:id="rId9"/>
    <p:sldId id="279" r:id="rId10"/>
    <p:sldId id="280" r:id="rId11"/>
    <p:sldId id="292" r:id="rId12"/>
    <p:sldId id="274" r:id="rId13"/>
    <p:sldId id="275" r:id="rId14"/>
    <p:sldId id="266" r:id="rId15"/>
    <p:sldId id="267" r:id="rId16"/>
    <p:sldId id="294" r:id="rId17"/>
    <p:sldId id="299" r:id="rId18"/>
    <p:sldId id="295" r:id="rId19"/>
    <p:sldId id="287" r:id="rId20"/>
    <p:sldId id="298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E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8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Hea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ampungan Tanggal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332C1A-B012-4FDF-A08E-944539A29180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4" name="Tampungan Gambar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Tampungan Catatan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48145-4318-45BA-9628-88BE02BF1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719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Judu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d-ID"/>
              <a:t>Klik untuk mengedit gaya subjudul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BA1E2DE-AD72-4453-A323-392A2541E06E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4A33E18-AD68-4A5F-9EA1-69F016F2E5B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0420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E2DE-AD72-4453-A323-392A2541E06E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3E18-AD68-4A5F-9EA1-69F016F2E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01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E2DE-AD72-4453-A323-392A2541E06E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3E18-AD68-4A5F-9EA1-69F016F2E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414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E2DE-AD72-4453-A323-392A2541E06E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3E18-AD68-4A5F-9EA1-69F016F2E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886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eader Bagia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BA1E2DE-AD72-4453-A323-392A2541E06E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4A33E18-AD68-4A5F-9EA1-69F016F2E5BB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5978430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E2DE-AD72-4453-A323-392A2541E06E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3E18-AD68-4A5F-9EA1-69F016F2E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7334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E2DE-AD72-4453-A323-392A2541E06E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3E18-AD68-4A5F-9EA1-69F016F2E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4014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E2DE-AD72-4453-A323-392A2541E06E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3E18-AD68-4A5F-9EA1-69F016F2E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4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E2DE-AD72-4453-A323-392A2541E06E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3E18-AD68-4A5F-9EA1-69F016F2E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70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FBA1E2DE-AD72-4453-A323-392A2541E06E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4A33E18-AD68-4A5F-9EA1-69F016F2E5B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627710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d-ID"/>
              <a:t>Klik ikon untuk menambahkan gambar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FBA1E2DE-AD72-4453-A323-392A2541E06E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4A33E18-AD68-4A5F-9EA1-69F016F2E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657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BA1E2DE-AD72-4453-A323-392A2541E06E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4A33E18-AD68-4A5F-9EA1-69F016F2E5B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75286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ho.int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E9C2C51F-042C-193A-E352-ED223E7843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PSIKOLOGI</a:t>
            </a:r>
            <a:r>
              <a:rPr lang="en-US" dirty="0"/>
              <a:t> </a:t>
            </a:r>
            <a:r>
              <a:rPr lang="en-US" dirty="0" err="1"/>
              <a:t>KEBIDANAN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879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6">
            <a:extLst>
              <a:ext uri="{FF2B5EF4-FFF2-40B4-BE49-F238E27FC236}">
                <a16:creationId xmlns:a16="http://schemas.microsoft.com/office/drawing/2014/main" id="{6107F0C8-04F2-429E-80D8-FB7661723D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8083013"/>
              </p:ext>
            </p:extLst>
          </p:nvPr>
        </p:nvGraphicFramePr>
        <p:xfrm>
          <a:off x="1905001" y="794767"/>
          <a:ext cx="8458201" cy="4884399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861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09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58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70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/>
                        <a:t>Minggu</a:t>
                      </a:r>
                      <a:r>
                        <a:rPr lang="en-US" sz="1600" dirty="0"/>
                        <a:t> </a:t>
                      </a:r>
                      <a:r>
                        <a:rPr lang="id-ID" sz="1600" dirty="0"/>
                        <a:t>Ke- </a:t>
                      </a:r>
                      <a:endParaRPr lang="en-US" sz="1400" dirty="0">
                        <a:solidFill>
                          <a:srgbClr val="000000"/>
                        </a:solidFill>
                        <a:latin typeface="Helvetica"/>
                        <a:ea typeface="Helvetica"/>
                        <a:cs typeface="Times New Roman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/>
                        <a:t>Sub-CPMK </a:t>
                      </a:r>
                      <a:endParaRPr lang="en-US" sz="14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/>
                        <a:t>(Kemampuan akhir yang direncanakan) </a:t>
                      </a:r>
                      <a:endParaRPr lang="en-US" sz="1100" dirty="0">
                        <a:solidFill>
                          <a:srgbClr val="000000"/>
                        </a:solidFill>
                        <a:latin typeface="Helvetica"/>
                        <a:ea typeface="Helvetica"/>
                        <a:cs typeface="Times New Roman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/>
                        <a:t>Bahan Kajian </a:t>
                      </a:r>
                      <a:endParaRPr lang="en-US" sz="14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/>
                        <a:t>(Materi Pembelajaran) </a:t>
                      </a:r>
                      <a:endParaRPr lang="en-US" sz="1100" dirty="0">
                        <a:solidFill>
                          <a:srgbClr val="000000"/>
                        </a:solidFill>
                        <a:latin typeface="Helvetica"/>
                        <a:ea typeface="Helvetica"/>
                        <a:cs typeface="Times New Roman"/>
                      </a:endParaRPr>
                    </a:p>
                  </a:txBody>
                  <a:tcPr marL="50800" marR="50800" marT="50800" marB="508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74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1</a:t>
                      </a:r>
                      <a:endParaRPr lang="en-US" sz="16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/>
                        <a:t>Mahasiswa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mampu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memahami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kontrak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perkualiahan</a:t>
                      </a:r>
                      <a:r>
                        <a:rPr lang="en-US" sz="1600" dirty="0"/>
                        <a:t>, </a:t>
                      </a:r>
                      <a:r>
                        <a:rPr lang="en-US" sz="1600" dirty="0" err="1"/>
                        <a:t>jadwal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pembelajaran</a:t>
                      </a:r>
                      <a:r>
                        <a:rPr lang="en-US" sz="1600" dirty="0"/>
                        <a:t>, </a:t>
                      </a:r>
                      <a:r>
                        <a:rPr lang="en-US" sz="1600" dirty="0" err="1"/>
                        <a:t>penilaian</a:t>
                      </a:r>
                      <a:r>
                        <a:rPr lang="en-US" sz="1600" dirty="0"/>
                        <a:t>, </a:t>
                      </a:r>
                      <a:r>
                        <a:rPr lang="en-US" sz="1600" dirty="0" err="1"/>
                        <a:t>teknik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penyusunan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laporan</a:t>
                      </a:r>
                      <a:r>
                        <a:rPr lang="en-US" sz="1600" dirty="0"/>
                        <a:t>, </a:t>
                      </a:r>
                      <a:r>
                        <a:rPr lang="en-US" sz="1600" dirty="0" err="1"/>
                        <a:t>materi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pokok</a:t>
                      </a:r>
                      <a:r>
                        <a:rPr lang="en-US" sz="1600" dirty="0"/>
                        <a:t> </a:t>
                      </a:r>
                      <a:r>
                        <a:rPr lang="en-GB" sz="1600" dirty="0" err="1"/>
                        <a:t>Dokumentasi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Kebidanan</a:t>
                      </a:r>
                      <a:endParaRPr lang="en-US" sz="16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 err="1"/>
                        <a:t>Pengantar</a:t>
                      </a:r>
                      <a:r>
                        <a:rPr lang="en-US" sz="1600" dirty="0"/>
                        <a:t> Mata </a:t>
                      </a:r>
                      <a:r>
                        <a:rPr lang="en-US" sz="1600" dirty="0" err="1"/>
                        <a:t>Kuliah</a:t>
                      </a:r>
                      <a:r>
                        <a:rPr lang="en-US" sz="1600" dirty="0"/>
                        <a:t>:</a:t>
                      </a:r>
                      <a:endParaRPr lang="en-US" sz="1400" dirty="0"/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 dirty="0" err="1"/>
                        <a:t>Orientasi</a:t>
                      </a:r>
                      <a:r>
                        <a:rPr lang="en-US" sz="1600" dirty="0"/>
                        <a:t> Mata </a:t>
                      </a:r>
                      <a:r>
                        <a:rPr lang="en-US" sz="1600" dirty="0" err="1"/>
                        <a:t>Kuliah</a:t>
                      </a:r>
                      <a:r>
                        <a:rPr lang="en-GB" sz="1600" dirty="0"/>
                        <a:t> p</a:t>
                      </a:r>
                      <a:r>
                        <a:rPr lang="id-ID" sz="1600" dirty="0"/>
                        <a:t>sikologi kebidanan</a:t>
                      </a:r>
                      <a:endParaRPr lang="en-US" sz="1400" dirty="0"/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 dirty="0" err="1"/>
                        <a:t>Visi</a:t>
                      </a:r>
                      <a:r>
                        <a:rPr lang="en-US" sz="1600" dirty="0"/>
                        <a:t>, </a:t>
                      </a:r>
                      <a:r>
                        <a:rPr lang="en-US" sz="1600" dirty="0" err="1"/>
                        <a:t>Misi</a:t>
                      </a:r>
                      <a:r>
                        <a:rPr lang="en-US" sz="1600" dirty="0"/>
                        <a:t> dan </a:t>
                      </a:r>
                      <a:r>
                        <a:rPr lang="en-US" sz="1600" dirty="0" err="1"/>
                        <a:t>Kompetensi</a:t>
                      </a:r>
                      <a:r>
                        <a:rPr lang="en-US" sz="1600" dirty="0"/>
                        <a:t> Mata </a:t>
                      </a:r>
                      <a:r>
                        <a:rPr lang="en-US" sz="1600" dirty="0" err="1"/>
                        <a:t>kuliah</a:t>
                      </a:r>
                      <a:r>
                        <a:rPr lang="en-US" sz="1600" dirty="0"/>
                        <a:t> </a:t>
                      </a:r>
                      <a:r>
                        <a:rPr lang="en-GB" sz="1600" dirty="0"/>
                        <a:t>p</a:t>
                      </a:r>
                      <a:r>
                        <a:rPr lang="id-ID" sz="1600" dirty="0" err="1"/>
                        <a:t>sikologi</a:t>
                      </a:r>
                      <a:r>
                        <a:rPr lang="id-ID" sz="1600" dirty="0"/>
                        <a:t> </a:t>
                      </a:r>
                      <a:r>
                        <a:rPr lang="id-ID" sz="1600" dirty="0" err="1"/>
                        <a:t>kebid</a:t>
                      </a:r>
                      <a:r>
                        <a:rPr lang="en-US" sz="1600" dirty="0"/>
                        <a:t>an</a:t>
                      </a:r>
                      <a:r>
                        <a:rPr lang="id-ID" sz="1600" dirty="0" err="1"/>
                        <a:t>an</a:t>
                      </a:r>
                      <a:endParaRPr lang="en-US" sz="1400" dirty="0"/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 dirty="0" err="1"/>
                        <a:t>Materi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Pokok</a:t>
                      </a:r>
                      <a:r>
                        <a:rPr lang="en-GB" sz="1600" dirty="0"/>
                        <a:t> </a:t>
                      </a:r>
                      <a:r>
                        <a:rPr lang="id-ID" sz="1600" dirty="0"/>
                        <a:t>psikologi kebidanan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24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/>
                        <a:t>2</a:t>
                      </a:r>
                      <a:endParaRPr lang="en-US" sz="1600" b="1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0" dirty="0"/>
                        <a:t>Mampu me</a:t>
                      </a:r>
                      <a:r>
                        <a:rPr lang="en-US" sz="1600" b="0" dirty="0" err="1"/>
                        <a:t>mahami</a:t>
                      </a:r>
                      <a:r>
                        <a:rPr lang="en-US" sz="1600" b="0" dirty="0"/>
                        <a:t> </a:t>
                      </a:r>
                      <a:r>
                        <a:rPr lang="id-ID" sz="1600" b="0" dirty="0"/>
                        <a:t>psikologi kebidanan dalam praktik kebidanan</a:t>
                      </a:r>
                      <a:endParaRPr lang="en-US" sz="1600" b="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l-PL" sz="1600" b="0" dirty="0"/>
                        <a:t>Psikologi pada masa reproduksi </a:t>
                      </a:r>
                      <a:endParaRPr lang="id-ID" sz="1600" b="0" dirty="0"/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l-PL" sz="1600" b="0" dirty="0"/>
                        <a:t>Psikologi dan komunikasi ibu dan bayi </a:t>
                      </a:r>
                      <a:endParaRPr lang="id-ID" sz="1600" b="0" dirty="0"/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3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3</a:t>
                      </a:r>
                      <a:endParaRPr lang="en-US" sz="16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/>
                        <a:t>Mampu me</a:t>
                      </a:r>
                      <a:r>
                        <a:rPr lang="en-US" sz="1600" dirty="0" err="1"/>
                        <a:t>mahami</a:t>
                      </a:r>
                      <a:r>
                        <a:rPr lang="en-US" sz="1600" dirty="0"/>
                        <a:t> </a:t>
                      </a:r>
                      <a:r>
                        <a:rPr lang="id-ID" sz="1600" dirty="0"/>
                        <a:t>psikologi kebidanan dalam praktik kebidanan</a:t>
                      </a:r>
                      <a:endParaRPr lang="en-US" sz="16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357188" lvl="1" indent="-35718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dirty="0" err="1"/>
                        <a:t>Adaptasi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menjadi</a:t>
                      </a:r>
                      <a:r>
                        <a:rPr lang="en-US" dirty="0"/>
                        <a:t> orang </a:t>
                      </a:r>
                      <a:r>
                        <a:rPr lang="en-US" dirty="0" err="1"/>
                        <a:t>tua</a:t>
                      </a:r>
                      <a:r>
                        <a:rPr lang="en-US" dirty="0"/>
                        <a:t> </a:t>
                      </a:r>
                      <a:endParaRPr lang="id-ID" dirty="0"/>
                    </a:p>
                    <a:p>
                      <a:pPr marL="357188" lvl="1" indent="-35718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dirty="0"/>
                        <a:t>Attachment dan Bonding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id-ID" sz="1600" b="1" dirty="0"/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340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4017601"/>
              </p:ext>
            </p:extLst>
          </p:nvPr>
        </p:nvGraphicFramePr>
        <p:xfrm>
          <a:off x="2133600" y="194301"/>
          <a:ext cx="8229600" cy="550597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64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Minggu</a:t>
                      </a:r>
                      <a:r>
                        <a:rPr lang="en-US" sz="1800" dirty="0"/>
                        <a:t> </a:t>
                      </a:r>
                      <a:r>
                        <a:rPr lang="id-ID" sz="1800" dirty="0"/>
                        <a:t>Ke- </a:t>
                      </a:r>
                      <a:endParaRPr lang="en-US" sz="1600" dirty="0">
                        <a:solidFill>
                          <a:schemeClr val="tx1"/>
                        </a:solidFill>
                        <a:latin typeface="Helvetica"/>
                        <a:ea typeface="Helvetica"/>
                        <a:cs typeface="Times New Roman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Sub-CPMK </a:t>
                      </a:r>
                      <a:endParaRPr lang="en-US" sz="16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(Kemampuan akhir yang direncanakan) 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/>
                        <a:ea typeface="Helvetica"/>
                        <a:cs typeface="Times New Roman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Bahan Kajian </a:t>
                      </a:r>
                      <a:endParaRPr lang="en-US" sz="16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(Materi Pembelajaran) 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/>
                        <a:ea typeface="Helvetica"/>
                        <a:cs typeface="Times New Roman"/>
                      </a:endParaRPr>
                    </a:p>
                  </a:txBody>
                  <a:tcPr marL="50800" marR="50800" marT="50800" marB="508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5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chemeClr val="tx1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/>
                        <a:t>Mampu memahami kesehatan mental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buFont typeface="+mj-lt"/>
                        <a:buAutoNum type="arabicPeriod"/>
                      </a:pPr>
                      <a:r>
                        <a:rPr lang="en-US" sz="1600" b="1" dirty="0" err="1"/>
                        <a:t>Definisi</a:t>
                      </a:r>
                      <a:r>
                        <a:rPr lang="id-ID" sz="1600" b="1" baseline="0" dirty="0"/>
                        <a:t> emosi</a:t>
                      </a:r>
                      <a:endParaRPr lang="id-ID" sz="1600" b="1" dirty="0"/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buFont typeface="+mj-lt"/>
                        <a:buAutoNum type="arabicPeriod"/>
                      </a:pPr>
                      <a:r>
                        <a:rPr lang="es-ES" sz="1600" b="1" dirty="0" err="1"/>
                        <a:t>Perubahan</a:t>
                      </a:r>
                      <a:r>
                        <a:rPr lang="es-ES" sz="1600" b="1" dirty="0"/>
                        <a:t> normal </a:t>
                      </a:r>
                      <a:r>
                        <a:rPr lang="es-ES" sz="1600" b="1" dirty="0" err="1"/>
                        <a:t>emosi</a:t>
                      </a:r>
                      <a:r>
                        <a:rPr lang="es-ES" sz="1600" b="1" dirty="0"/>
                        <a:t> </a:t>
                      </a:r>
                      <a:r>
                        <a:rPr lang="es-ES" sz="1600" b="1" dirty="0" err="1"/>
                        <a:t>selama</a:t>
                      </a:r>
                      <a:r>
                        <a:rPr lang="es-ES" sz="1600" b="1" dirty="0"/>
                        <a:t> </a:t>
                      </a:r>
                      <a:r>
                        <a:rPr lang="id-ID" sz="1600" b="1" dirty="0"/>
                        <a:t>kehamilan</a:t>
                      </a:r>
                    </a:p>
                    <a:p>
                      <a:pPr marL="342900" marR="0" lvl="0" indent="-34290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sv-SE" sz="1600" b="1" dirty="0"/>
                        <a:t>Faktor yang mempengaruhi perubahan emosi selama k</a:t>
                      </a:r>
                      <a:r>
                        <a:rPr lang="id-ID" sz="1600" b="1" dirty="0" err="1"/>
                        <a:t>ehamilan</a:t>
                      </a:r>
                      <a:endParaRPr lang="id-ID" sz="1600" b="1" dirty="0"/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75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imes New Roman"/>
                          <a:ea typeface="Arial Unicode MS"/>
                          <a:cs typeface="Times New Roman"/>
                        </a:rPr>
                        <a:t>5-6</a:t>
                      </a:r>
                      <a:endParaRPr lang="en-US" sz="16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342900" marR="0" lvl="0" indent="-34290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id-ID" sz="1600" b="0" dirty="0"/>
                        <a:t>Definisi m</a:t>
                      </a:r>
                      <a:r>
                        <a:rPr lang="en-US" sz="1600" b="0" dirty="0" err="1"/>
                        <a:t>asalah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kesehatan</a:t>
                      </a:r>
                      <a:r>
                        <a:rPr lang="en-US" sz="1600" b="0" dirty="0"/>
                        <a:t> maternal</a:t>
                      </a:r>
                      <a:endParaRPr lang="id-ID" sz="1600" b="0" dirty="0"/>
                    </a:p>
                    <a:p>
                      <a:pPr marL="342900" marR="0" lvl="0" indent="-34290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id-ID" sz="1600" b="0" dirty="0"/>
                        <a:t>Tantangan</a:t>
                      </a:r>
                      <a:r>
                        <a:rPr lang="id-ID" sz="1600" b="0" baseline="0" dirty="0"/>
                        <a:t> kesehatan mental dalam periode kehamilan</a:t>
                      </a:r>
                    </a:p>
                    <a:p>
                      <a:pPr marL="342900" marR="0" lvl="0" indent="-34290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600" b="0" dirty="0"/>
                        <a:t>P</a:t>
                      </a:r>
                      <a:r>
                        <a:rPr lang="id-ID" sz="1600" b="0" dirty="0" err="1"/>
                        <a:t>engawasan</a:t>
                      </a:r>
                      <a:r>
                        <a:rPr lang="id-ID" sz="1600" b="0" dirty="0"/>
                        <a:t>, penyalahgunaan obat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terhadap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perempuan</a:t>
                      </a:r>
                      <a:endParaRPr lang="id-ID" sz="1600" b="0" dirty="0"/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75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chemeClr val="tx1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buFont typeface="+mj-lt"/>
                        <a:buAutoNum type="arabicPeriod"/>
                      </a:pPr>
                      <a:r>
                        <a:rPr lang="en-US" sz="1600" b="1" dirty="0" err="1"/>
                        <a:t>Komunikasi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dengan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perempuan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dengan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disabilitas</a:t>
                      </a:r>
                      <a:r>
                        <a:rPr lang="en-US" sz="1600" b="1" dirty="0"/>
                        <a:t> (</a:t>
                      </a:r>
                      <a:r>
                        <a:rPr lang="en-US" sz="1600" b="1" dirty="0" err="1"/>
                        <a:t>fisik</a:t>
                      </a:r>
                      <a:r>
                        <a:rPr lang="en-US" sz="1600" b="1" dirty="0"/>
                        <a:t> dan mental) </a:t>
                      </a:r>
                      <a:endParaRPr lang="id-ID" sz="1600" b="1" dirty="0"/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75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/>
                        <a:t>UTS (UJIAN TENGAH SEMESTER)</a:t>
                      </a:r>
                      <a:endParaRPr lang="en-US" sz="14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buFont typeface="+mj-lt"/>
                        <a:buAutoNum type="arabicPeriod"/>
                      </a:pPr>
                      <a:endParaRPr lang="en-US" sz="1600" dirty="0">
                        <a:solidFill>
                          <a:schemeClr val="tx1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3515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2209545"/>
              </p:ext>
            </p:extLst>
          </p:nvPr>
        </p:nvGraphicFramePr>
        <p:xfrm>
          <a:off x="2057400" y="1524000"/>
          <a:ext cx="8229600" cy="290550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92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/>
                        <a:t>Minggu</a:t>
                      </a:r>
                      <a:r>
                        <a:rPr lang="en-US" sz="1600" dirty="0"/>
                        <a:t> </a:t>
                      </a:r>
                      <a:r>
                        <a:rPr lang="id-ID" sz="1600" dirty="0"/>
                        <a:t>Ke- </a:t>
                      </a:r>
                      <a:endParaRPr lang="en-US" sz="1400" dirty="0">
                        <a:solidFill>
                          <a:srgbClr val="000000"/>
                        </a:solidFill>
                        <a:latin typeface="Helvetica"/>
                        <a:ea typeface="Helvetica"/>
                        <a:cs typeface="Times New Roman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/>
                        <a:t>Sub-CPMK </a:t>
                      </a:r>
                      <a:endParaRPr lang="en-US" sz="14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/>
                        <a:t>(Kemampuan akhir yang direncanakan) </a:t>
                      </a:r>
                      <a:endParaRPr lang="en-US" sz="1100" dirty="0">
                        <a:solidFill>
                          <a:srgbClr val="000000"/>
                        </a:solidFill>
                        <a:latin typeface="Helvetica"/>
                        <a:ea typeface="Helvetica"/>
                        <a:cs typeface="Times New Roman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/>
                        <a:t>Bahan Kajian </a:t>
                      </a:r>
                      <a:endParaRPr lang="en-US" sz="14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/>
                        <a:t>(Materi Pembelajaran) </a:t>
                      </a:r>
                      <a:endParaRPr lang="en-US" sz="1100" dirty="0">
                        <a:solidFill>
                          <a:srgbClr val="000000"/>
                        </a:solidFill>
                        <a:latin typeface="Helvetica"/>
                        <a:ea typeface="Helvetica"/>
                        <a:cs typeface="Times New Roman"/>
                      </a:endParaRPr>
                    </a:p>
                  </a:txBody>
                  <a:tcPr marL="50800" marR="50800" marT="50800" marB="508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latin typeface="Times New Roman"/>
                          <a:ea typeface="Arial Unicode MS"/>
                          <a:cs typeface="Times New Roman"/>
                        </a:rPr>
                        <a:t>9-10</a:t>
                      </a:r>
                      <a:endParaRPr lang="en-US" sz="1600" b="1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buFont typeface="+mj-lt"/>
                        <a:buAutoNum type="arabicPeriod"/>
                      </a:pPr>
                      <a:r>
                        <a:rPr lang="en-US" sz="1800" b="0" dirty="0" err="1"/>
                        <a:t>Kesehatan</a:t>
                      </a:r>
                      <a:r>
                        <a:rPr lang="en-US" sz="1800" b="0" dirty="0"/>
                        <a:t> mental perinatal</a:t>
                      </a:r>
                      <a:endParaRPr lang="id-ID" sz="1800" b="0" dirty="0"/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buFont typeface="+mj-lt"/>
                        <a:buAutoNum type="arabicPeriod"/>
                      </a:pPr>
                      <a:r>
                        <a:rPr lang="en-US" sz="1600" b="0" dirty="0" err="1"/>
                        <a:t>Depresi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dan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kecemasan</a:t>
                      </a:r>
                      <a:r>
                        <a:rPr lang="en-US" sz="1600" b="0" dirty="0"/>
                        <a:t> perinatal </a:t>
                      </a:r>
                      <a:endParaRPr lang="id-ID" sz="1600" b="0" dirty="0"/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buFont typeface="+mj-lt"/>
                        <a:buAutoNum type="arabicPeriod"/>
                      </a:pPr>
                      <a:r>
                        <a:rPr lang="en-US" sz="1600" b="0" dirty="0"/>
                        <a:t>Clinical resources for professional </a:t>
                      </a:r>
                      <a:endParaRPr lang="id-ID" sz="1600" b="0" dirty="0"/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1</a:t>
                      </a:r>
                      <a:r>
                        <a:rPr lang="id-ID" sz="1600" dirty="0"/>
                        <a:t>1-12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dirty="0"/>
                        <a:t>Menjelaskan pencegahan dan penanganan trauma</a:t>
                      </a:r>
                      <a:endParaRPr lang="en-US" sz="1600" b="1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342900" marR="0" lvl="0" indent="-34290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400" b="1" dirty="0"/>
                        <a:t>Trauma </a:t>
                      </a:r>
                      <a:r>
                        <a:rPr lang="en-US" sz="1400" b="1" dirty="0" err="1"/>
                        <a:t>selama</a:t>
                      </a:r>
                      <a:r>
                        <a:rPr lang="en-US" sz="1400" b="1" dirty="0"/>
                        <a:t> proses </a:t>
                      </a:r>
                      <a:r>
                        <a:rPr lang="en-US" sz="1400" b="1" dirty="0" err="1"/>
                        <a:t>kehamilan</a:t>
                      </a:r>
                      <a:r>
                        <a:rPr lang="en-US" sz="1400" b="1" dirty="0"/>
                        <a:t> </a:t>
                      </a:r>
                      <a:r>
                        <a:rPr lang="en-US" sz="1400" b="1" dirty="0" err="1"/>
                        <a:t>sampai</a:t>
                      </a:r>
                      <a:r>
                        <a:rPr lang="en-US" sz="1400" b="1" dirty="0"/>
                        <a:t> post partum</a:t>
                      </a:r>
                      <a:endParaRPr lang="id-ID" sz="1400" b="1" dirty="0"/>
                    </a:p>
                    <a:p>
                      <a:pPr marL="342900" marR="0" lvl="0" indent="-34290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400" b="1" dirty="0"/>
                        <a:t>Menejemen pada risiko bunuh diri dan kekerasan oleh pasanga</a:t>
                      </a:r>
                      <a:r>
                        <a:rPr lang="id-ID" sz="1400" b="1" dirty="0"/>
                        <a:t>n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buFont typeface="+mj-lt"/>
                        <a:buAutoNum type="arabicPeriod"/>
                      </a:pPr>
                      <a:endParaRPr lang="en-US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8911221"/>
              </p:ext>
            </p:extLst>
          </p:nvPr>
        </p:nvGraphicFramePr>
        <p:xfrm>
          <a:off x="2057400" y="1066800"/>
          <a:ext cx="8229600" cy="4653789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92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chemeClr val="tx1"/>
                          </a:solidFill>
                        </a:rPr>
                        <a:t>Minggu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d-ID" sz="1600" dirty="0">
                          <a:solidFill>
                            <a:schemeClr val="tx1"/>
                          </a:solidFill>
                        </a:rPr>
                        <a:t>Ke- </a:t>
                      </a:r>
                      <a:endParaRPr lang="en-US" sz="1400" dirty="0">
                        <a:solidFill>
                          <a:schemeClr val="tx1"/>
                        </a:solidFill>
                        <a:latin typeface="Helvetica"/>
                        <a:ea typeface="Helvetica"/>
                        <a:cs typeface="Times New Roman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chemeClr val="tx1"/>
                          </a:solidFill>
                        </a:rPr>
                        <a:t>Sub-CPMK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chemeClr val="tx1"/>
                          </a:solidFill>
                        </a:rPr>
                        <a:t>(Kemampuan akhir yang direncanakan) </a:t>
                      </a:r>
                      <a:endParaRPr lang="en-US" sz="1100" dirty="0">
                        <a:solidFill>
                          <a:schemeClr val="tx1"/>
                        </a:solidFill>
                        <a:latin typeface="Helvetica"/>
                        <a:ea typeface="Helvetica"/>
                        <a:cs typeface="Times New Roman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chemeClr val="tx1"/>
                          </a:solidFill>
                        </a:rPr>
                        <a:t>Bahan Kajian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chemeClr val="tx1"/>
                          </a:solidFill>
                        </a:rPr>
                        <a:t>(Materi Pembelajaran) </a:t>
                      </a:r>
                      <a:endParaRPr lang="en-US" sz="1100" dirty="0">
                        <a:solidFill>
                          <a:schemeClr val="tx1"/>
                        </a:solidFill>
                        <a:latin typeface="Helvetica"/>
                        <a:ea typeface="Helvetica"/>
                        <a:cs typeface="Times New Roman"/>
                      </a:endParaRPr>
                    </a:p>
                  </a:txBody>
                  <a:tcPr marL="50800" marR="50800" marT="50800" marB="508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1</a:t>
                      </a:r>
                      <a:r>
                        <a:rPr lang="id-ID" sz="1400" dirty="0">
                          <a:solidFill>
                            <a:srgbClr val="FF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3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-15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US" sz="1400" b="1" dirty="0"/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buFont typeface="+mj-lt"/>
                        <a:buAutoNum type="arabicPeriod"/>
                      </a:pPr>
                      <a:r>
                        <a:rPr lang="en-US" sz="1400" b="1" dirty="0" err="1"/>
                        <a:t>Pencegahan</a:t>
                      </a:r>
                      <a:r>
                        <a:rPr lang="en-US" sz="1400" b="1" dirty="0"/>
                        <a:t> trauma </a:t>
                      </a:r>
                      <a:endParaRPr lang="id-ID" sz="1400" b="1" dirty="0"/>
                    </a:p>
                    <a:p>
                      <a:pPr marL="342900" marR="0" lvl="0" indent="-34290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400" b="1" dirty="0" err="1"/>
                        <a:t>Peran</a:t>
                      </a:r>
                      <a:r>
                        <a:rPr lang="en-US" sz="1400" b="1" dirty="0"/>
                        <a:t> </a:t>
                      </a:r>
                      <a:r>
                        <a:rPr lang="en-US" sz="1400" b="1" dirty="0" err="1"/>
                        <a:t>bidan</a:t>
                      </a:r>
                      <a:r>
                        <a:rPr lang="en-US" sz="1400" b="1" dirty="0"/>
                        <a:t> </a:t>
                      </a:r>
                      <a:r>
                        <a:rPr lang="en-US" sz="1400" b="1" dirty="0" err="1"/>
                        <a:t>dalam</a:t>
                      </a:r>
                      <a:r>
                        <a:rPr lang="en-US" sz="1400" b="1" dirty="0"/>
                        <a:t> </a:t>
                      </a:r>
                      <a:r>
                        <a:rPr lang="en-US" sz="1400" b="1" dirty="0" err="1"/>
                        <a:t>mempromosikan</a:t>
                      </a:r>
                      <a:r>
                        <a:rPr lang="en-US" sz="1400" b="1" dirty="0"/>
                        <a:t> </a:t>
                      </a:r>
                      <a:r>
                        <a:rPr lang="en-US" sz="1400" b="1" dirty="0" err="1"/>
                        <a:t>kesehatan</a:t>
                      </a:r>
                      <a:r>
                        <a:rPr lang="en-US" sz="1400" b="1" dirty="0"/>
                        <a:t> mental yang </a:t>
                      </a:r>
                      <a:r>
                        <a:rPr lang="en-US" sz="1400" b="1" dirty="0" err="1"/>
                        <a:t>baik</a:t>
                      </a:r>
                      <a:r>
                        <a:rPr lang="en-US" sz="1400" b="1" dirty="0"/>
                        <a:t>/</a:t>
                      </a:r>
                      <a:r>
                        <a:rPr lang="en-US" sz="1400" b="1" dirty="0" err="1"/>
                        <a:t>positif</a:t>
                      </a:r>
                      <a:r>
                        <a:rPr lang="en-US" sz="1400" b="1" dirty="0"/>
                        <a:t> </a:t>
                      </a:r>
                      <a:r>
                        <a:rPr lang="en-US" sz="1400" b="1" dirty="0" err="1"/>
                        <a:t>pada</a:t>
                      </a:r>
                      <a:r>
                        <a:rPr lang="en-US" sz="1400" b="1" dirty="0"/>
                        <a:t> </a:t>
                      </a:r>
                      <a:r>
                        <a:rPr lang="en-US" sz="1400" b="1" dirty="0" err="1"/>
                        <a:t>perempuan</a:t>
                      </a:r>
                      <a:r>
                        <a:rPr lang="en-US" sz="1400" b="1" dirty="0"/>
                        <a:t> </a:t>
                      </a:r>
                      <a:r>
                        <a:rPr lang="en-US" sz="1400" b="1" dirty="0" err="1"/>
                        <a:t>dalam</a:t>
                      </a:r>
                      <a:r>
                        <a:rPr lang="en-US" sz="1400" b="1" dirty="0"/>
                        <a:t> </a:t>
                      </a:r>
                      <a:r>
                        <a:rPr lang="en-US" sz="1400" b="1" dirty="0" err="1"/>
                        <a:t>masa</a:t>
                      </a:r>
                      <a:r>
                        <a:rPr lang="en-US" sz="1400" b="1" dirty="0"/>
                        <a:t> </a:t>
                      </a:r>
                      <a:r>
                        <a:rPr lang="id-ID" sz="1400" b="1" dirty="0"/>
                        <a:t>kehamilan, perinatal dan postpartum</a:t>
                      </a:r>
                      <a:r>
                        <a:rPr lang="en-US" sz="1400" b="1" dirty="0"/>
                        <a:t> </a:t>
                      </a:r>
                      <a:endParaRPr lang="id-ID" sz="1400" b="1" dirty="0"/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buFont typeface="+mj-lt"/>
                        <a:buAutoNum type="arabicPeriod"/>
                      </a:pPr>
                      <a:r>
                        <a:rPr lang="en-US" sz="1400" b="1" dirty="0" err="1"/>
                        <a:t>Penyembuhan</a:t>
                      </a:r>
                      <a:r>
                        <a:rPr lang="en-US" sz="1400" b="1" dirty="0"/>
                        <a:t> trauma</a:t>
                      </a:r>
                      <a:endParaRPr lang="id-ID" sz="1400" b="1" dirty="0"/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buFont typeface="+mj-lt"/>
                        <a:buAutoNum type="arabicPeriod"/>
                      </a:pPr>
                      <a:r>
                        <a:rPr lang="en-US" sz="1400" b="1" dirty="0" err="1"/>
                        <a:t>Kebijakan</a:t>
                      </a:r>
                      <a:r>
                        <a:rPr lang="en-US" sz="1400" b="1" dirty="0"/>
                        <a:t> </a:t>
                      </a:r>
                      <a:r>
                        <a:rPr lang="en-US" sz="1400" b="1" dirty="0" err="1"/>
                        <a:t>asuhan</a:t>
                      </a:r>
                      <a:r>
                        <a:rPr lang="en-US" sz="1400" b="1" dirty="0"/>
                        <a:t> </a:t>
                      </a:r>
                      <a:r>
                        <a:rPr lang="en-US" sz="1400" b="1" dirty="0" err="1"/>
                        <a:t>pada</a:t>
                      </a:r>
                      <a:r>
                        <a:rPr lang="en-US" sz="1400" b="1" dirty="0"/>
                        <a:t> </a:t>
                      </a:r>
                      <a:r>
                        <a:rPr lang="en-US" sz="1400" b="1" dirty="0" err="1"/>
                        <a:t>perempuan</a:t>
                      </a:r>
                      <a:r>
                        <a:rPr lang="en-US" sz="1400" b="1" dirty="0"/>
                        <a:t> </a:t>
                      </a:r>
                      <a:r>
                        <a:rPr lang="en-US" sz="1400" b="1" dirty="0" err="1"/>
                        <a:t>dengan</a:t>
                      </a:r>
                      <a:r>
                        <a:rPr lang="en-US" sz="1400" b="1" dirty="0"/>
                        <a:t> </a:t>
                      </a:r>
                      <a:r>
                        <a:rPr lang="en-US" sz="1400" b="1" dirty="0" err="1"/>
                        <a:t>gangguan</a:t>
                      </a:r>
                      <a:r>
                        <a:rPr lang="en-US" sz="1400" b="1" dirty="0"/>
                        <a:t> </a:t>
                      </a:r>
                      <a:r>
                        <a:rPr lang="en-US" sz="1400" b="1" dirty="0" err="1"/>
                        <a:t>kesehatan</a:t>
                      </a:r>
                      <a:r>
                        <a:rPr lang="en-US" sz="1400" b="1" dirty="0"/>
                        <a:t> mental </a:t>
                      </a:r>
                      <a:r>
                        <a:rPr lang="en-US" sz="1400" b="1" dirty="0" err="1"/>
                        <a:t>baik</a:t>
                      </a:r>
                      <a:r>
                        <a:rPr lang="en-US" sz="1400" b="1" dirty="0"/>
                        <a:t> local, </a:t>
                      </a:r>
                      <a:r>
                        <a:rPr lang="en-US" sz="1400" b="1" dirty="0" err="1"/>
                        <a:t>nasional</a:t>
                      </a:r>
                      <a:r>
                        <a:rPr lang="en-US" sz="1400" b="1" dirty="0"/>
                        <a:t> </a:t>
                      </a:r>
                      <a:r>
                        <a:rPr lang="en-US" sz="1400" b="1" dirty="0" err="1"/>
                        <a:t>dan</a:t>
                      </a:r>
                      <a:r>
                        <a:rPr lang="en-US" sz="1400" b="1" dirty="0"/>
                        <a:t> </a:t>
                      </a:r>
                      <a:r>
                        <a:rPr lang="en-US" sz="1400" b="1" dirty="0" err="1"/>
                        <a:t>internasiona</a:t>
                      </a:r>
                      <a:r>
                        <a:rPr lang="id-ID" sz="1400" b="1" dirty="0"/>
                        <a:t>l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buFont typeface="+mj-lt"/>
                        <a:buAutoNum type="arabicPeriod"/>
                      </a:pPr>
                      <a:endParaRPr lang="en-US" sz="1400" b="1" dirty="0">
                        <a:solidFill>
                          <a:schemeClr val="tx1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imes New Roman"/>
                          <a:ea typeface="Arial Unicode MS"/>
                          <a:cs typeface="Times New Roman"/>
                        </a:rPr>
                        <a:t>16</a:t>
                      </a:r>
                      <a:endParaRPr lang="en-US" sz="14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UAS (UJIAN AKHIR SEMESTER) </a:t>
                      </a:r>
                      <a:endParaRPr lang="en-US" sz="14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4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Referensi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err="1"/>
              <a:t>Gunakan</a:t>
            </a:r>
            <a:r>
              <a:rPr lang="en-US" b="1" dirty="0"/>
              <a:t> </a:t>
            </a:r>
            <a:r>
              <a:rPr lang="en-US" b="1" dirty="0" err="1"/>
              <a:t>Mandeley</a:t>
            </a:r>
            <a:endParaRPr lang="en-US" b="1" dirty="0"/>
          </a:p>
        </p:txBody>
      </p:sp>
      <p:pic>
        <p:nvPicPr>
          <p:cNvPr id="3074" name="Picture 2" descr="D:\HAMDIYAH\MATA KULIAH AJAR\DOKUMENTASI 2020\download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1" y="2362201"/>
            <a:ext cx="2519363" cy="25193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artikel</a:t>
            </a:r>
            <a:r>
              <a:rPr lang="en-US" dirty="0"/>
              <a:t> / </a:t>
            </a:r>
            <a:r>
              <a:rPr lang="en-US" dirty="0" err="1"/>
              <a:t>jurnal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http://www.who.int/</a:t>
            </a:r>
            <a:endParaRPr lang="en-US" dirty="0"/>
          </a:p>
          <a:p>
            <a:r>
              <a:rPr lang="en-US" dirty="0" err="1"/>
              <a:t>Pubmed</a:t>
            </a:r>
            <a:endParaRPr lang="en-US" dirty="0"/>
          </a:p>
          <a:p>
            <a:r>
              <a:rPr lang="en-US" dirty="0"/>
              <a:t>Portal </a:t>
            </a:r>
            <a:r>
              <a:rPr lang="en-US" dirty="0" err="1"/>
              <a:t>garuda</a:t>
            </a:r>
            <a:endParaRPr lang="en-US" dirty="0"/>
          </a:p>
          <a:p>
            <a:r>
              <a:rPr lang="en-US" dirty="0" err="1">
                <a:solidFill>
                  <a:srgbClr val="FF0000"/>
                </a:solidFill>
              </a:rPr>
              <a:t>Blogspot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dirty="0" err="1">
                <a:solidFill>
                  <a:srgbClr val="FF0000"/>
                </a:solidFill>
              </a:rPr>
              <a:t>wordpress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 NO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Tugas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6134" y="2209800"/>
            <a:ext cx="7704667" cy="3790016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fi-FI" dirty="0"/>
              <a:t>Kelompok </a:t>
            </a:r>
          </a:p>
          <a:p>
            <a:pPr marL="0" lvl="0" indent="0">
              <a:buNone/>
            </a:pPr>
            <a:r>
              <a:rPr lang="fi-FI" dirty="0"/>
              <a:t>1.     Masalah kesehatan mental maternal dan pengawasan terhadap perempuan </a:t>
            </a:r>
          </a:p>
          <a:p>
            <a:pPr marL="0" lvl="0" indent="0">
              <a:buNone/>
            </a:pPr>
            <a:r>
              <a:rPr lang="fi-FI" dirty="0"/>
              <a:t>2.    Komunikasi  dengan Perempuan Disabilitas (fisik dan mental) </a:t>
            </a:r>
          </a:p>
          <a:p>
            <a:pPr marL="457200" lvl="0" indent="-457200">
              <a:buAutoNum type="arabicPeriod" startAt="3"/>
            </a:pPr>
            <a:r>
              <a:rPr lang="fi-FI" dirty="0">
                <a:solidFill>
                  <a:schemeClr val="tx1"/>
                </a:solidFill>
                <a:latin typeface="Times New Roman"/>
                <a:ea typeface="Arial Unicode MS"/>
                <a:cs typeface="Times New Roman"/>
              </a:rPr>
              <a:t>Trauma dan pencegahan trauma</a:t>
            </a:r>
          </a:p>
          <a:p>
            <a:pPr marL="457200" lvl="0" indent="-457200">
              <a:buAutoNum type="arabicPeriod" startAt="3"/>
            </a:pPr>
            <a:r>
              <a:rPr lang="fi-FI" dirty="0">
                <a:solidFill>
                  <a:schemeClr val="tx1"/>
                </a:solidFill>
                <a:latin typeface="Times New Roman"/>
                <a:ea typeface="Arial Unicode MS"/>
                <a:cs typeface="Times New Roman"/>
              </a:rPr>
              <a:t>Penyembuhan trauma di fasilitas kesehatan </a:t>
            </a:r>
            <a:endParaRPr lang="en-US" dirty="0">
              <a:solidFill>
                <a:schemeClr val="tx1"/>
              </a:solidFill>
              <a:latin typeface="Times New Roman"/>
              <a:ea typeface="Arial Unicode MS"/>
              <a:cs typeface="Times New Roman"/>
            </a:endParaRPr>
          </a:p>
          <a:p>
            <a:pPr marL="457200" lvl="0" indent="-457200">
              <a:buAutoNum type="arabicPeriod" startAt="3"/>
            </a:pPr>
            <a:r>
              <a:rPr lang="fi-FI" dirty="0"/>
              <a:t>Menejemen pada risiko bunuh diri dan kekerasan oleh pasanga</a:t>
            </a:r>
            <a:r>
              <a:rPr lang="id-ID" dirty="0"/>
              <a:t>n</a:t>
            </a:r>
            <a:endParaRPr lang="en-US" dirty="0"/>
          </a:p>
          <a:p>
            <a:pPr marL="457200" lvl="0" indent="-457200">
              <a:buAutoNum type="arabicPeriod" startAt="3"/>
            </a:pPr>
            <a:r>
              <a:rPr lang="en-US" dirty="0"/>
              <a:t>Peran </a:t>
            </a:r>
            <a:r>
              <a:rPr lang="en-US" dirty="0" err="1"/>
              <a:t>bidan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mempromosikan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mental yang </a:t>
            </a:r>
            <a:r>
              <a:rPr lang="en-US" dirty="0" err="1"/>
              <a:t>baik</a:t>
            </a:r>
            <a:r>
              <a:rPr lang="en-US" dirty="0"/>
              <a:t>/</a:t>
            </a:r>
            <a:r>
              <a:rPr lang="en-US" dirty="0" err="1"/>
              <a:t>positif</a:t>
            </a:r>
            <a:r>
              <a:rPr lang="en-US" dirty="0"/>
              <a:t> pada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masa </a:t>
            </a:r>
            <a:r>
              <a:rPr lang="id-ID" dirty="0"/>
              <a:t>kehamilan, </a:t>
            </a:r>
            <a:r>
              <a:rPr lang="id-ID" dirty="0" err="1"/>
              <a:t>perinatal</a:t>
            </a:r>
            <a:r>
              <a:rPr lang="id-ID" dirty="0"/>
              <a:t> dan </a:t>
            </a:r>
            <a:r>
              <a:rPr lang="id-ID" dirty="0" err="1"/>
              <a:t>postpartum</a:t>
            </a:r>
            <a:r>
              <a:rPr lang="en-US" dirty="0"/>
              <a:t> </a:t>
            </a:r>
            <a:endParaRPr lang="id-ID" dirty="0"/>
          </a:p>
          <a:p>
            <a:pPr marL="0" lvl="0" indent="0">
              <a:buNone/>
            </a:pPr>
            <a:endParaRPr lang="en-US" dirty="0">
              <a:solidFill>
                <a:schemeClr val="tx1"/>
              </a:solidFill>
              <a:latin typeface="Times New Roman"/>
              <a:ea typeface="Arial Unicode MS"/>
              <a:cs typeface="Times New Roman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1348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F62FE58E-E3DB-4C28-6B7D-CFCD1D867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Lanjutan</a:t>
            </a:r>
            <a:r>
              <a:rPr lang="en-US" dirty="0"/>
              <a:t> 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37993D12-04E9-517C-479B-80A37A79A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Membuat</a:t>
            </a:r>
            <a:r>
              <a:rPr lang="en-US" sz="3200" dirty="0"/>
              <a:t> ppt </a:t>
            </a:r>
          </a:p>
          <a:p>
            <a:r>
              <a:rPr lang="en-US" sz="3200" dirty="0" err="1"/>
              <a:t>Kelompok</a:t>
            </a:r>
            <a:r>
              <a:rPr lang="en-US" sz="3200" dirty="0"/>
              <a:t> </a:t>
            </a:r>
            <a:r>
              <a:rPr lang="en-US" sz="3200" dirty="0" err="1"/>
              <a:t>terdiri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4 – 5 orang </a:t>
            </a:r>
          </a:p>
        </p:txBody>
      </p:sp>
    </p:spTree>
    <p:extLst>
      <p:ext uri="{BB962C8B-B14F-4D97-AF65-F5344CB8AC3E}">
        <p14:creationId xmlns:p14="http://schemas.microsoft.com/office/powerpoint/2010/main" val="31380206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SYARAT </a:t>
            </a:r>
            <a:r>
              <a:rPr lang="en-US" dirty="0" err="1"/>
              <a:t>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200" dirty="0"/>
              <a:t>ABSENSI</a:t>
            </a:r>
          </a:p>
          <a:p>
            <a:r>
              <a:rPr lang="id-ID" sz="3200" dirty="0"/>
              <a:t>MENGUMPULKAN TUGAS</a:t>
            </a:r>
            <a:r>
              <a:rPr lang="en-US" sz="3200" dirty="0"/>
              <a:t> </a:t>
            </a:r>
            <a:r>
              <a:rPr lang="en-US" sz="3200" dirty="0" err="1"/>
              <a:t>KELOMPOK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813510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90C01-3642-49A9-9BA3-627D4D393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Tugas </a:t>
            </a:r>
            <a:r>
              <a:rPr lang="en-US" dirty="0" err="1"/>
              <a:t>uas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4BBDE-E48A-4486-ACA7-BC36FA836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err="1"/>
              <a:t>Membuat</a:t>
            </a:r>
            <a:r>
              <a:rPr lang="en-US" sz="4800" dirty="0"/>
              <a:t> </a:t>
            </a:r>
            <a:r>
              <a:rPr lang="en-US" sz="4800" dirty="0" err="1"/>
              <a:t>refleksi</a:t>
            </a:r>
            <a:r>
              <a:rPr lang="en-US" sz="4800" dirty="0"/>
              <a:t> </a:t>
            </a:r>
            <a:r>
              <a:rPr lang="en-US" sz="4800" dirty="0" err="1"/>
              <a:t>dari</a:t>
            </a:r>
            <a:r>
              <a:rPr lang="en-US" sz="4800" dirty="0"/>
              <a:t> </a:t>
            </a:r>
            <a:r>
              <a:rPr lang="en-US" sz="4800" dirty="0" err="1"/>
              <a:t>setiap</a:t>
            </a:r>
            <a:r>
              <a:rPr lang="en-US" sz="4800" dirty="0"/>
              <a:t> </a:t>
            </a:r>
            <a:r>
              <a:rPr lang="en-US" sz="4800" dirty="0" err="1"/>
              <a:t>pembelajaran</a:t>
            </a:r>
            <a:r>
              <a:rPr lang="en-US" sz="4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2014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2A0A2-9ACC-4771-B299-92DA30995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6134" y="457202"/>
            <a:ext cx="7704667" cy="914399"/>
          </a:xfrm>
        </p:spPr>
        <p:txBody>
          <a:bodyPr/>
          <a:lstStyle/>
          <a:p>
            <a:pPr algn="ctr"/>
            <a:r>
              <a:rPr lang="en-US" dirty="0"/>
              <a:t>CV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FB2E2-B8B2-47AF-983D-EFCC1BE3D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9359" y="1681631"/>
            <a:ext cx="7704667" cy="4628216"/>
          </a:xfrm>
        </p:spPr>
        <p:txBody>
          <a:bodyPr>
            <a:normAutofit/>
          </a:bodyPr>
          <a:lstStyle/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US" dirty="0"/>
              <a:t>Nama		: Husnul Khotimah Rustam. </a:t>
            </a:r>
            <a:r>
              <a:rPr lang="en-US" dirty="0" err="1"/>
              <a:t>S.Psi</a:t>
            </a:r>
            <a:r>
              <a:rPr lang="en-US" dirty="0"/>
              <a:t>., </a:t>
            </a:r>
            <a:r>
              <a:rPr lang="en-US" dirty="0" err="1"/>
              <a:t>M,Psi</a:t>
            </a:r>
            <a:endParaRPr lang="en-US" dirty="0"/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US" dirty="0" err="1"/>
              <a:t>Tetala</a:t>
            </a:r>
            <a:r>
              <a:rPr lang="en-US" dirty="0"/>
              <a:t>		: </a:t>
            </a:r>
            <a:r>
              <a:rPr lang="en-US" dirty="0" err="1"/>
              <a:t>Parepare</a:t>
            </a:r>
            <a:r>
              <a:rPr lang="en-US" dirty="0"/>
              <a:t>, 6 </a:t>
            </a:r>
            <a:r>
              <a:rPr lang="en-US" dirty="0" err="1"/>
              <a:t>Januari</a:t>
            </a:r>
            <a:r>
              <a:rPr lang="en-US" dirty="0"/>
              <a:t> 1996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US" dirty="0"/>
              <a:t>Alamat	: </a:t>
            </a:r>
            <a:r>
              <a:rPr lang="en-US" dirty="0" err="1"/>
              <a:t>Padangloang</a:t>
            </a:r>
            <a:r>
              <a:rPr lang="en-US" dirty="0"/>
              <a:t>, </a:t>
            </a:r>
            <a:r>
              <a:rPr lang="en-US" dirty="0" err="1"/>
              <a:t>Kabupaten</a:t>
            </a:r>
            <a:r>
              <a:rPr lang="en-US" dirty="0"/>
              <a:t> </a:t>
            </a:r>
            <a:r>
              <a:rPr lang="en-US" dirty="0" err="1"/>
              <a:t>Sidrap</a:t>
            </a:r>
            <a:endParaRPr lang="en-US" dirty="0"/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US" dirty="0" err="1"/>
              <a:t>No.HP</a:t>
            </a:r>
            <a:r>
              <a:rPr lang="en-US" dirty="0"/>
              <a:t>	: +62 81243228412</a:t>
            </a:r>
            <a:endParaRPr lang="id-ID" dirty="0"/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US" dirty="0"/>
              <a:t>Email 		: husnulkhotimahr6@gmail.com</a:t>
            </a:r>
            <a:endParaRPr lang="en-US" u="sng" dirty="0"/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US" dirty="0"/>
              <a:t>Riwayat </a:t>
            </a:r>
            <a:r>
              <a:rPr lang="en-US" dirty="0" err="1"/>
              <a:t>pendikan</a:t>
            </a:r>
            <a:r>
              <a:rPr lang="en-US" dirty="0"/>
              <a:t> :</a:t>
            </a:r>
          </a:p>
          <a:p>
            <a:pPr marL="1188720" lvl="2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US" sz="2000" dirty="0"/>
              <a:t>S1 </a:t>
            </a:r>
            <a:r>
              <a:rPr lang="en-US" sz="2000" dirty="0" err="1"/>
              <a:t>Psikologi</a:t>
            </a:r>
            <a:r>
              <a:rPr lang="en-US" sz="2000" dirty="0"/>
              <a:t> Universitas Negeri Makassar</a:t>
            </a:r>
          </a:p>
          <a:p>
            <a:pPr marL="1188720" lvl="2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US" sz="2200" dirty="0"/>
              <a:t>S2 </a:t>
            </a:r>
            <a:r>
              <a:rPr lang="en-US" sz="2200" dirty="0" err="1"/>
              <a:t>Psikologi</a:t>
            </a:r>
            <a:r>
              <a:rPr lang="en-US" sz="2200" dirty="0"/>
              <a:t> Universitas Ahmad Dahlan 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endParaRPr lang="en-US" dirty="0"/>
          </a:p>
          <a:p>
            <a:endParaRPr lang="en-US" dirty="0"/>
          </a:p>
        </p:txBody>
      </p:sp>
      <p:pic>
        <p:nvPicPr>
          <p:cNvPr id="4" name="Gambar 3">
            <a:extLst>
              <a:ext uri="{FF2B5EF4-FFF2-40B4-BE49-F238E27FC236}">
                <a16:creationId xmlns:a16="http://schemas.microsoft.com/office/drawing/2014/main" id="{FE4D545C-DCFC-5B40-1D0A-ABE0BB1BDD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7251" y="457202"/>
            <a:ext cx="3467100" cy="616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3804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A342D3D1-582F-D3E2-AADF-A4BC47175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2682934"/>
            <a:ext cx="10178322" cy="1492132"/>
          </a:xfrm>
        </p:spPr>
        <p:txBody>
          <a:bodyPr/>
          <a:lstStyle/>
          <a:p>
            <a:pPr algn="ctr"/>
            <a:r>
              <a:rPr lang="en-US" dirty="0" err="1"/>
              <a:t>Terimakasih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60816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F05B4522-3504-4C27-31FC-B00E9A58D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3634" y="954742"/>
            <a:ext cx="5620871" cy="50560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err="1"/>
              <a:t>Sebutkan</a:t>
            </a:r>
            <a:r>
              <a:rPr lang="en-US" sz="6600" dirty="0"/>
              <a:t> </a:t>
            </a:r>
            <a:r>
              <a:rPr lang="en-US" sz="6600" dirty="0" err="1"/>
              <a:t>WARNA</a:t>
            </a:r>
            <a:r>
              <a:rPr lang="en-US" sz="6600" dirty="0"/>
              <a:t> NYA </a:t>
            </a:r>
            <a:r>
              <a:rPr lang="en-US" sz="6600" dirty="0" err="1"/>
              <a:t>SECARA</a:t>
            </a:r>
            <a:r>
              <a:rPr lang="en-US" sz="6600" dirty="0"/>
              <a:t> </a:t>
            </a:r>
            <a:r>
              <a:rPr lang="en-US" sz="6600" dirty="0" err="1"/>
              <a:t>CEPAT</a:t>
            </a:r>
            <a:r>
              <a:rPr lang="en-US" sz="6600" dirty="0"/>
              <a:t> </a:t>
            </a:r>
          </a:p>
        </p:txBody>
      </p:sp>
      <p:sp>
        <p:nvSpPr>
          <p:cNvPr id="4" name="Persegi Panjang 3">
            <a:extLst>
              <a:ext uri="{FF2B5EF4-FFF2-40B4-BE49-F238E27FC236}">
                <a16:creationId xmlns:a16="http://schemas.microsoft.com/office/drawing/2014/main" id="{7ED0DFB4-EE9B-927E-4B2B-FA1352F0FB98}"/>
              </a:ext>
            </a:extLst>
          </p:cNvPr>
          <p:cNvSpPr/>
          <p:nvPr/>
        </p:nvSpPr>
        <p:spPr>
          <a:xfrm>
            <a:off x="2181784" y="1748117"/>
            <a:ext cx="1721224" cy="125057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05CAB7E-2F57-CFFB-DAA7-CE2A018E80C3}"/>
              </a:ext>
            </a:extLst>
          </p:cNvPr>
          <p:cNvSpPr/>
          <p:nvPr/>
        </p:nvSpPr>
        <p:spPr>
          <a:xfrm>
            <a:off x="2158252" y="268941"/>
            <a:ext cx="1815353" cy="11833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6" name="Segitiga Sama Kaki 5">
            <a:extLst>
              <a:ext uri="{FF2B5EF4-FFF2-40B4-BE49-F238E27FC236}">
                <a16:creationId xmlns:a16="http://schemas.microsoft.com/office/drawing/2014/main" id="{2A402F71-B570-628E-6A0D-26DB0616E116}"/>
              </a:ext>
            </a:extLst>
          </p:cNvPr>
          <p:cNvSpPr/>
          <p:nvPr/>
        </p:nvSpPr>
        <p:spPr>
          <a:xfrm>
            <a:off x="2181784" y="3166783"/>
            <a:ext cx="1909482" cy="1385047"/>
          </a:xfrm>
          <a:prstGeom prst="triangle">
            <a:avLst/>
          </a:prstGeom>
          <a:solidFill>
            <a:srgbClr val="0070C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Bagan Alur: Tunda 6">
            <a:extLst>
              <a:ext uri="{FF2B5EF4-FFF2-40B4-BE49-F238E27FC236}">
                <a16:creationId xmlns:a16="http://schemas.microsoft.com/office/drawing/2014/main" id="{0C8FBF50-C891-3A0D-F302-CB30AEAE77BD}"/>
              </a:ext>
            </a:extLst>
          </p:cNvPr>
          <p:cNvSpPr/>
          <p:nvPr/>
        </p:nvSpPr>
        <p:spPr>
          <a:xfrm>
            <a:off x="2181784" y="5163673"/>
            <a:ext cx="2191871" cy="1102658"/>
          </a:xfrm>
          <a:prstGeom prst="flowChartDelay">
            <a:avLst/>
          </a:prstGeom>
          <a:solidFill>
            <a:srgbClr val="33E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39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Perkuliahan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diharapkan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menelaah</a:t>
            </a:r>
            <a:r>
              <a:rPr lang="en-US" sz="2400" dirty="0"/>
              <a:t> </a:t>
            </a:r>
            <a:r>
              <a:rPr lang="en-US" sz="2400" dirty="0" err="1"/>
              <a:t>buku-buku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menambah</a:t>
            </a:r>
            <a:r>
              <a:rPr lang="en-US" sz="2400" dirty="0"/>
              <a:t> </a:t>
            </a:r>
            <a:r>
              <a:rPr lang="en-US" sz="2400" dirty="0" err="1"/>
              <a:t>wawasannya</a:t>
            </a:r>
            <a:r>
              <a:rPr lang="en-US" sz="2400" dirty="0"/>
              <a:t>. </a:t>
            </a:r>
          </a:p>
          <a:p>
            <a:pPr lvl="0"/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mengerjakan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mengumpulkan</a:t>
            </a:r>
            <a:r>
              <a:rPr lang="en-US" sz="2400" dirty="0"/>
              <a:t> </a:t>
            </a:r>
            <a:r>
              <a:rPr lang="en-US" sz="2400" dirty="0" err="1"/>
              <a:t>tugas-tugas</a:t>
            </a:r>
            <a:r>
              <a:rPr lang="en-US" sz="2400" dirty="0"/>
              <a:t>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dosen</a:t>
            </a:r>
            <a:r>
              <a:rPr lang="en-US" sz="2400" dirty="0"/>
              <a:t>.</a:t>
            </a:r>
          </a:p>
          <a:p>
            <a:r>
              <a:rPr lang="en-ID" sz="2400" dirty="0" err="1"/>
              <a:t>Melaksanakan</a:t>
            </a:r>
            <a:r>
              <a:rPr lang="en-ID" sz="2400" dirty="0"/>
              <a:t> mid-semester </a:t>
            </a:r>
            <a:r>
              <a:rPr lang="en-ID" sz="2400" dirty="0" err="1"/>
              <a:t>dan</a:t>
            </a:r>
            <a:r>
              <a:rPr lang="en-ID" sz="2400" dirty="0"/>
              <a:t> </a:t>
            </a:r>
            <a:r>
              <a:rPr lang="en-ID" sz="2400" dirty="0" err="1"/>
              <a:t>ujian</a:t>
            </a:r>
            <a:r>
              <a:rPr lang="en-ID" sz="2400" dirty="0"/>
              <a:t> </a:t>
            </a:r>
            <a:r>
              <a:rPr lang="en-ID" sz="2400" dirty="0" err="1"/>
              <a:t>akhir</a:t>
            </a:r>
            <a:r>
              <a:rPr lang="en-ID" sz="2400" dirty="0"/>
              <a:t> semester</a:t>
            </a:r>
          </a:p>
          <a:p>
            <a:r>
              <a:rPr lang="en-ID" sz="2400" dirty="0" err="1"/>
              <a:t>Mahasiswa</a:t>
            </a:r>
            <a:r>
              <a:rPr lang="en-ID" sz="2400" dirty="0"/>
              <a:t> </a:t>
            </a:r>
            <a:r>
              <a:rPr lang="en-ID" sz="2400" dirty="0" err="1"/>
              <a:t>diharapkan</a:t>
            </a:r>
            <a:r>
              <a:rPr lang="en-ID" sz="2400" dirty="0"/>
              <a:t> </a:t>
            </a:r>
            <a:r>
              <a:rPr lang="en-ID" sz="2400" dirty="0" err="1"/>
              <a:t>menelaah</a:t>
            </a:r>
            <a:r>
              <a:rPr lang="en-ID" sz="2400" dirty="0"/>
              <a:t> </a:t>
            </a:r>
            <a:r>
              <a:rPr lang="en-ID" sz="2400" dirty="0" err="1"/>
              <a:t>materi</a:t>
            </a:r>
            <a:r>
              <a:rPr lang="en-ID" sz="2400" dirty="0"/>
              <a:t>/ </a:t>
            </a:r>
            <a:r>
              <a:rPr lang="en-ID" sz="2400" dirty="0" err="1"/>
              <a:t>bahan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masuk</a:t>
            </a:r>
            <a:r>
              <a:rPr lang="en-ID" sz="2400" dirty="0"/>
              <a:t>  </a:t>
            </a:r>
            <a:r>
              <a:rPr lang="en-ID" sz="2400" dirty="0" err="1"/>
              <a:t>perkuliahan</a:t>
            </a:r>
            <a:endParaRPr lang="id-ID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rutin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mengajar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6134" y="1828800"/>
            <a:ext cx="7704667" cy="4171016"/>
          </a:xfrm>
        </p:spPr>
        <p:txBody>
          <a:bodyPr>
            <a:normAutofit/>
          </a:bodyPr>
          <a:lstStyle/>
          <a:p>
            <a:pPr lvl="0"/>
            <a:r>
              <a:rPr lang="en-US" sz="2400" dirty="0" err="1"/>
              <a:t>tepat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endParaRPr lang="en-US" sz="2400" dirty="0"/>
          </a:p>
          <a:p>
            <a:pPr lvl="0"/>
            <a:r>
              <a:rPr lang="en-US" sz="2400" dirty="0" err="1"/>
              <a:t>Absensi</a:t>
            </a:r>
            <a:r>
              <a:rPr lang="en-US" sz="2400" dirty="0"/>
              <a:t> (5 </a:t>
            </a:r>
            <a:r>
              <a:rPr lang="en-US" sz="2400" dirty="0" err="1"/>
              <a:t>menit</a:t>
            </a:r>
            <a:r>
              <a:rPr lang="en-US" sz="2400" dirty="0"/>
              <a:t>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dikelas</a:t>
            </a:r>
            <a:r>
              <a:rPr lang="en-US" sz="2400" dirty="0"/>
              <a:t>)</a:t>
            </a:r>
            <a:r>
              <a:rPr lang="en-US" sz="2400" dirty="0">
                <a:sym typeface="Wingdings"/>
              </a:rPr>
              <a:t></a:t>
            </a:r>
            <a:r>
              <a:rPr lang="en-US" sz="2400" dirty="0"/>
              <a:t> </a:t>
            </a:r>
            <a:r>
              <a:rPr lang="en-US" sz="2400" dirty="0" err="1"/>
              <a:t>absen</a:t>
            </a:r>
            <a:r>
              <a:rPr lang="en-US" sz="2400" dirty="0"/>
              <a:t> </a:t>
            </a:r>
            <a:r>
              <a:rPr lang="en-US" sz="2400" dirty="0" err="1"/>
              <a:t>pribadi</a:t>
            </a:r>
            <a:r>
              <a:rPr lang="en-US" sz="2400" dirty="0"/>
              <a:t> </a:t>
            </a:r>
            <a:r>
              <a:rPr lang="en-US" sz="2400" dirty="0" err="1"/>
              <a:t>dosen</a:t>
            </a:r>
            <a:endParaRPr lang="en-US" sz="2400" dirty="0"/>
          </a:p>
          <a:p>
            <a:r>
              <a:rPr lang="en-US" sz="2400" dirty="0" err="1"/>
              <a:t>Ket</a:t>
            </a:r>
            <a:r>
              <a:rPr lang="en-US" sz="2400" dirty="0"/>
              <a:t>. </a:t>
            </a:r>
          </a:p>
          <a:p>
            <a:pPr lvl="1"/>
            <a:r>
              <a:rPr lang="en-US" dirty="0"/>
              <a:t>Alfa (A)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datang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absensi</a:t>
            </a:r>
            <a:endParaRPr lang="en-US" dirty="0"/>
          </a:p>
          <a:p>
            <a:pPr lvl="1"/>
            <a:r>
              <a:rPr lang="en-US" dirty="0" err="1"/>
              <a:t>Izin</a:t>
            </a:r>
            <a:r>
              <a:rPr lang="en-US" dirty="0"/>
              <a:t> (I)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yang </a:t>
            </a:r>
            <a:r>
              <a:rPr lang="en-US" dirty="0" err="1"/>
              <a:t>izin</a:t>
            </a:r>
            <a:endParaRPr lang="en-US" dirty="0"/>
          </a:p>
          <a:p>
            <a:pPr lvl="1"/>
            <a:r>
              <a:rPr lang="en-US" dirty="0" err="1"/>
              <a:t>Cheklis</a:t>
            </a:r>
            <a:r>
              <a:rPr lang="en-US" dirty="0"/>
              <a:t> (√)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yang </a:t>
            </a:r>
            <a:r>
              <a:rPr lang="en-US" dirty="0" err="1"/>
              <a:t>hadir</a:t>
            </a:r>
            <a:endParaRPr lang="en-US" dirty="0"/>
          </a:p>
          <a:p>
            <a:pPr lvl="0"/>
            <a:r>
              <a:rPr lang="en-US" sz="2400" dirty="0" err="1"/>
              <a:t>Apersepsi</a:t>
            </a:r>
            <a:r>
              <a:rPr lang="en-US" sz="2400" dirty="0"/>
              <a:t> / </a:t>
            </a:r>
            <a:r>
              <a:rPr lang="en-US" sz="2400" dirty="0" err="1"/>
              <a:t>kuis</a:t>
            </a:r>
            <a:endParaRPr lang="en-US" sz="2400" dirty="0"/>
          </a:p>
          <a:p>
            <a:pPr lvl="0"/>
            <a:r>
              <a:rPr lang="en-US" sz="2400" dirty="0" err="1"/>
              <a:t>Materi</a:t>
            </a:r>
            <a:endParaRPr lang="en-US" sz="2400" dirty="0"/>
          </a:p>
          <a:p>
            <a:r>
              <a:rPr lang="en-ID" sz="2400" dirty="0" err="1"/>
              <a:t>Penutup</a:t>
            </a:r>
            <a:r>
              <a:rPr lang="en-ID" sz="2400" dirty="0"/>
              <a:t> 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b="1" dirty="0" err="1"/>
              <a:t>Penilaian</a:t>
            </a:r>
            <a:r>
              <a:rPr lang="en-ID" b="1" dirty="0"/>
              <a:t> </a:t>
            </a:r>
            <a:r>
              <a:rPr lang="en-ID" b="1" dirty="0" err="1"/>
              <a:t>dan</a:t>
            </a:r>
            <a:r>
              <a:rPr lang="en-ID" b="1" dirty="0"/>
              <a:t> </a:t>
            </a:r>
            <a:r>
              <a:rPr lang="en-ID" b="1" dirty="0" err="1"/>
              <a:t>Kriteria</a:t>
            </a:r>
            <a:r>
              <a:rPr lang="en-ID" b="1" dirty="0"/>
              <a:t> </a:t>
            </a:r>
            <a:r>
              <a:rPr lang="en-ID" b="1" dirty="0" err="1"/>
              <a:t>Pembelajaran</a:t>
            </a:r>
            <a:r>
              <a:rPr lang="en-ID" b="1" dirty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4375200"/>
              </p:ext>
            </p:extLst>
          </p:nvPr>
        </p:nvGraphicFramePr>
        <p:xfrm>
          <a:off x="2895601" y="2514601"/>
          <a:ext cx="6324599" cy="1609600"/>
        </p:xfrm>
        <a:graphic>
          <a:graphicData uri="http://schemas.openxmlformats.org/drawingml/2006/table">
            <a:tbl>
              <a:tblPr/>
              <a:tblGrid>
                <a:gridCol w="33738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4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5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54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Times New Roman"/>
                          <a:ea typeface="Times New Roman"/>
                        </a:rPr>
                        <a:t>Presensi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: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30%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4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Tugas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: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30 %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4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UTS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: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20 %</a:t>
                      </a:r>
                      <a:r>
                        <a:rPr lang="id-ID" sz="2000" b="1" dirty="0">
                          <a:latin typeface="Times New Roman"/>
                          <a:ea typeface="Times New Roman"/>
                        </a:rPr>
                        <a:t>(SOAL</a:t>
                      </a:r>
                      <a:r>
                        <a:rPr lang="id-ID" sz="2000" b="1" baseline="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4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UAS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: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20 %</a:t>
                      </a:r>
                      <a:r>
                        <a:rPr lang="id-ID" sz="2000" b="1" dirty="0"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en-US" sz="2000" b="1" dirty="0" err="1">
                          <a:latin typeface="Times New Roman"/>
                          <a:ea typeface="Times New Roman"/>
                        </a:rPr>
                        <a:t>SOAL</a:t>
                      </a:r>
                      <a:r>
                        <a:rPr lang="id-ID" sz="2000" b="1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1" y="1600201"/>
            <a:ext cx="7704667" cy="2666999"/>
          </a:xfrm>
        </p:spPr>
        <p:txBody>
          <a:bodyPr/>
          <a:lstStyle/>
          <a:p>
            <a:r>
              <a:rPr lang="en-US" sz="3200" dirty="0"/>
              <a:t>MATA KULIAH </a:t>
            </a:r>
            <a:r>
              <a:rPr lang="id-ID" sz="3200" dirty="0"/>
              <a:t>		</a:t>
            </a:r>
            <a:r>
              <a:rPr lang="en-US" sz="3200" dirty="0"/>
              <a:t>: </a:t>
            </a:r>
            <a:r>
              <a:rPr lang="en-US" sz="3200" dirty="0" err="1"/>
              <a:t>Psikologi</a:t>
            </a:r>
            <a:r>
              <a:rPr lang="en-US" sz="3200" dirty="0"/>
              <a:t> </a:t>
            </a:r>
            <a:r>
              <a:rPr lang="en-US" sz="3200" dirty="0" err="1"/>
              <a:t>Kebidanan</a:t>
            </a:r>
            <a:r>
              <a:rPr lang="en-US" sz="3200" dirty="0"/>
              <a:t> </a:t>
            </a:r>
            <a:br>
              <a:rPr lang="id-ID" sz="3200" dirty="0"/>
            </a:br>
            <a:r>
              <a:rPr lang="en-US" sz="3200" dirty="0"/>
              <a:t>KODE MATA KULIAH </a:t>
            </a:r>
            <a:r>
              <a:rPr lang="id-ID" sz="3200" dirty="0"/>
              <a:t>	</a:t>
            </a:r>
            <a:r>
              <a:rPr lang="en-US" sz="3200" dirty="0"/>
              <a:t>: SBWP0503 </a:t>
            </a:r>
            <a:br>
              <a:rPr lang="id-ID" sz="3200" dirty="0"/>
            </a:br>
            <a:r>
              <a:rPr lang="en-US" sz="3200" dirty="0"/>
              <a:t>BEBAN STUDI</a:t>
            </a:r>
            <a:r>
              <a:rPr lang="id-ID" sz="3200" dirty="0"/>
              <a:t>		</a:t>
            </a:r>
            <a:r>
              <a:rPr lang="en-US" sz="3200" dirty="0"/>
              <a:t> : 2 SKS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1CC42-E29A-4AC2-B23D-F7835D609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DESKRIPSI</a:t>
            </a:r>
            <a:r>
              <a:rPr lang="en-US" dirty="0"/>
              <a:t> MATA KULIAH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FB227-9C9B-4340-B4FC-280831D6A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6134" y="1676400"/>
            <a:ext cx="7704667" cy="4323416"/>
          </a:xfrm>
        </p:spPr>
        <p:txBody>
          <a:bodyPr>
            <a:normAutofit/>
          </a:bodyPr>
          <a:lstStyle/>
          <a:p>
            <a:r>
              <a:rPr lang="en-US" sz="3200" dirty="0"/>
              <a:t>Mata </a:t>
            </a:r>
            <a:r>
              <a:rPr lang="en-US" sz="3200" dirty="0" err="1"/>
              <a:t>kuliah</a:t>
            </a:r>
            <a:r>
              <a:rPr lang="en-US" sz="3200" dirty="0"/>
              <a:t> ini </a:t>
            </a:r>
            <a:r>
              <a:rPr lang="en-US" sz="3200" dirty="0" err="1"/>
              <a:t>membahas</a:t>
            </a:r>
            <a:r>
              <a:rPr lang="en-US" sz="3200" dirty="0"/>
              <a:t> </a:t>
            </a:r>
            <a:r>
              <a:rPr lang="en-US" sz="3200" dirty="0" err="1"/>
              <a:t>tentang</a:t>
            </a:r>
            <a:r>
              <a:rPr lang="en-US" sz="3200" dirty="0"/>
              <a:t> </a:t>
            </a:r>
            <a:r>
              <a:rPr lang="en-US" sz="3200" dirty="0" err="1"/>
              <a:t>Psikologi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praktik</a:t>
            </a:r>
            <a:r>
              <a:rPr lang="en-US" sz="3200" dirty="0"/>
              <a:t> </a:t>
            </a:r>
            <a:r>
              <a:rPr lang="en-US" sz="3200" dirty="0" err="1"/>
              <a:t>kebidanan</a:t>
            </a:r>
            <a:r>
              <a:rPr lang="en-US" sz="3200" dirty="0"/>
              <a:t> yang </a:t>
            </a:r>
            <a:r>
              <a:rPr lang="en-US" sz="3200" dirty="0" err="1"/>
              <a:t>meliputi</a:t>
            </a:r>
            <a:r>
              <a:rPr lang="en-US" sz="3200" dirty="0"/>
              <a:t> : </a:t>
            </a:r>
            <a:r>
              <a:rPr lang="en-US" sz="3200" dirty="0" err="1"/>
              <a:t>Psikologi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Praktik</a:t>
            </a:r>
            <a:r>
              <a:rPr lang="en-US" sz="3200" dirty="0"/>
              <a:t> </a:t>
            </a:r>
            <a:r>
              <a:rPr lang="en-US" sz="3200" dirty="0" err="1"/>
              <a:t>Kebidanan</a:t>
            </a:r>
            <a:r>
              <a:rPr lang="en-US" sz="3200" dirty="0"/>
              <a:t>, </a:t>
            </a:r>
            <a:r>
              <a:rPr lang="en-US" sz="3200" dirty="0" err="1"/>
              <a:t>kesehatan</a:t>
            </a:r>
            <a:r>
              <a:rPr lang="en-US" sz="3200" dirty="0"/>
              <a:t> mental pada maternal dan perinatal;  </a:t>
            </a:r>
            <a:r>
              <a:rPr lang="en-US" sz="3200" dirty="0" err="1"/>
              <a:t>pencegahan</a:t>
            </a:r>
            <a:r>
              <a:rPr lang="en-US" sz="3200" dirty="0"/>
              <a:t> dan </a:t>
            </a:r>
            <a:r>
              <a:rPr lang="en-US" sz="3200" dirty="0" err="1"/>
              <a:t>penanganan</a:t>
            </a:r>
            <a:r>
              <a:rPr lang="en-US" sz="3200" dirty="0"/>
              <a:t> trauma.</a:t>
            </a:r>
          </a:p>
        </p:txBody>
      </p:sp>
    </p:spTree>
    <p:extLst>
      <p:ext uri="{BB962C8B-B14F-4D97-AF65-F5344CB8AC3E}">
        <p14:creationId xmlns:p14="http://schemas.microsoft.com/office/powerpoint/2010/main" val="2694665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17CD1-C952-4760-B5E8-4B4E47BF6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TUJUAN MATA KULIAH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E8330-2B22-4001-90E6-BEA38B556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6133" y="1981200"/>
            <a:ext cx="7704667" cy="333281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v-SE" sz="2800" dirty="0"/>
              <a:t>Menjelaskan psikologi dalam praktik kebidanan </a:t>
            </a:r>
            <a:endParaRPr lang="id-ID" sz="2800" dirty="0"/>
          </a:p>
          <a:p>
            <a:pPr marL="457200" indent="-457200">
              <a:buFont typeface="+mj-lt"/>
              <a:buAutoNum type="arabicPeriod"/>
            </a:pPr>
            <a:r>
              <a:rPr lang="sv-SE" sz="2800" dirty="0"/>
              <a:t>Memahami kesehatan mental pada maternal dan perinatal </a:t>
            </a:r>
            <a:endParaRPr lang="id-ID" sz="2800" dirty="0"/>
          </a:p>
          <a:p>
            <a:pPr marL="457200" indent="-457200">
              <a:buFont typeface="+mj-lt"/>
              <a:buAutoNum type="arabicPeriod"/>
            </a:pPr>
            <a:r>
              <a:rPr lang="sv-SE" sz="2800" dirty="0"/>
              <a:t>Menjelaskan pencegahan dan penanganan trauma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15138966"/>
      </p:ext>
    </p:extLst>
  </p:cSld>
  <p:clrMapOvr>
    <a:masterClrMapping/>
  </p:clrMapOvr>
</p:sld>
</file>

<file path=ppt/theme/theme1.xml><?xml version="1.0" encoding="utf-8"?>
<a:theme xmlns:a="http://schemas.openxmlformats.org/drawingml/2006/main" name="Lencana">
  <a:themeElements>
    <a:clrScheme name="Lencana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Lencana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Lencan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TM10001106[[fn=Lencana]]</Template>
  <TotalTime>774</TotalTime>
  <Words>648</Words>
  <Application>Microsoft Office PowerPoint</Application>
  <PresentationFormat>Layar Lebar</PresentationFormat>
  <Paragraphs>132</Paragraphs>
  <Slides>20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7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20</vt:i4>
      </vt:variant>
    </vt:vector>
  </HeadingPairs>
  <TitlesOfParts>
    <vt:vector size="28" baseType="lpstr">
      <vt:lpstr>Arial</vt:lpstr>
      <vt:lpstr>Calibri</vt:lpstr>
      <vt:lpstr>Gill Sans MT</vt:lpstr>
      <vt:lpstr>Helvetica</vt:lpstr>
      <vt:lpstr>Impact</vt:lpstr>
      <vt:lpstr>Times New Roman</vt:lpstr>
      <vt:lpstr>Wingdings 2</vt:lpstr>
      <vt:lpstr>Lencana</vt:lpstr>
      <vt:lpstr>PSIKOLOGI KEBIDANAN</vt:lpstr>
      <vt:lpstr>CV</vt:lpstr>
      <vt:lpstr>Presentasi PowerPoint</vt:lpstr>
      <vt:lpstr>Kontrak Perkuliahan</vt:lpstr>
      <vt:lpstr>Kegiatan rutin sebelum mengajar</vt:lpstr>
      <vt:lpstr>Penilaian dan Kriteria Pembelajaran </vt:lpstr>
      <vt:lpstr>MATA KULIAH   : Psikologi Kebidanan  KODE MATA KULIAH  : SBWP0503  BEBAN STUDI   : 2 SKS </vt:lpstr>
      <vt:lpstr>DESKRIPSI MATA KULIAH</vt:lpstr>
      <vt:lpstr>TUJUAN MATA KULIAH</vt:lpstr>
      <vt:lpstr>Presentasi PowerPoint</vt:lpstr>
      <vt:lpstr>Presentasi PowerPoint</vt:lpstr>
      <vt:lpstr>Presentasi PowerPoint</vt:lpstr>
      <vt:lpstr>Presentasi PowerPoint</vt:lpstr>
      <vt:lpstr>Referensi </vt:lpstr>
      <vt:lpstr>Contoh artikel / jurnal</vt:lpstr>
      <vt:lpstr>Tugas </vt:lpstr>
      <vt:lpstr>Lanjutan </vt:lpstr>
      <vt:lpstr>SYARAT uts</vt:lpstr>
      <vt:lpstr>Tugas uas</vt:lpstr>
      <vt:lpstr>Terimakasih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PSIKOLOGI KEBIDANAN</dc:title>
  <dc:creator>Husnul Khotimah Rustam</dc:creator>
  <cp:lastModifiedBy>Husnul Khotimah Rustam</cp:lastModifiedBy>
  <cp:revision>27</cp:revision>
  <dcterms:created xsi:type="dcterms:W3CDTF">2022-09-08T05:36:59Z</dcterms:created>
  <dcterms:modified xsi:type="dcterms:W3CDTF">2022-09-11T13:47:07Z</dcterms:modified>
</cp:coreProperties>
</file>