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2"/>
  </p:sldMasterIdLst>
  <p:notesMasterIdLst>
    <p:notesMasterId r:id="rId19"/>
  </p:notesMasterIdLst>
  <p:sldIdLst>
    <p:sldId id="388" r:id="rId3"/>
    <p:sldId id="389" r:id="rId4"/>
    <p:sldId id="400" r:id="rId5"/>
    <p:sldId id="401" r:id="rId6"/>
    <p:sldId id="402" r:id="rId7"/>
    <p:sldId id="403" r:id="rId8"/>
    <p:sldId id="404" r:id="rId9"/>
    <p:sldId id="399" r:id="rId10"/>
    <p:sldId id="393" r:id="rId11"/>
    <p:sldId id="394" r:id="rId12"/>
    <p:sldId id="395" r:id="rId13"/>
    <p:sldId id="396" r:id="rId14"/>
    <p:sldId id="405" r:id="rId15"/>
    <p:sldId id="406" r:id="rId16"/>
    <p:sldId id="407" r:id="rId17"/>
    <p:sldId id="3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706" autoAdjust="0"/>
    <p:restoredTop sz="94619" autoAdjust="0"/>
  </p:normalViewPr>
  <p:slideViewPr>
    <p:cSldViewPr snapToGrid="0">
      <p:cViewPr varScale="1">
        <p:scale>
          <a:sx n="73" d="100"/>
          <a:sy n="73" d="100"/>
        </p:scale>
        <p:origin x="-63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5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5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5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5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5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Notes Placeholder 1048605"/>
          <p:cNvSpPr>
            <a:spLocks noGrp="1"/>
          </p:cNvSpPr>
          <p:nvPr>
            <p:ph type="body"/>
          </p:nvPr>
        </p:nvSpPr>
        <p:spPr/>
      </p:sp>
    </p:spTree>
  </p:cSld>
  <p:clrMapOvr>
    <a:overrideClrMapping bg1="dk1" tx1="dk1" bg2="dk1" tx2="dk1" accent1="dk1" accent2="dk1" accent3="dk1" accent4="dk1" accent5="dk1" accent6="dk1" hlink="dk1" folHlink="dk1"/>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184DA70-C731-4C70-880D-CCD4705E623C}" type="datetime1">
              <a:rPr lang="en-US" smtClean="0"/>
              <a:pPr/>
              <a:t>9/30/2022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3A98EE3D-8CD1-4C3F-BD1C-C98C9596463C}" type="slidenum">
              <a:rPr lang="en-US" smtClean="0"/>
              <a:pPr/>
              <a:t>‹#›</a:t>
            </a:fld>
            <a:endParaRPr lang="en-US"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D6E202-B606-4609-B914-27C9371A1F6D}" type="datetime1">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D6E202-B606-4609-B914-27C9371A1F6D}" type="datetime1">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E1D723-8F53-4F53-90B0-1982A396982E}" type="datetime1">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66400" y="6416676"/>
            <a:ext cx="1016000" cy="365125"/>
          </a:xfrm>
        </p:spPr>
        <p:txBody>
          <a:bodyPr/>
          <a:lstStyle/>
          <a:p>
            <a:fld id="{3A98EE3D-8CD1-4C3F-BD1C-C98C9596463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AAC38D-0552-4C82-B593-E6124DFADBE2}" type="datetime1">
              <a:rPr lang="en-US" smtClean="0"/>
              <a:pPr/>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9DF0F1C-5577-4ACB-BB62-DF8F3C494C7E}" type="datetime1">
              <a:rPr lang="en-US" smtClean="0"/>
              <a:pPr/>
              <a:t>9/30/2022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75B394-D9F9-4F0C-B15D-605F45CB9E9F}" type="datetime1">
              <a:rPr lang="en-US" smtClean="0"/>
              <a:pPr/>
              <a:t>9/30/2022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pPr/>
              <a:t>9/30/2022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BEA474-078D-4E9B-9B14-09A87B19DC46}" type="datetime1">
              <a:rPr lang="en-US" smtClean="0"/>
              <a:pPr/>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pPr/>
              <a:t>9/30/2022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2D6E202-B606-4609-B914-27C9371A1F6D}" type="datetime1">
              <a:rPr lang="en-US" smtClean="0"/>
              <a:pPr/>
              <a:t>9/30/2022</a:t>
            </a:fld>
            <a:endParaRPr lang="en-US"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A98EE3D-8CD1-4C3F-BD1C-C98C9596463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99" name="Rectangle 32"/>
          <p:cNvSpPr>
            <a:spLocks noGrp="1" noRot="1" noChangeAspect="1" noMove="1" noResize="1" noEditPoints="1" noAdjustHandles="1" noChangeArrowheads="1" noChangeShapeType="1" noTextEdit="1"/>
          </p:cNvSpPr>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2097152" name="Picture 3" descr="GHSGGSGGSGHSAGGSA close up of a piece of paper with a pencil laying on top"/>
          <p:cNvPicPr>
            <a:picLocks noChangeAspect="1"/>
          </p:cNvPicPr>
          <p:nvPr/>
        </p:nvPicPr>
        <p:blipFill rotWithShape="1">
          <a:blip r:embed="rId2"/>
          <a:srcRect/>
          <a:stretch>
            <a:fillRect/>
          </a:stretch>
        </p:blipFill>
        <p:spPr>
          <a:xfrm>
            <a:off x="3273" y="0"/>
            <a:ext cx="12191980" cy="6858000"/>
          </a:xfrm>
          <a:prstGeom prst="rect">
            <a:avLst/>
          </a:prstGeom>
        </p:spPr>
      </p:pic>
      <p:sp>
        <p:nvSpPr>
          <p:cNvPr id="1048600" name="Rectangle 34"/>
          <p:cNvSpPr>
            <a:spLocks noGrp="1" noRot="1" noChangeAspect="1" noMove="1" noResize="1" noEditPoints="1" noAdjustHandles="1" noChangeArrowheads="1" noChangeShapeType="1" noTextEdit="1"/>
          </p:cNvSpPr>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1048601" name="Title 1"/>
          <p:cNvSpPr>
            <a:spLocks noGrp="1"/>
          </p:cNvSpPr>
          <p:nvPr>
            <p:ph type="ctrTitle"/>
          </p:nvPr>
        </p:nvSpPr>
        <p:spPr>
          <a:xfrm>
            <a:off x="7912607" y="791810"/>
            <a:ext cx="4160807" cy="2901694"/>
          </a:xfrm>
        </p:spPr>
        <p:txBody>
          <a:bodyPr anchor="b">
            <a:normAutofit/>
          </a:bodyPr>
          <a:lstStyle/>
          <a:p>
            <a:pPr algn="l"/>
            <a:r>
              <a:rPr lang="en-US" sz="4000" dirty="0">
                <a:solidFill>
                  <a:schemeClr val="tx1"/>
                </a:solidFill>
              </a:rPr>
              <a:t>KEBIJAKAN</a:t>
            </a:r>
            <a:br>
              <a:rPr lang="en-US" sz="4000" dirty="0">
                <a:solidFill>
                  <a:schemeClr val="tx1"/>
                </a:solidFill>
              </a:rPr>
            </a:br>
            <a:r>
              <a:rPr lang="en-US" sz="4000" dirty="0">
                <a:solidFill>
                  <a:schemeClr val="tx1"/>
                </a:solidFill>
              </a:rPr>
              <a:t>DALAM</a:t>
            </a:r>
            <a:br>
              <a:rPr lang="en-US" sz="4000" dirty="0">
                <a:solidFill>
                  <a:schemeClr val="tx1"/>
                </a:solidFill>
              </a:rPr>
            </a:br>
            <a:r>
              <a:rPr lang="en-US" sz="4000" dirty="0">
                <a:solidFill>
                  <a:schemeClr val="tx1"/>
                </a:solidFill>
              </a:rPr>
              <a:t>KEBIDANAN</a:t>
            </a:r>
            <a:endParaRPr lang="zh-CN" altLang="en-US" dirty="0"/>
          </a:p>
        </p:txBody>
      </p:sp>
      <p:sp>
        <p:nvSpPr>
          <p:cNvPr id="1048602" name="Subtitle 2"/>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DOSEN </a:t>
            </a:r>
            <a:r>
              <a:rPr lang="en-US" sz="1600" dirty="0" smtClean="0"/>
              <a:t>:</a:t>
            </a:r>
          </a:p>
          <a:p>
            <a:pPr>
              <a:lnSpc>
                <a:spcPct val="100000"/>
              </a:lnSpc>
            </a:pPr>
            <a:r>
              <a:rPr lang="id-ID" sz="1600" dirty="0" smtClean="0"/>
              <a:t>Nasrayanti Nurdin,SST.,M.Keb</a:t>
            </a:r>
            <a:endParaRPr lang="zh-CN" altLang="en-US" dirty="0"/>
          </a:p>
        </p:txBody>
      </p:sp>
      <p:cxnSp>
        <p:nvCxnSpPr>
          <p:cNvPr id="3145730" name="Straight Connector 36"/>
          <p:cNvCxnSpPr>
            <a:cxnSpLocks noGrp="1" noRot="1" noChangeAspect="1" noMove="1" noResize="1" noEditPoints="1" noAdjustHandles="1" noChangeArrowheads="1" noChangeShapeType="1"/>
          </p:cNvCxnSpPr>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8603" name="Rectangle 38"/>
          <p:cNvSpPr>
            <a:spLocks noGrp="1" noRot="1" noChangeAspect="1" noMove="1" noResize="1" noEditPoints="1" noAdjustHandles="1" noChangeArrowheads="1" noChangeShapeType="1" noTextEdit="1"/>
          </p:cNvSpPr>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17000" b="-17000"/>
          </a:stretch>
        </a:blip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705394" y="553997"/>
            <a:ext cx="1242277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7" indent="-2128838" algn="ctr" fontAlgn="base">
              <a:spcBef>
                <a:spcPct val="0"/>
              </a:spcBef>
              <a:spcAft>
                <a:spcPct val="0"/>
              </a:spcAft>
            </a:pP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Ketidaksetaraan</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Gender </a:t>
            </a: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dan</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Kesehatan</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Reproduksi</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6388" name="Rectangle 4"/>
          <p:cNvSpPr>
            <a:spLocks noChangeArrowheads="1"/>
          </p:cNvSpPr>
          <p:nvPr/>
        </p:nvSpPr>
        <p:spPr bwMode="auto">
          <a:xfrm>
            <a:off x="2003107" y="4549676"/>
            <a:ext cx="598360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Wingdings" pitchFamily="2" charset="2"/>
              <a:buChar char="Ø"/>
              <a:tabLst/>
            </a:pPr>
            <a:r>
              <a:rPr kumimoji="0" lang="id-ID" sz="24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Norma </a:t>
            </a:r>
            <a:r>
              <a:rPr kumimoji="0" lang="en-US" sz="240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dan</a:t>
            </a:r>
            <a:r>
              <a:rPr kumimoji="0" lang="en-US" sz="24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Praktik</a:t>
            </a:r>
            <a:r>
              <a:rPr kumimoji="0" lang="en-US" sz="24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Budaya</a:t>
            </a:r>
            <a:endParaRPr kumimoji="0" lang="id-ID" sz="24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algn="just" fontAlgn="base">
              <a:lnSpc>
                <a:spcPct val="150000"/>
              </a:lnSpc>
              <a:spcBef>
                <a:spcPct val="0"/>
              </a:spcBef>
              <a:spcAft>
                <a:spcPct val="0"/>
              </a:spcAft>
              <a:buFont typeface="Wingdings" pitchFamily="2" charset="2"/>
              <a:buChar char="Ø"/>
            </a:pPr>
            <a:r>
              <a:rPr lang="id-ID" sz="2400" dirty="0" smtClean="0">
                <a:solidFill>
                  <a:schemeClr val="bg1"/>
                </a:solidFill>
                <a:latin typeface="Times New Roman" pitchFamily="18" charset="0"/>
                <a:cs typeface="Times New Roman" pitchFamily="18" charset="0"/>
              </a:rPr>
              <a:t>   </a:t>
            </a:r>
            <a:r>
              <a:rPr lang="en-US" sz="2400" dirty="0" err="1" smtClean="0">
                <a:solidFill>
                  <a:schemeClr val="bg1"/>
                </a:solidFill>
              </a:rPr>
              <a:t>Kemiskinan</a:t>
            </a:r>
            <a:endParaRPr lang="id-ID" sz="2400" dirty="0" smtClean="0">
              <a:solidFill>
                <a:schemeClr val="bg1"/>
              </a:solidFill>
            </a:endParaRPr>
          </a:p>
          <a:p>
            <a:pPr algn="just" fontAlgn="base">
              <a:lnSpc>
                <a:spcPct val="150000"/>
              </a:lnSpc>
              <a:spcBef>
                <a:spcPct val="0"/>
              </a:spcBef>
              <a:spcAft>
                <a:spcPct val="0"/>
              </a:spcAft>
              <a:buFont typeface="Wingdings" pitchFamily="2" charset="2"/>
              <a:buChar char="Ø"/>
            </a:pPr>
            <a:r>
              <a:rPr kumimoji="0" lang="id-ID" sz="2400" i="0" u="none" strike="noStrike" cap="none" normalizeH="0" baseline="0" dirty="0" smtClean="0">
                <a:ln>
                  <a:noFill/>
                </a:ln>
                <a:solidFill>
                  <a:schemeClr val="bg1"/>
                </a:solidFill>
                <a:effectLst/>
                <a:latin typeface="Arial" pitchFamily="34" charset="0"/>
                <a:cs typeface="Arial" pitchFamily="34" charset="0"/>
              </a:rPr>
              <a:t>   </a:t>
            </a:r>
            <a:r>
              <a:rPr lang="en-US" sz="2400" dirty="0" err="1" smtClean="0">
                <a:solidFill>
                  <a:schemeClr val="bg1"/>
                </a:solidFill>
              </a:rPr>
              <a:t>Sistem</a:t>
            </a:r>
            <a:r>
              <a:rPr lang="en-US" sz="2400" dirty="0" smtClean="0">
                <a:solidFill>
                  <a:schemeClr val="bg1"/>
                </a:solidFill>
              </a:rPr>
              <a:t> </a:t>
            </a:r>
            <a:r>
              <a:rPr lang="en-US" sz="2400" dirty="0" err="1" smtClean="0">
                <a:solidFill>
                  <a:schemeClr val="bg1"/>
                </a:solidFill>
              </a:rPr>
              <a:t>Perawatan</a:t>
            </a:r>
            <a:r>
              <a:rPr lang="en-US" sz="2400" dirty="0" smtClean="0">
                <a:solidFill>
                  <a:schemeClr val="bg1"/>
                </a:solidFill>
              </a:rPr>
              <a:t> </a:t>
            </a:r>
            <a:r>
              <a:rPr lang="en-US" sz="2400" dirty="0" err="1" smtClean="0">
                <a:solidFill>
                  <a:schemeClr val="bg1"/>
                </a:solidFill>
              </a:rPr>
              <a:t>Kesehatan</a:t>
            </a:r>
            <a:endParaRPr lang="id-ID" sz="2400" dirty="0" smtClean="0">
              <a:solidFill>
                <a:schemeClr val="bg1"/>
              </a:solidFill>
            </a:endParaRPr>
          </a:p>
          <a:p>
            <a:pPr marL="0" marR="0" lvl="0" indent="0" algn="just" defTabSz="914400" rtl="0" eaLnBrk="1" fontAlgn="base" latinLnBrk="0" hangingPunct="1">
              <a:lnSpc>
                <a:spcPct val="150000"/>
              </a:lnSpc>
              <a:spcBef>
                <a:spcPct val="0"/>
              </a:spcBef>
              <a:spcAft>
                <a:spcPct val="0"/>
              </a:spcAft>
              <a:buClrTx/>
              <a:buSzTx/>
              <a:tabLst/>
            </a:pPr>
            <a:endParaRPr kumimoji="0" lang="en-US" sz="2400" i="0" u="none" strike="noStrike" cap="none" normalizeH="0" baseline="0" dirty="0" smtClean="0">
              <a:ln>
                <a:noFill/>
              </a:ln>
              <a:solidFill>
                <a:schemeClr val="bg1"/>
              </a:solidFill>
              <a:effectLst/>
              <a:latin typeface="Arial" pitchFamily="34" charset="0"/>
              <a:cs typeface="Arial" pitchFamily="34" charset="0"/>
            </a:endParaRPr>
          </a:p>
        </p:txBody>
      </p:sp>
      <p:pic>
        <p:nvPicPr>
          <p:cNvPr id="6" name="Picture 5" descr="gender.jpg"/>
          <p:cNvPicPr>
            <a:picLocks noChangeAspect="1"/>
          </p:cNvPicPr>
          <p:nvPr/>
        </p:nvPicPr>
        <p:blipFill>
          <a:blip r:embed="rId3"/>
          <a:stretch>
            <a:fillRect/>
          </a:stretch>
        </p:blipFill>
        <p:spPr>
          <a:xfrm>
            <a:off x="10175966" y="4884081"/>
            <a:ext cx="2016034" cy="1973919"/>
          </a:xfrm>
          <a:prstGeom prst="rect">
            <a:avLst/>
          </a:prstGeom>
        </p:spPr>
      </p:pic>
      <p:sp>
        <p:nvSpPr>
          <p:cNvPr id="7" name="Rectangle 6"/>
          <p:cNvSpPr/>
          <p:nvPr/>
        </p:nvSpPr>
        <p:spPr>
          <a:xfrm>
            <a:off x="576262" y="1221939"/>
            <a:ext cx="11096626" cy="2677656"/>
          </a:xfrm>
          <a:prstGeom prst="rect">
            <a:avLst/>
          </a:prstGeom>
        </p:spPr>
        <p:txBody>
          <a:bodyPr wrap="square">
            <a:spAutoFit/>
          </a:bodyPr>
          <a:lstStyle/>
          <a:p>
            <a:pPr algn="just"/>
            <a:r>
              <a:rPr lang="id-ID"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Perempuan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terus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menderita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beban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tinggi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dari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berbagai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masalah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kesehatan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reproduksi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seksual</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termasuk</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tingginya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angka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kematian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kesakitan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ibu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kehamilan</a:t>
            </a:r>
            <a:r>
              <a:rPr lang="en-US" sz="2400" dirty="0" smtClean="0">
                <a:solidFill>
                  <a:schemeClr val="bg1"/>
                </a:solidFill>
                <a:latin typeface="Times New Roman" pitchFamily="18" charset="0"/>
                <a:cs typeface="Times New Roman" pitchFamily="18" charset="0"/>
              </a:rPr>
              <a:t> yang </a:t>
            </a:r>
            <a:r>
              <a:rPr lang="en-US" sz="2400" dirty="0" err="1" smtClean="0">
                <a:solidFill>
                  <a:schemeClr val="bg1"/>
                </a:solidFill>
                <a:latin typeface="Times New Roman" pitchFamily="18" charset="0"/>
                <a:cs typeface="Times New Roman" pitchFamily="18" charset="0"/>
              </a:rPr>
              <a:t>tidak</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diinginkan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aborsi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infeksi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menular</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seksual</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kanker</a:t>
            </a:r>
            <a:r>
              <a:rPr lang="en-US" sz="2400" dirty="0" smtClean="0">
                <a:solidFill>
                  <a:schemeClr val="bg1"/>
                </a:solidFill>
                <a:latin typeface="Times New Roman" pitchFamily="18" charset="0"/>
                <a:cs typeface="Times New Roman" pitchFamily="18" charset="0"/>
              </a:rPr>
              <a:t> organ </a:t>
            </a:r>
            <a:r>
              <a:rPr lang="en-US" sz="2400" dirty="0" err="1" smtClean="0">
                <a:solidFill>
                  <a:schemeClr val="bg1"/>
                </a:solidFill>
                <a:latin typeface="Times New Roman" pitchFamily="18" charset="0"/>
                <a:cs typeface="Times New Roman" pitchFamily="18" charset="0"/>
              </a:rPr>
              <a:t>reproduksi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Disimpulkan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bahwa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pemberdayaan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perempuan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kesetaraan</a:t>
            </a:r>
            <a:r>
              <a:rPr lang="en-US" sz="2400" dirty="0" smtClean="0">
                <a:solidFill>
                  <a:schemeClr val="bg1"/>
                </a:solidFill>
                <a:latin typeface="Times New Roman" pitchFamily="18" charset="0"/>
                <a:cs typeface="Times New Roman" pitchFamily="18" charset="0"/>
              </a:rPr>
              <a:t> gender </a:t>
            </a:r>
            <a:r>
              <a:rPr lang="en-US" sz="2400" dirty="0" err="1" smtClean="0">
                <a:solidFill>
                  <a:schemeClr val="bg1"/>
                </a:solidFill>
                <a:latin typeface="Times New Roman" pitchFamily="18" charset="0"/>
                <a:cs typeface="Times New Roman" pitchFamily="18" charset="0"/>
              </a:rPr>
              <a:t>tetap</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menjadi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tujuan</a:t>
            </a:r>
            <a:r>
              <a:rPr lang="en-US" sz="2400" dirty="0" smtClean="0">
                <a:solidFill>
                  <a:schemeClr val="bg1"/>
                </a:solidFill>
                <a:latin typeface="Times New Roman" pitchFamily="18" charset="0"/>
                <a:cs typeface="Times New Roman" pitchFamily="18" charset="0"/>
              </a:rPr>
              <a:t> yang </a:t>
            </a:r>
            <a:r>
              <a:rPr lang="en-US" sz="2400" dirty="0" err="1" smtClean="0">
                <a:solidFill>
                  <a:schemeClr val="bg1"/>
                </a:solidFill>
                <a:latin typeface="Times New Roman" pitchFamily="18" charset="0"/>
                <a:cs typeface="Times New Roman" pitchFamily="18" charset="0"/>
              </a:rPr>
              <a:t>tidak</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terpenuhi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dari</a:t>
            </a:r>
            <a:r>
              <a:rPr lang="en-US" sz="2400" dirty="0" smtClean="0">
                <a:solidFill>
                  <a:schemeClr val="bg1"/>
                </a:solidFill>
                <a:latin typeface="Times New Roman" pitchFamily="18" charset="0"/>
                <a:cs typeface="Times New Roman" pitchFamily="18" charset="0"/>
              </a:rPr>
              <a:t> program </a:t>
            </a:r>
            <a:r>
              <a:rPr lang="en-US" sz="2400" dirty="0" err="1" smtClean="0">
                <a:solidFill>
                  <a:schemeClr val="bg1"/>
                </a:solidFill>
                <a:latin typeface="Times New Roman" pitchFamily="18" charset="0"/>
                <a:cs typeface="Times New Roman" pitchFamily="18" charset="0"/>
              </a:rPr>
              <a:t>aksi</a:t>
            </a:r>
            <a:r>
              <a:rPr lang="en-US" sz="2400" dirty="0" smtClean="0">
                <a:solidFill>
                  <a:schemeClr val="bg1"/>
                </a:solidFill>
                <a:latin typeface="Times New Roman" pitchFamily="18" charset="0"/>
                <a:cs typeface="Times New Roman" pitchFamily="18" charset="0"/>
              </a:rPr>
              <a:t> ICPD. </a:t>
            </a:r>
            <a:r>
              <a:rPr lang="en-US" sz="2400" dirty="0" err="1" smtClean="0">
                <a:solidFill>
                  <a:schemeClr val="bg1"/>
                </a:solidFill>
                <a:latin typeface="Times New Roman" pitchFamily="18" charset="0"/>
                <a:cs typeface="Times New Roman" pitchFamily="18" charset="0"/>
              </a:rPr>
              <a:t>Oleh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karena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itu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penting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untuk</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menangani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masalah</a:t>
            </a:r>
            <a:r>
              <a:rPr lang="en-US" sz="2400" dirty="0" smtClean="0">
                <a:solidFill>
                  <a:schemeClr val="bg1"/>
                </a:solidFill>
                <a:latin typeface="Times New Roman" pitchFamily="18" charset="0"/>
                <a:cs typeface="Times New Roman" pitchFamily="18" charset="0"/>
              </a:rPr>
              <a:t> gender </a:t>
            </a:r>
            <a:r>
              <a:rPr lang="en-US" sz="2400" dirty="0" err="1" smtClean="0">
                <a:solidFill>
                  <a:schemeClr val="bg1"/>
                </a:solidFill>
                <a:latin typeface="Times New Roman" pitchFamily="18" charset="0"/>
                <a:cs typeface="Times New Roman" pitchFamily="18" charset="0"/>
              </a:rPr>
              <a:t>bersama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dengan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ketidaksetaraan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lainnya</a:t>
            </a:r>
            <a:r>
              <a:rPr lang="en-US" sz="2400" dirty="0" smtClean="0">
                <a:solidFill>
                  <a:schemeClr val="bg1"/>
                </a:solidFill>
                <a:latin typeface="Times New Roman" pitchFamily="18" charset="0"/>
                <a:cs typeface="Times New Roman" pitchFamily="18" charset="0"/>
              </a:rPr>
              <a:t> agar </a:t>
            </a:r>
            <a:r>
              <a:rPr lang="en-US" sz="2400" dirty="0" err="1" smtClean="0">
                <a:solidFill>
                  <a:schemeClr val="bg1"/>
                </a:solidFill>
                <a:latin typeface="Times New Roman" pitchFamily="18" charset="0"/>
                <a:cs typeface="Times New Roman" pitchFamily="18" charset="0"/>
              </a:rPr>
              <a:t>mencapai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pembangunan</a:t>
            </a:r>
            <a:r>
              <a:rPr lang="en-US" sz="2400" dirty="0" smtClean="0">
                <a:solidFill>
                  <a:schemeClr val="bg1"/>
                </a:solidFill>
                <a:latin typeface="Times New Roman" pitchFamily="18" charset="0"/>
                <a:cs typeface="Times New Roman" pitchFamily="18" charset="0"/>
              </a:rPr>
              <a:t> yang </a:t>
            </a:r>
            <a:r>
              <a:rPr lang="en-US" sz="2400" dirty="0" err="1" smtClean="0">
                <a:solidFill>
                  <a:schemeClr val="bg1"/>
                </a:solidFill>
                <a:latin typeface="Times New Roman" pitchFamily="18" charset="0"/>
                <a:cs typeface="Times New Roman" pitchFamily="18" charset="0"/>
              </a:rPr>
              <a:t>lebih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inklusif</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berkelanjutan</a:t>
            </a:r>
            <a:endParaRPr lang="id-ID" sz="2400" dirty="0">
              <a:solidFill>
                <a:schemeClr val="bg1"/>
              </a:solidFill>
              <a:latin typeface="Times New Roman" pitchFamily="18" charset="0"/>
              <a:cs typeface="Times New Roman" pitchFamily="18" charset="0"/>
            </a:endParaRPr>
          </a:p>
        </p:txBody>
      </p:sp>
      <p:sp>
        <p:nvSpPr>
          <p:cNvPr id="8" name="Rectangle 7"/>
          <p:cNvSpPr/>
          <p:nvPr/>
        </p:nvSpPr>
        <p:spPr>
          <a:xfrm>
            <a:off x="490537" y="4110334"/>
            <a:ext cx="10968039" cy="461665"/>
          </a:xfrm>
          <a:prstGeom prst="rect">
            <a:avLst/>
          </a:prstGeom>
        </p:spPr>
        <p:txBody>
          <a:bodyPr wrap="square">
            <a:spAutoFit/>
          </a:bodyPr>
          <a:lstStyle/>
          <a:p>
            <a:pPr lvl="0" algn="just" fontAlgn="base">
              <a:spcBef>
                <a:spcPct val="0"/>
              </a:spcBef>
              <a:spcAft>
                <a:spcPct val="0"/>
              </a:spcAft>
            </a:pPr>
            <a:r>
              <a:rPr lang="id-ID" sz="2400" dirty="0" smtClean="0">
                <a:solidFill>
                  <a:schemeClr val="bg1"/>
                </a:solidFill>
                <a:latin typeface="Times New Roman" pitchFamily="18" charset="0"/>
                <a:ea typeface="Calibri" pitchFamily="34" charset="0"/>
                <a:cs typeface="Times New Roman" pitchFamily="18" charset="0"/>
              </a:rPr>
              <a:t>	</a:t>
            </a:r>
            <a:r>
              <a:rPr lang="en-US" sz="2400" dirty="0" err="1" smtClean="0">
                <a:solidFill>
                  <a:schemeClr val="bg1"/>
                </a:solidFill>
                <a:latin typeface="Times New Roman" pitchFamily="18" charset="0"/>
                <a:ea typeface="Calibri" pitchFamily="34" charset="0"/>
                <a:cs typeface="Times New Roman" pitchFamily="18" charset="0"/>
              </a:rPr>
              <a:t>Ada</a:t>
            </a:r>
            <a:r>
              <a:rPr lang="en-US" sz="2400" dirty="0" smtClean="0">
                <a:solidFill>
                  <a:schemeClr val="bg1"/>
                </a:solidFill>
                <a:latin typeface="Times New Roman" pitchFamily="18" charset="0"/>
                <a:ea typeface="Calibri" pitchFamily="34" charset="0"/>
                <a:cs typeface="Times New Roman" pitchFamily="18" charset="0"/>
              </a:rPr>
              <a:t> </a:t>
            </a:r>
            <a:r>
              <a:rPr lang="en-US" sz="2400" dirty="0" err="1" smtClean="0">
                <a:solidFill>
                  <a:schemeClr val="bg1"/>
                </a:solidFill>
                <a:latin typeface="Times New Roman" pitchFamily="18" charset="0"/>
                <a:ea typeface="Calibri" pitchFamily="34" charset="0"/>
                <a:cs typeface="Times New Roman" pitchFamily="18" charset="0"/>
              </a:rPr>
              <a:t>beberapa</a:t>
            </a:r>
            <a:r>
              <a:rPr lang="en-US" sz="2400" dirty="0" smtClean="0">
                <a:solidFill>
                  <a:schemeClr val="bg1"/>
                </a:solidFill>
                <a:latin typeface="Times New Roman" pitchFamily="18" charset="0"/>
                <a:ea typeface="Calibri" pitchFamily="34" charset="0"/>
                <a:cs typeface="Times New Roman" pitchFamily="18" charset="0"/>
              </a:rPr>
              <a:t> </a:t>
            </a:r>
            <a:r>
              <a:rPr lang="en-US" sz="2400" dirty="0" err="1" smtClean="0">
                <a:solidFill>
                  <a:schemeClr val="bg1"/>
                </a:solidFill>
                <a:latin typeface="Times New Roman" pitchFamily="18" charset="0"/>
                <a:ea typeface="Calibri" pitchFamily="34" charset="0"/>
                <a:cs typeface="Times New Roman" pitchFamily="18" charset="0"/>
              </a:rPr>
              <a:t>penyebab</a:t>
            </a:r>
            <a:r>
              <a:rPr lang="en-US" sz="2400" dirty="0" smtClean="0">
                <a:solidFill>
                  <a:schemeClr val="bg1"/>
                </a:solidFill>
                <a:latin typeface="Times New Roman" pitchFamily="18" charset="0"/>
                <a:ea typeface="Calibri" pitchFamily="34" charset="0"/>
                <a:cs typeface="Times New Roman" pitchFamily="18" charset="0"/>
              </a:rPr>
              <a:t> </a:t>
            </a:r>
            <a:r>
              <a:rPr lang="en-US" sz="2400" dirty="0" err="1" smtClean="0">
                <a:solidFill>
                  <a:schemeClr val="bg1"/>
                </a:solidFill>
                <a:latin typeface="Times New Roman" pitchFamily="18" charset="0"/>
                <a:ea typeface="Calibri" pitchFamily="34" charset="0"/>
                <a:cs typeface="Times New Roman" pitchFamily="18" charset="0"/>
              </a:rPr>
              <a:t>ketidaksetraan</a:t>
            </a:r>
            <a:r>
              <a:rPr lang="en-US" sz="2400" dirty="0" smtClean="0">
                <a:solidFill>
                  <a:schemeClr val="bg1"/>
                </a:solidFill>
                <a:latin typeface="Times New Roman" pitchFamily="18" charset="0"/>
                <a:ea typeface="Calibri" pitchFamily="34" charset="0"/>
                <a:cs typeface="Times New Roman" pitchFamily="18" charset="0"/>
              </a:rPr>
              <a:t> gender </a:t>
            </a:r>
            <a:r>
              <a:rPr lang="en-US" sz="2400" dirty="0" err="1" smtClean="0">
                <a:solidFill>
                  <a:schemeClr val="bg1"/>
                </a:solidFill>
                <a:latin typeface="Times New Roman" pitchFamily="18" charset="0"/>
                <a:ea typeface="Calibri" pitchFamily="34" charset="0"/>
                <a:cs typeface="Times New Roman" pitchFamily="18" charset="0"/>
              </a:rPr>
              <a:t>dalam</a:t>
            </a:r>
            <a:r>
              <a:rPr lang="en-US" sz="2400" dirty="0" smtClean="0">
                <a:solidFill>
                  <a:schemeClr val="bg1"/>
                </a:solidFill>
                <a:latin typeface="Times New Roman" pitchFamily="18" charset="0"/>
                <a:ea typeface="Calibri" pitchFamily="34" charset="0"/>
                <a:cs typeface="Times New Roman" pitchFamily="18" charset="0"/>
              </a:rPr>
              <a:t> </a:t>
            </a:r>
            <a:r>
              <a:rPr lang="en-US" sz="2400" dirty="0" err="1" smtClean="0">
                <a:solidFill>
                  <a:schemeClr val="bg1"/>
                </a:solidFill>
                <a:latin typeface="Times New Roman" pitchFamily="18" charset="0"/>
                <a:ea typeface="Calibri" pitchFamily="34" charset="0"/>
                <a:cs typeface="Times New Roman" pitchFamily="18" charset="0"/>
              </a:rPr>
              <a:t>kesehatan</a:t>
            </a:r>
            <a:r>
              <a:rPr lang="en-US" sz="2400" dirty="0" smtClean="0">
                <a:solidFill>
                  <a:schemeClr val="bg1"/>
                </a:solidFill>
                <a:latin typeface="Times New Roman" pitchFamily="18" charset="0"/>
                <a:ea typeface="Calibri" pitchFamily="34" charset="0"/>
                <a:cs typeface="Times New Roman" pitchFamily="18" charset="0"/>
              </a:rPr>
              <a:t> </a:t>
            </a:r>
            <a:r>
              <a:rPr lang="en-US" sz="2400" dirty="0" err="1" smtClean="0">
                <a:solidFill>
                  <a:schemeClr val="bg1"/>
                </a:solidFill>
                <a:latin typeface="Times New Roman" pitchFamily="18" charset="0"/>
                <a:ea typeface="Calibri" pitchFamily="34" charset="0"/>
                <a:cs typeface="Times New Roman" pitchFamily="18" charset="0"/>
              </a:rPr>
              <a:t>reproduksi</a:t>
            </a:r>
            <a:r>
              <a:rPr lang="en-US" sz="2400" dirty="0" smtClean="0">
                <a:solidFill>
                  <a:schemeClr val="bg1"/>
                </a:solidFill>
                <a:latin typeface="Times New Roman" pitchFamily="18" charset="0"/>
                <a:ea typeface="Calibri" pitchFamily="34" charset="0"/>
                <a:cs typeface="Times New Roman" pitchFamily="18" charset="0"/>
              </a:rPr>
              <a:t> :</a:t>
            </a:r>
            <a:endParaRPr lang="en-US" sz="2400" dirty="0" smtClean="0">
              <a:solidFill>
                <a:schemeClr val="bg1"/>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449977" y="31350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Peran</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Bidan</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dalam</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Asuhan</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Berspektif</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Gender</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15362" name="Rectangle 2"/>
          <p:cNvSpPr>
            <a:spLocks noChangeArrowheads="1"/>
          </p:cNvSpPr>
          <p:nvPr/>
        </p:nvSpPr>
        <p:spPr bwMode="auto">
          <a:xfrm>
            <a:off x="2994212" y="1169894"/>
            <a:ext cx="8139953"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50000"/>
              </a:lnSpc>
              <a:spcBef>
                <a:spcPct val="0"/>
              </a:spcBef>
              <a:spcAft>
                <a:spcPct val="0"/>
              </a:spcAft>
              <a:buClrTx/>
              <a:buSzTx/>
              <a:buFontTx/>
              <a:buNone/>
              <a:tabLst/>
            </a:pP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Berdasarkan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Permenkes</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No. 900/</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menkes</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/SK/VII/2002,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Praktik</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Kebidanan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dalam</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asuhan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berspektif</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gender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HAM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meliputi</a:t>
            </a:r>
            <a:endParaRPr kumimoji="0" lang="en-GB"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Rectangle 5"/>
          <p:cNvSpPr/>
          <p:nvPr/>
        </p:nvSpPr>
        <p:spPr>
          <a:xfrm>
            <a:off x="3034553" y="2765629"/>
            <a:ext cx="8785412" cy="1754326"/>
          </a:xfrm>
          <a:prstGeom prst="rect">
            <a:avLst/>
          </a:prstGeom>
        </p:spPr>
        <p:txBody>
          <a:bodyPr wrap="square">
            <a:spAutoFit/>
          </a:bodyPr>
          <a:lstStyle/>
          <a:p>
            <a:pPr lvl="0" indent="539750" algn="just" fontAlgn="base">
              <a:lnSpc>
                <a:spcPct val="150000"/>
              </a:lnSpc>
              <a:spcBef>
                <a:spcPct val="0"/>
              </a:spcBef>
              <a:spcAft>
                <a:spcPct val="0"/>
              </a:spcAft>
              <a:buFont typeface="Wingdings" pitchFamily="2" charset="2"/>
              <a:buChar char="Ø"/>
            </a:pPr>
            <a:r>
              <a:rPr lang="id-ID" sz="2400" dirty="0" err="1" smtClean="0">
                <a:solidFill>
                  <a:schemeClr val="bg1"/>
                </a:solidFill>
                <a:latin typeface="Times New Roman" pitchFamily="18" charset="0"/>
                <a:ea typeface="Calibri" pitchFamily="34" charset="0"/>
                <a:cs typeface="Times New Roman" pitchFamily="18" charset="0"/>
              </a:rPr>
              <a:t>P</a:t>
            </a:r>
            <a:r>
              <a:rPr lang="en-GB" sz="2400" dirty="0" err="1" smtClean="0">
                <a:solidFill>
                  <a:schemeClr val="bg1"/>
                </a:solidFill>
                <a:latin typeface="Times New Roman" pitchFamily="18" charset="0"/>
                <a:ea typeface="Calibri" pitchFamily="34" charset="0"/>
                <a:cs typeface="Times New Roman" pitchFamily="18" charset="0"/>
              </a:rPr>
              <a:t>elayanan</a:t>
            </a:r>
            <a:r>
              <a:rPr lang="en-GB" sz="2400" dirty="0" smtClean="0">
                <a:solidFill>
                  <a:schemeClr val="bg1"/>
                </a:solidFill>
                <a:latin typeface="Times New Roman" pitchFamily="18" charset="0"/>
                <a:ea typeface="Calibri" pitchFamily="34" charset="0"/>
                <a:cs typeface="Times New Roman" pitchFamily="18" charset="0"/>
              </a:rPr>
              <a:t> </a:t>
            </a:r>
            <a:r>
              <a:rPr lang="en-GB" sz="2400" dirty="0" err="1" smtClean="0">
                <a:solidFill>
                  <a:schemeClr val="bg1"/>
                </a:solidFill>
                <a:latin typeface="Times New Roman" pitchFamily="18" charset="0"/>
                <a:ea typeface="Calibri" pitchFamily="34" charset="0"/>
                <a:cs typeface="Times New Roman" pitchFamily="18" charset="0"/>
              </a:rPr>
              <a:t>terhadap</a:t>
            </a:r>
            <a:r>
              <a:rPr lang="en-GB" sz="2400" dirty="0" smtClean="0">
                <a:solidFill>
                  <a:schemeClr val="bg1"/>
                </a:solidFill>
                <a:latin typeface="Times New Roman" pitchFamily="18" charset="0"/>
                <a:ea typeface="Calibri" pitchFamily="34" charset="0"/>
                <a:cs typeface="Times New Roman" pitchFamily="18" charset="0"/>
              </a:rPr>
              <a:t> </a:t>
            </a:r>
            <a:r>
              <a:rPr lang="en-GB" sz="2400" dirty="0" err="1" smtClean="0">
                <a:solidFill>
                  <a:schemeClr val="bg1"/>
                </a:solidFill>
                <a:latin typeface="Times New Roman" pitchFamily="18" charset="0"/>
                <a:ea typeface="Calibri" pitchFamily="34" charset="0"/>
                <a:cs typeface="Times New Roman" pitchFamily="18" charset="0"/>
              </a:rPr>
              <a:t>kebidanan</a:t>
            </a:r>
            <a:r>
              <a:rPr lang="en-GB" sz="2400" dirty="0" smtClean="0">
                <a:solidFill>
                  <a:schemeClr val="bg1"/>
                </a:solidFill>
                <a:latin typeface="Times New Roman" pitchFamily="18" charset="0"/>
                <a:ea typeface="Calibri" pitchFamily="34" charset="0"/>
                <a:cs typeface="Times New Roman" pitchFamily="18" charset="0"/>
              </a:rPr>
              <a:t>, </a:t>
            </a:r>
            <a:endParaRPr lang="id-ID" sz="2400" dirty="0" smtClean="0">
              <a:solidFill>
                <a:schemeClr val="bg1"/>
              </a:solidFill>
              <a:latin typeface="Times New Roman" pitchFamily="18" charset="0"/>
              <a:ea typeface="Calibri" pitchFamily="34" charset="0"/>
              <a:cs typeface="Times New Roman" pitchFamily="18" charset="0"/>
            </a:endParaRPr>
          </a:p>
          <a:p>
            <a:pPr lvl="0" indent="539750" algn="just" fontAlgn="base">
              <a:lnSpc>
                <a:spcPct val="150000"/>
              </a:lnSpc>
              <a:spcBef>
                <a:spcPct val="0"/>
              </a:spcBef>
              <a:spcAft>
                <a:spcPct val="0"/>
              </a:spcAft>
              <a:buFont typeface="Wingdings" pitchFamily="2" charset="2"/>
              <a:buChar char="Ø"/>
            </a:pPr>
            <a:r>
              <a:rPr lang="id-ID" sz="2400" dirty="0" err="1" smtClean="0">
                <a:solidFill>
                  <a:schemeClr val="bg1"/>
                </a:solidFill>
                <a:latin typeface="Times New Roman" pitchFamily="18" charset="0"/>
                <a:ea typeface="Calibri" pitchFamily="34" charset="0"/>
                <a:cs typeface="Times New Roman" pitchFamily="18" charset="0"/>
              </a:rPr>
              <a:t>P</a:t>
            </a:r>
            <a:r>
              <a:rPr lang="en-GB" sz="2400" dirty="0" err="1" smtClean="0">
                <a:solidFill>
                  <a:schemeClr val="bg1"/>
                </a:solidFill>
                <a:latin typeface="Times New Roman" pitchFamily="18" charset="0"/>
                <a:ea typeface="Calibri" pitchFamily="34" charset="0"/>
                <a:cs typeface="Times New Roman" pitchFamily="18" charset="0"/>
              </a:rPr>
              <a:t>elayanan</a:t>
            </a:r>
            <a:r>
              <a:rPr lang="en-GB" sz="2400" dirty="0" smtClean="0">
                <a:solidFill>
                  <a:schemeClr val="bg1"/>
                </a:solidFill>
                <a:latin typeface="Times New Roman" pitchFamily="18" charset="0"/>
                <a:ea typeface="Calibri" pitchFamily="34" charset="0"/>
                <a:cs typeface="Times New Roman" pitchFamily="18" charset="0"/>
              </a:rPr>
              <a:t> </a:t>
            </a:r>
            <a:r>
              <a:rPr lang="en-GB" sz="2400" dirty="0" err="1" smtClean="0">
                <a:solidFill>
                  <a:schemeClr val="bg1"/>
                </a:solidFill>
                <a:latin typeface="Times New Roman" pitchFamily="18" charset="0"/>
                <a:ea typeface="Calibri" pitchFamily="34" charset="0"/>
                <a:cs typeface="Times New Roman" pitchFamily="18" charset="0"/>
              </a:rPr>
              <a:t>terhadap</a:t>
            </a:r>
            <a:r>
              <a:rPr lang="en-GB" sz="2400" dirty="0" smtClean="0">
                <a:solidFill>
                  <a:schemeClr val="bg1"/>
                </a:solidFill>
                <a:latin typeface="Times New Roman" pitchFamily="18" charset="0"/>
                <a:ea typeface="Calibri" pitchFamily="34" charset="0"/>
                <a:cs typeface="Times New Roman" pitchFamily="18" charset="0"/>
              </a:rPr>
              <a:t> </a:t>
            </a:r>
            <a:r>
              <a:rPr lang="en-GB" sz="2400" dirty="0" err="1" smtClean="0">
                <a:solidFill>
                  <a:schemeClr val="bg1"/>
                </a:solidFill>
                <a:latin typeface="Times New Roman" pitchFamily="18" charset="0"/>
                <a:ea typeface="Calibri" pitchFamily="34" charset="0"/>
                <a:cs typeface="Times New Roman" pitchFamily="18" charset="0"/>
              </a:rPr>
              <a:t>keluarga</a:t>
            </a:r>
            <a:r>
              <a:rPr lang="en-GB" sz="2400" dirty="0" smtClean="0">
                <a:solidFill>
                  <a:schemeClr val="bg1"/>
                </a:solidFill>
                <a:latin typeface="Times New Roman" pitchFamily="18" charset="0"/>
                <a:ea typeface="Calibri" pitchFamily="34" charset="0"/>
                <a:cs typeface="Times New Roman" pitchFamily="18" charset="0"/>
              </a:rPr>
              <a:t> </a:t>
            </a:r>
            <a:r>
              <a:rPr lang="en-GB" sz="2400" dirty="0" err="1" smtClean="0">
                <a:solidFill>
                  <a:schemeClr val="bg1"/>
                </a:solidFill>
                <a:latin typeface="Times New Roman" pitchFamily="18" charset="0"/>
                <a:ea typeface="Calibri" pitchFamily="34" charset="0"/>
                <a:cs typeface="Times New Roman" pitchFamily="18" charset="0"/>
              </a:rPr>
              <a:t>berencana</a:t>
            </a:r>
            <a:endParaRPr lang="id-ID" sz="2400" dirty="0" smtClean="0">
              <a:solidFill>
                <a:schemeClr val="bg1"/>
              </a:solidFill>
              <a:latin typeface="Times New Roman" pitchFamily="18" charset="0"/>
              <a:ea typeface="Calibri" pitchFamily="34" charset="0"/>
              <a:cs typeface="Times New Roman" pitchFamily="18" charset="0"/>
            </a:endParaRPr>
          </a:p>
          <a:p>
            <a:pPr lvl="0" indent="539750" algn="just" fontAlgn="base">
              <a:lnSpc>
                <a:spcPct val="150000"/>
              </a:lnSpc>
              <a:spcBef>
                <a:spcPct val="0"/>
              </a:spcBef>
              <a:spcAft>
                <a:spcPct val="0"/>
              </a:spcAft>
              <a:buFont typeface="Wingdings" pitchFamily="2" charset="2"/>
              <a:buChar char="Ø"/>
            </a:pPr>
            <a:r>
              <a:rPr lang="id-ID" sz="2400" dirty="0" err="1" smtClean="0">
                <a:solidFill>
                  <a:schemeClr val="bg1"/>
                </a:solidFill>
                <a:latin typeface="Times New Roman" pitchFamily="18" charset="0"/>
                <a:ea typeface="Calibri" pitchFamily="34" charset="0"/>
                <a:cs typeface="Times New Roman" pitchFamily="18" charset="0"/>
              </a:rPr>
              <a:t>P</a:t>
            </a:r>
            <a:r>
              <a:rPr lang="en-GB" sz="2400" dirty="0" err="1" smtClean="0">
                <a:solidFill>
                  <a:schemeClr val="bg1"/>
                </a:solidFill>
                <a:latin typeface="Times New Roman" pitchFamily="18" charset="0"/>
                <a:ea typeface="Calibri" pitchFamily="34" charset="0"/>
                <a:cs typeface="Times New Roman" pitchFamily="18" charset="0"/>
              </a:rPr>
              <a:t>elayanan</a:t>
            </a:r>
            <a:r>
              <a:rPr lang="en-GB" sz="2400" dirty="0" smtClean="0">
                <a:solidFill>
                  <a:schemeClr val="bg1"/>
                </a:solidFill>
                <a:latin typeface="Times New Roman" pitchFamily="18" charset="0"/>
                <a:ea typeface="Calibri" pitchFamily="34" charset="0"/>
                <a:cs typeface="Times New Roman" pitchFamily="18" charset="0"/>
              </a:rPr>
              <a:t> </a:t>
            </a:r>
            <a:r>
              <a:rPr lang="en-GB" sz="2400" dirty="0" err="1" smtClean="0">
                <a:solidFill>
                  <a:schemeClr val="bg1"/>
                </a:solidFill>
                <a:latin typeface="Times New Roman" pitchFamily="18" charset="0"/>
                <a:ea typeface="Calibri" pitchFamily="34" charset="0"/>
                <a:cs typeface="Times New Roman" pitchFamily="18" charset="0"/>
              </a:rPr>
              <a:t>terhadap</a:t>
            </a:r>
            <a:r>
              <a:rPr lang="en-GB" sz="2400" dirty="0" smtClean="0">
                <a:solidFill>
                  <a:schemeClr val="bg1"/>
                </a:solidFill>
                <a:latin typeface="Times New Roman" pitchFamily="18" charset="0"/>
                <a:ea typeface="Calibri" pitchFamily="34" charset="0"/>
                <a:cs typeface="Times New Roman" pitchFamily="18" charset="0"/>
              </a:rPr>
              <a:t> </a:t>
            </a:r>
            <a:r>
              <a:rPr lang="en-GB" sz="2400" dirty="0" err="1" smtClean="0">
                <a:solidFill>
                  <a:schemeClr val="bg1"/>
                </a:solidFill>
                <a:latin typeface="Times New Roman" pitchFamily="18" charset="0"/>
                <a:ea typeface="Calibri" pitchFamily="34" charset="0"/>
                <a:cs typeface="Times New Roman" pitchFamily="18" charset="0"/>
              </a:rPr>
              <a:t>kesehatan</a:t>
            </a:r>
            <a:r>
              <a:rPr lang="en-GB" sz="2400" dirty="0" smtClean="0">
                <a:solidFill>
                  <a:schemeClr val="bg1"/>
                </a:solidFill>
                <a:latin typeface="Times New Roman" pitchFamily="18" charset="0"/>
                <a:ea typeface="Calibri" pitchFamily="34" charset="0"/>
                <a:cs typeface="Times New Roman" pitchFamily="18" charset="0"/>
              </a:rPr>
              <a:t> </a:t>
            </a:r>
            <a:r>
              <a:rPr lang="en-GB" sz="2400" dirty="0" err="1" smtClean="0">
                <a:solidFill>
                  <a:schemeClr val="bg1"/>
                </a:solidFill>
                <a:latin typeface="Times New Roman" pitchFamily="18" charset="0"/>
                <a:ea typeface="Calibri" pitchFamily="34" charset="0"/>
                <a:cs typeface="Times New Roman" pitchFamily="18" charset="0"/>
              </a:rPr>
              <a:t>masyarakat</a:t>
            </a:r>
            <a:r>
              <a:rPr lang="en-GB" sz="2400" dirty="0" smtClean="0">
                <a:solidFill>
                  <a:schemeClr val="bg1"/>
                </a:solidFill>
                <a:latin typeface="Times New Roman" pitchFamily="18" charset="0"/>
                <a:ea typeface="Calibri" pitchFamily="34" charset="0"/>
                <a:cs typeface="Times New Roman" pitchFamily="18" charset="0"/>
              </a:rPr>
              <a:t>.</a:t>
            </a:r>
            <a:endParaRPr lang="en-GB" sz="2400" dirty="0" smtClean="0">
              <a:solidFill>
                <a:schemeClr val="bg1"/>
              </a:solidFill>
              <a:latin typeface="Arial" pitchFamily="34" charset="0"/>
              <a:cs typeface="Arial" pitchFamily="34" charset="0"/>
            </a:endParaRPr>
          </a:p>
        </p:txBody>
      </p:sp>
      <p:pic>
        <p:nvPicPr>
          <p:cNvPr id="7" name="Picture 6" descr="gender.jpg"/>
          <p:cNvPicPr>
            <a:picLocks noChangeAspect="1"/>
          </p:cNvPicPr>
          <p:nvPr/>
        </p:nvPicPr>
        <p:blipFill>
          <a:blip r:embed="rId3"/>
          <a:stretch>
            <a:fillRect/>
          </a:stretch>
        </p:blipFill>
        <p:spPr>
          <a:xfrm>
            <a:off x="10175966" y="4884081"/>
            <a:ext cx="2016034" cy="197391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223657" y="0"/>
            <a:ext cx="8190411" cy="1226298"/>
          </a:xfrm>
          <a:prstGeom prst="rect">
            <a:avLst/>
          </a:prstGeom>
        </p:spPr>
        <p:txBody>
          <a:bodyPr wrap="square">
            <a:spAutoFit/>
          </a:bodyPr>
          <a:lstStyle/>
          <a:p>
            <a:pPr lvl="0">
              <a:lnSpc>
                <a:spcPct val="150000"/>
              </a:lnSpc>
            </a:pPr>
            <a:r>
              <a:rPr lang="en-US" sz="2800" b="1" dirty="0" err="1" smtClean="0">
                <a:solidFill>
                  <a:schemeClr val="bg1"/>
                </a:solidFill>
              </a:rPr>
              <a:t>Kesetaraan</a:t>
            </a:r>
            <a:r>
              <a:rPr lang="en-US" sz="2800" b="1" dirty="0" smtClean="0">
                <a:solidFill>
                  <a:schemeClr val="bg1"/>
                </a:solidFill>
              </a:rPr>
              <a:t> Gender </a:t>
            </a:r>
            <a:r>
              <a:rPr lang="en-US" sz="2800" b="1" dirty="0" err="1" smtClean="0">
                <a:solidFill>
                  <a:schemeClr val="bg1"/>
                </a:solidFill>
              </a:rPr>
              <a:t>dalam</a:t>
            </a:r>
            <a:r>
              <a:rPr lang="en-US" sz="2800" b="1" dirty="0" smtClean="0">
                <a:solidFill>
                  <a:schemeClr val="bg1"/>
                </a:solidFill>
              </a:rPr>
              <a:t> </a:t>
            </a:r>
            <a:r>
              <a:rPr lang="en-US" sz="2800" b="1" dirty="0" err="1" smtClean="0">
                <a:solidFill>
                  <a:schemeClr val="bg1"/>
                </a:solidFill>
              </a:rPr>
              <a:t>Perspektif</a:t>
            </a:r>
            <a:r>
              <a:rPr lang="en-US" sz="2800" b="1" dirty="0" smtClean="0">
                <a:solidFill>
                  <a:schemeClr val="bg1"/>
                </a:solidFill>
              </a:rPr>
              <a:t> Islam</a:t>
            </a:r>
            <a:endParaRPr lang="id-ID" sz="2800" dirty="0" smtClean="0">
              <a:solidFill>
                <a:schemeClr val="bg1"/>
              </a:solidFill>
            </a:endParaRPr>
          </a:p>
          <a:p>
            <a:pPr>
              <a:lnSpc>
                <a:spcPct val="150000"/>
              </a:lnSpc>
            </a:pPr>
            <a:endParaRPr lang="id-ID" sz="2400" dirty="0">
              <a:solidFill>
                <a:schemeClr val="bg1"/>
              </a:solidFill>
              <a:latin typeface="Times New Roman" pitchFamily="18" charset="0"/>
              <a:cs typeface="Times New Roman" pitchFamily="18" charset="0"/>
            </a:endParaRPr>
          </a:p>
        </p:txBody>
      </p:sp>
      <p:sp>
        <p:nvSpPr>
          <p:cNvPr id="3" name="Rectangle 2"/>
          <p:cNvSpPr/>
          <p:nvPr/>
        </p:nvSpPr>
        <p:spPr>
          <a:xfrm>
            <a:off x="2904308" y="790865"/>
            <a:ext cx="8930640" cy="2308324"/>
          </a:xfrm>
          <a:prstGeom prst="rect">
            <a:avLst/>
          </a:prstGeom>
        </p:spPr>
        <p:txBody>
          <a:bodyPr wrap="square">
            <a:spAutoFit/>
          </a:bodyPr>
          <a:lstStyle/>
          <a:p>
            <a:pPr algn="just"/>
            <a:r>
              <a:rPr lang="id-ID" sz="2400" dirty="0" smtClean="0">
                <a:solidFill>
                  <a:schemeClr val="bg1"/>
                </a:solidFill>
                <a:latin typeface="Times New Roman" pitchFamily="18" charset="0"/>
                <a:cs typeface="Times New Roman" pitchFamily="18" charset="0"/>
              </a:rPr>
              <a:t>	</a:t>
            </a:r>
          </a:p>
          <a:p>
            <a:pPr algn="just"/>
            <a:r>
              <a:rPr lang="id-ID"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Perspektif</a:t>
            </a:r>
            <a:r>
              <a:rPr lang="en-GB" sz="2400" dirty="0" smtClean="0">
                <a:solidFill>
                  <a:schemeClr val="bg1"/>
                </a:solidFill>
                <a:latin typeface="Times New Roman" pitchFamily="18" charset="0"/>
                <a:cs typeface="Times New Roman" pitchFamily="18" charset="0"/>
              </a:rPr>
              <a:t> gender </a:t>
            </a:r>
            <a:r>
              <a:rPr lang="en-GB" sz="2400" dirty="0" err="1" smtClean="0">
                <a:solidFill>
                  <a:schemeClr val="bg1"/>
                </a:solidFill>
                <a:latin typeface="Times New Roman" pitchFamily="18" charset="0"/>
                <a:cs typeface="Times New Roman" pitchFamily="18" charset="0"/>
              </a:rPr>
              <a:t>dalam</a:t>
            </a:r>
            <a:r>
              <a:rPr lang="en-GB" sz="2400" dirty="0" smtClean="0">
                <a:solidFill>
                  <a:schemeClr val="bg1"/>
                </a:solidFill>
                <a:latin typeface="Times New Roman" pitchFamily="18" charset="0"/>
                <a:cs typeface="Times New Roman" pitchFamily="18" charset="0"/>
              </a:rPr>
              <a:t> al-Qur’an </a:t>
            </a:r>
            <a:r>
              <a:rPr lang="en-GB" sz="2400" dirty="0" err="1" smtClean="0">
                <a:solidFill>
                  <a:schemeClr val="bg1"/>
                </a:solidFill>
                <a:latin typeface="Times New Roman" pitchFamily="18" charset="0"/>
                <a:cs typeface="Times New Roman" pitchFamily="18" charset="0"/>
              </a:rPr>
              <a:t>tidak</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sekedar</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mengatur</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keserasian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relasi</a:t>
            </a:r>
            <a:r>
              <a:rPr lang="en-GB" sz="2400" dirty="0" smtClean="0">
                <a:solidFill>
                  <a:schemeClr val="bg1"/>
                </a:solidFill>
                <a:latin typeface="Times New Roman" pitchFamily="18" charset="0"/>
                <a:cs typeface="Times New Roman" pitchFamily="18" charset="0"/>
              </a:rPr>
              <a:t> gender, </a:t>
            </a:r>
            <a:r>
              <a:rPr lang="en-GB" sz="2400" dirty="0" err="1" smtClean="0">
                <a:solidFill>
                  <a:schemeClr val="bg1"/>
                </a:solidFill>
                <a:latin typeface="Times New Roman" pitchFamily="18" charset="0"/>
                <a:cs typeface="Times New Roman" pitchFamily="18" charset="0"/>
              </a:rPr>
              <a:t>hubungan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laki-laki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perempuan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dalam</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masyarakat</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tetapi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lebih</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dari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itu</a:t>
            </a:r>
            <a:r>
              <a:rPr lang="en-GB" sz="2400" dirty="0" smtClean="0">
                <a:solidFill>
                  <a:schemeClr val="bg1"/>
                </a:solidFill>
                <a:latin typeface="Times New Roman" pitchFamily="18" charset="0"/>
                <a:cs typeface="Times New Roman" pitchFamily="18" charset="0"/>
              </a:rPr>
              <a:t> al-Qur’an </a:t>
            </a:r>
            <a:r>
              <a:rPr lang="en-GB" sz="2400" dirty="0" err="1" smtClean="0">
                <a:solidFill>
                  <a:schemeClr val="bg1"/>
                </a:solidFill>
                <a:latin typeface="Times New Roman" pitchFamily="18" charset="0"/>
                <a:cs typeface="Times New Roman" pitchFamily="18" charset="0"/>
              </a:rPr>
              <a:t>juga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mengatur</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keserasian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pola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relasi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antara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mikro-kosmos</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manusia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makrokosmos</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alam</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Tuhan</a:t>
            </a:r>
            <a:r>
              <a:rPr lang="en-GB" sz="2400" dirty="0" smtClean="0">
                <a:solidFill>
                  <a:schemeClr val="bg1"/>
                </a:solidFill>
                <a:latin typeface="Times New Roman" pitchFamily="18" charset="0"/>
                <a:cs typeface="Times New Roman" pitchFamily="18" charset="0"/>
              </a:rPr>
              <a:t>. </a:t>
            </a:r>
            <a:endParaRPr lang="id-ID" sz="2400" dirty="0">
              <a:solidFill>
                <a:schemeClr val="bg1"/>
              </a:solidFill>
              <a:latin typeface="Times New Roman" pitchFamily="18" charset="0"/>
              <a:cs typeface="Times New Roman" pitchFamily="18" charset="0"/>
            </a:endParaRPr>
          </a:p>
        </p:txBody>
      </p:sp>
      <p:sp>
        <p:nvSpPr>
          <p:cNvPr id="14337" name="Rectangle 1"/>
          <p:cNvSpPr>
            <a:spLocks noChangeArrowheads="1"/>
          </p:cNvSpPr>
          <p:nvPr/>
        </p:nvSpPr>
        <p:spPr bwMode="auto">
          <a:xfrm>
            <a:off x="731522" y="2690947"/>
            <a:ext cx="11103425"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Secara</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umum</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tampaknya</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al-Qur</a:t>
            </a:r>
            <a:r>
              <a:rPr kumimoji="0" lang="en-GB"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an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mengakui</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adanya</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perbedaan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antara</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laki-laki</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perempuan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tetapi</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perbedaan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tersebut</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bukanlah</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pembedaan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yang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menguntungkan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satu</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pihak</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merugikan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yang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lainnya</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Perbedaan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tersebut</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dimaksudkan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untuk</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mendukung</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obsesi</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al-Qur</a:t>
            </a:r>
            <a:r>
              <a:rPr kumimoji="0" lang="en-GB"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an,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yaitu</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terciptanya</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hubungan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harmonis</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yang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didasari</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rasa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kasih</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sayang</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di</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lingkungan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keluarga</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QS. al-Rum: 21,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sebagai</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cikal</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bakal</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terwujudnya</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komunitas</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ideal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dalam</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suatu</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negeri</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damai</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penuh</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ampunan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Tuhan</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(QS. </a:t>
            </a:r>
            <a:r>
              <a:rPr kumimoji="0" lang="en-GB"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Saba</a:t>
            </a:r>
            <a:r>
              <a:rPr kumimoji="0" lang="en-GB"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15. </a:t>
            </a:r>
            <a:endParaRPr kumimoji="0" lang="en-GB"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5" name="Picture 4" descr="gender.jpg"/>
          <p:cNvPicPr>
            <a:picLocks noChangeAspect="1"/>
          </p:cNvPicPr>
          <p:nvPr/>
        </p:nvPicPr>
        <p:blipFill>
          <a:blip r:embed="rId3"/>
          <a:stretch>
            <a:fillRect/>
          </a:stretch>
        </p:blipFill>
        <p:spPr>
          <a:xfrm>
            <a:off x="10175966" y="4884081"/>
            <a:ext cx="2016034" cy="197391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798638"/>
            <a:ext cx="10972800" cy="3586162"/>
          </a:xfrm>
        </p:spPr>
        <p:txBody>
          <a:bodyPr>
            <a:normAutofit/>
          </a:bodyPr>
          <a:lstStyle/>
          <a:p>
            <a:r>
              <a:rPr lang="id-ID" dirty="0" smtClean="0"/>
              <a:t>Permasalahan sospol ttg pel.keb baik dari segi perspektif perempuan, keluarga dan bidan</a:t>
            </a:r>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r>
              <a:rPr lang="id-ID" dirty="0" smtClean="0"/>
              <a:t>Kondisi sosbud, agama, politik, pendidikan, gender dan lainnya memberikan pengaruh terhadap pandangan perempuan akan posisi dan perannya di dlm keluarga dan masyarakat. </a:t>
            </a:r>
          </a:p>
          <a:p>
            <a:endParaRPr lang="id-ID" dirty="0" smtClean="0"/>
          </a:p>
          <a:p>
            <a:r>
              <a:rPr lang="id-ID" dirty="0" smtClean="0"/>
              <a:t>Bidan sebagai advokator adalah seseorang yg mampu mempengaruhi dan memperbaiki sistem kesehatan dan kesejahteraan perempuan,pasangan dan keluarganya termaksud dlm bidang ekonomi sampai akhirnya mampu berkontribusi pd tahap kebijakan dan strategi,penguatan peran bidan dlm pembnerdayaan perempuan politik dan tingkat internasional.</a:t>
            </a:r>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Bidan merupakan praktisi yang otonomi, dan dlm menjalankan tugasnya maka pendidikan, keterampilan, dan penelitian terintegrasi secara efektif. </a:t>
            </a:r>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TR.jpg"/>
          <p:cNvPicPr>
            <a:picLocks noGrp="1" noChangeAspect="1"/>
          </p:cNvPicPr>
          <p:nvPr>
            <p:ph idx="1"/>
          </p:nvPr>
        </p:nvPicPr>
        <p:blipFill>
          <a:blip r:embed="rId2"/>
          <a:stretch>
            <a:fillRect/>
          </a:stretch>
        </p:blipFill>
        <p:spPr>
          <a:xfrm>
            <a:off x="-1" y="0"/>
            <a:ext cx="12192001"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1048604" name="TextBox 1048603"/>
          <p:cNvSpPr txBox="1"/>
          <p:nvPr/>
        </p:nvSpPr>
        <p:spPr>
          <a:xfrm>
            <a:off x="2712589" y="1336333"/>
            <a:ext cx="9479411" cy="1660326"/>
          </a:xfrm>
          <a:prstGeom prst="rect">
            <a:avLst/>
          </a:prstGeom>
        </p:spPr>
        <p:txBody>
          <a:bodyPr wrap="square" rtlCol="0">
            <a:spAutoFit/>
          </a:bodyPr>
          <a:lstStyle/>
          <a:p>
            <a:pPr algn="ctr">
              <a:lnSpc>
                <a:spcPct val="108000"/>
              </a:lnSpc>
            </a:pPr>
            <a:r>
              <a:rPr lang="en-GB" sz="2400" b="1" i="0" dirty="0" smtClean="0">
                <a:solidFill>
                  <a:srgbClr val="000000"/>
                </a:solidFill>
                <a:latin typeface="Times New Roman" pitchFamily="18" charset="0"/>
                <a:ea typeface="Calibri"/>
                <a:cs typeface="Times New Roman" pitchFamily="18" charset="0"/>
              </a:rPr>
              <a:t>IDENTIFIKASI ISU-ISU MENGENAI PERMASALAHAN GENDER  </a:t>
            </a:r>
            <a:endParaRPr sz="2400" b="1" smtClean="0">
              <a:latin typeface="Times New Roman" pitchFamily="18" charset="0"/>
              <a:cs typeface="Times New Roman" pitchFamily="18" charset="0"/>
            </a:endParaRPr>
          </a:p>
          <a:p>
            <a:pPr algn="ctr">
              <a:lnSpc>
                <a:spcPct val="108000"/>
              </a:lnSpc>
            </a:pPr>
            <a:r>
              <a:rPr lang="en-GB" sz="2400" b="1" i="0" dirty="0" smtClean="0">
                <a:solidFill>
                  <a:srgbClr val="000000"/>
                </a:solidFill>
                <a:latin typeface="Times New Roman" pitchFamily="18" charset="0"/>
                <a:ea typeface="Calibri"/>
                <a:cs typeface="Times New Roman" pitchFamily="18" charset="0"/>
              </a:rPr>
              <a:t>DI MASA LALU DAN SAAT INI, YANG MEMPENGARUHI </a:t>
            </a:r>
            <a:endParaRPr sz="2400" b="1" smtClean="0">
              <a:latin typeface="Times New Roman" pitchFamily="18" charset="0"/>
              <a:cs typeface="Times New Roman" pitchFamily="18" charset="0"/>
            </a:endParaRPr>
          </a:p>
          <a:p>
            <a:pPr algn="ctr">
              <a:lnSpc>
                <a:spcPct val="108000"/>
              </a:lnSpc>
            </a:pPr>
            <a:r>
              <a:rPr lang="en-GB" sz="2400" b="1" i="0" dirty="0" smtClean="0">
                <a:solidFill>
                  <a:srgbClr val="000000"/>
                </a:solidFill>
                <a:latin typeface="Times New Roman" pitchFamily="18" charset="0"/>
                <a:ea typeface="Calibri"/>
                <a:cs typeface="Times New Roman" pitchFamily="18" charset="0"/>
              </a:rPr>
              <a:t>PROFESIONALITAS BIDAN DAN SIKLUS  </a:t>
            </a:r>
            <a:endParaRPr sz="2400" b="1" smtClean="0">
              <a:latin typeface="Times New Roman" pitchFamily="18" charset="0"/>
              <a:cs typeface="Times New Roman" pitchFamily="18" charset="0"/>
            </a:endParaRPr>
          </a:p>
          <a:p>
            <a:pPr algn="ctr">
              <a:lnSpc>
                <a:spcPct val="108000"/>
              </a:lnSpc>
            </a:pPr>
            <a:r>
              <a:rPr lang="en-GB" sz="2400" b="1" i="0" dirty="0" smtClean="0">
                <a:solidFill>
                  <a:srgbClr val="000000"/>
                </a:solidFill>
                <a:latin typeface="Times New Roman" pitchFamily="18" charset="0"/>
                <a:ea typeface="Calibri"/>
                <a:cs typeface="Times New Roman" pitchFamily="18" charset="0"/>
              </a:rPr>
              <a:t>KEHIDUPAN PEREMPUAN </a:t>
            </a:r>
            <a:endParaRPr lang="en-GB" sz="2400" b="1" i="0" dirty="0">
              <a:solidFill>
                <a:srgbClr val="000000"/>
              </a:solidFill>
              <a:latin typeface="Times New Roman" pitchFamily="18" charset="0"/>
              <a:ea typeface="Calibri"/>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r>
              <a:rPr lang="id-ID" dirty="0" smtClean="0"/>
              <a:t>Isu gender adalah permasalahan yang terjadi  sebagai konsekuensi dengan adanya kesenjangan gender sehingga mengakibatkan diskriminasi pada perempuan dlm akses dan kontrol sumber daya, kesempatan, status, hak , peran dan penghargaan </a:t>
            </a:r>
          </a:p>
          <a:p>
            <a:endParaRPr lang="id-ID" dirty="0" smtClean="0"/>
          </a:p>
          <a:p>
            <a:r>
              <a:rPr lang="id-ID" dirty="0" smtClean="0"/>
              <a:t>Isu kesetaraan gender khususnya mengenai masalah ketimpangan antara keadaan dan kedudukan perempuan dan laki-laki di masyarakat.  Keterbatasan ini berasal dari berbagai nilai &amp; norma masyarakat yg membatasi ruang gerak perempuan dan laki-laki </a:t>
            </a: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Isu gender trejadi apabila salah satu pihak dirugikan,sehingga mengalami ketidakadilan.</a:t>
            </a:r>
          </a:p>
          <a:p>
            <a:r>
              <a:rPr lang="id-ID" dirty="0" smtClean="0"/>
              <a:t>Apabila perempuan diposisikan tertinggal maka perempuan tdk dpt menjadi mitra sejajar laki-laki sehingga hubungan kedua pihak akan menjadi timpang.</a:t>
            </a:r>
          </a:p>
          <a:p>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Isu gender adalah kondisi yg menunjukkan kesenjangan perempuan dan laki-laki dlm berbagai bidang kehidupan. Pada umumnya kesenjangan ini dpt terlihat dari faktor akses, partisipasi,manfaat dan pengambilan keputusan.</a:t>
            </a:r>
          </a:p>
          <a:p>
            <a:endParaRPr lang="id-ID" dirty="0" smtClean="0"/>
          </a:p>
          <a:p>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Kesehatan ibu dan bayi baru lahir </a:t>
            </a:r>
            <a:endParaRPr lang="id-ID" dirty="0"/>
          </a:p>
        </p:txBody>
      </p:sp>
      <p:sp>
        <p:nvSpPr>
          <p:cNvPr id="3" name="Content Placeholder 2"/>
          <p:cNvSpPr>
            <a:spLocks noGrp="1"/>
          </p:cNvSpPr>
          <p:nvPr>
            <p:ph idx="1"/>
          </p:nvPr>
        </p:nvSpPr>
        <p:spPr/>
        <p:txBody>
          <a:bodyPr/>
          <a:lstStyle/>
          <a:p>
            <a:r>
              <a:rPr lang="id-ID" dirty="0" smtClean="0"/>
              <a:t> keterbatasan perempuan mengambil keputusan yg menyangkut kesehatan dirinya ( kapan hamil,dimana akan melahirkan.dll) yg berhubungan dgn lemahnya/rendahnya kedudukan perempuan yg lemah di keluarga/masyarakat</a:t>
            </a:r>
          </a:p>
          <a:p>
            <a:endParaRPr lang="id-ID" dirty="0" smtClean="0"/>
          </a:p>
          <a:p>
            <a:r>
              <a:rPr lang="id-ID" dirty="0" smtClean="0"/>
              <a:t>Sikap dan perilaku keluarga yang cenderung mengutamakan laki-laki. Contohnya dlm mengkomsumsi maknaan sehari – hari yang menempatkan bapak atau anak laki- laki pd posisi yg diutamakan drpd ibu dan anak perempuan</a:t>
            </a: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Tuntutan u/tetap bekerja sebagai contoh di beberapa pedesaan atau daerah kumuh perkotaan,ibu hamil dituntut u/bekerja keras seperti saat tdk hamil</a:t>
            </a:r>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7000" b="-17000"/>
          </a:stretch>
        </a:blipFill>
        <a:effectLst/>
      </p:bgPr>
    </p:bg>
    <p:spTree>
      <p:nvGrpSpPr>
        <p:cNvPr id="1" name=""/>
        <p:cNvGrpSpPr/>
        <p:nvPr/>
      </p:nvGrpSpPr>
      <p:grpSpPr>
        <a:xfrm>
          <a:off x="0" y="0"/>
          <a:ext cx="0" cy="0"/>
          <a:chOff x="0" y="0"/>
          <a:chExt cx="0" cy="0"/>
        </a:xfrm>
      </p:grpSpPr>
      <p:sp>
        <p:nvSpPr>
          <p:cNvPr id="1048590" name="TextBox 1048589"/>
          <p:cNvSpPr txBox="1"/>
          <p:nvPr/>
        </p:nvSpPr>
        <p:spPr>
          <a:xfrm>
            <a:off x="3487783" y="458555"/>
            <a:ext cx="8464730" cy="2369880"/>
          </a:xfrm>
          <a:prstGeom prst="rect">
            <a:avLst/>
          </a:prstGeom>
        </p:spPr>
        <p:txBody>
          <a:bodyPr wrap="square" rtlCol="0">
            <a:spAutoFit/>
          </a:bodyPr>
          <a:lstStyle/>
          <a:p>
            <a:pPr algn="just"/>
            <a:r>
              <a:rPr lang="id-ID" sz="2800" b="0" i="0" dirty="0" smtClean="0">
                <a:solidFill>
                  <a:schemeClr val="bg1"/>
                </a:solidFill>
                <a:latin typeface="Times New Roman" pitchFamily="18" charset="0"/>
                <a:ea typeface="Calibri"/>
                <a:cs typeface="Times New Roman" pitchFamily="18" charset="0"/>
              </a:rPr>
              <a:t>	</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Istilah</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kesetaraan</a:t>
            </a:r>
            <a:r>
              <a:rPr lang="en-GB" sz="2400" dirty="0" smtClean="0">
                <a:solidFill>
                  <a:schemeClr val="bg1"/>
                </a:solidFill>
                <a:latin typeface="Times New Roman" pitchFamily="18" charset="0"/>
                <a:cs typeface="Times New Roman" pitchFamily="18" charset="0"/>
              </a:rPr>
              <a:t> gender </a:t>
            </a:r>
            <a:r>
              <a:rPr lang="en-GB" sz="2400" dirty="0" err="1" smtClean="0">
                <a:solidFill>
                  <a:schemeClr val="bg1"/>
                </a:solidFill>
                <a:latin typeface="Times New Roman" pitchFamily="18" charset="0"/>
                <a:cs typeface="Times New Roman" pitchFamily="18" charset="0"/>
              </a:rPr>
              <a:t>sering</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terkait</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dengan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istilah</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diskriminasi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terhadap</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perempuan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subordinasi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penindasan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perilaku</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tidak</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adil</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semacamnya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Diskriminasi</a:t>
            </a:r>
            <a:r>
              <a:rPr lang="en-GB" sz="2400" dirty="0" smtClean="0">
                <a:solidFill>
                  <a:schemeClr val="bg1"/>
                </a:solidFill>
                <a:latin typeface="Times New Roman" pitchFamily="18" charset="0"/>
                <a:cs typeface="Times New Roman" pitchFamily="18" charset="0"/>
              </a:rPr>
              <a:t> gender, </a:t>
            </a:r>
            <a:r>
              <a:rPr lang="en-GB" sz="2400" dirty="0" err="1" smtClean="0">
                <a:solidFill>
                  <a:schemeClr val="bg1"/>
                </a:solidFill>
                <a:latin typeface="Times New Roman" pitchFamily="18" charset="0"/>
                <a:cs typeface="Times New Roman" pitchFamily="18" charset="0"/>
              </a:rPr>
              <a:t>menyebabkan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kerentanan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terhadap</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perempuan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dan</a:t>
            </a:r>
            <a:r>
              <a:rPr lang="en-GB" sz="2400" dirty="0" smtClean="0">
                <a:solidFill>
                  <a:schemeClr val="bg1"/>
                </a:solidFill>
                <a:latin typeface="Times New Roman" pitchFamily="18" charset="0"/>
                <a:cs typeface="Times New Roman" pitchFamily="18" charset="0"/>
              </a:rPr>
              <a:t>/</a:t>
            </a:r>
            <a:r>
              <a:rPr lang="en-GB" sz="2400" dirty="0" err="1" smtClean="0">
                <a:solidFill>
                  <a:schemeClr val="bg1"/>
                </a:solidFill>
                <a:latin typeface="Times New Roman" pitchFamily="18" charset="0"/>
                <a:cs typeface="Times New Roman" pitchFamily="18" charset="0"/>
              </a:rPr>
              <a:t>atau</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anak</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perempuan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serta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berpotensi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pada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terjadinya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kekerasan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terhadap</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perempuan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dalam</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berbagai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bidang</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kehidupan</a:t>
            </a:r>
            <a:r>
              <a:rPr lang="en-GB" sz="2400" dirty="0" smtClean="0">
                <a:solidFill>
                  <a:schemeClr val="bg1"/>
                </a:solidFill>
                <a:latin typeface="Times New Roman" pitchFamily="18" charset="0"/>
                <a:cs typeface="Times New Roman" pitchFamily="18" charset="0"/>
              </a:rPr>
              <a:t>.</a:t>
            </a:r>
            <a:endParaRPr lang="id-ID" sz="2400" b="0" i="0" dirty="0" smtClean="0">
              <a:solidFill>
                <a:schemeClr val="bg1"/>
              </a:solidFill>
              <a:latin typeface="Times New Roman" pitchFamily="18" charset="0"/>
              <a:ea typeface="Calibri"/>
              <a:cs typeface="Times New Roman" pitchFamily="18" charset="0"/>
            </a:endParaRPr>
          </a:p>
        </p:txBody>
      </p:sp>
      <p:sp>
        <p:nvSpPr>
          <p:cNvPr id="4" name="Rectangle 3"/>
          <p:cNvSpPr/>
          <p:nvPr/>
        </p:nvSpPr>
        <p:spPr>
          <a:xfrm>
            <a:off x="3479075" y="1945753"/>
            <a:ext cx="8355874" cy="461665"/>
          </a:xfrm>
          <a:prstGeom prst="rect">
            <a:avLst/>
          </a:prstGeom>
        </p:spPr>
        <p:txBody>
          <a:bodyPr wrap="square">
            <a:spAutoFit/>
          </a:bodyPr>
          <a:lstStyle/>
          <a:p>
            <a:pPr algn="just"/>
            <a:r>
              <a:rPr lang="id-ID" sz="2400" dirty="0" smtClean="0">
                <a:solidFill>
                  <a:srgbClr val="000000"/>
                </a:solidFill>
                <a:latin typeface="Times New Roman" pitchFamily="18" charset="0"/>
                <a:ea typeface="Calibri"/>
                <a:cs typeface="Times New Roman" pitchFamily="18" charset="0"/>
              </a:rPr>
              <a:t>	</a:t>
            </a:r>
            <a:endParaRPr lang="id-ID" sz="2400" dirty="0">
              <a:solidFill>
                <a:schemeClr val="bg1"/>
              </a:solidFill>
              <a:latin typeface="Times New Roman" pitchFamily="18" charset="0"/>
              <a:cs typeface="Times New Roman" pitchFamily="18" charset="0"/>
            </a:endParaRPr>
          </a:p>
        </p:txBody>
      </p:sp>
      <p:sp>
        <p:nvSpPr>
          <p:cNvPr id="5" name="Rectangle 4"/>
          <p:cNvSpPr/>
          <p:nvPr/>
        </p:nvSpPr>
        <p:spPr>
          <a:xfrm>
            <a:off x="644432" y="2853851"/>
            <a:ext cx="11295019" cy="1569660"/>
          </a:xfrm>
          <a:prstGeom prst="rect">
            <a:avLst/>
          </a:prstGeom>
        </p:spPr>
        <p:txBody>
          <a:bodyPr wrap="square">
            <a:spAutoFit/>
          </a:bodyPr>
          <a:lstStyle/>
          <a:p>
            <a:pPr algn="just"/>
            <a:r>
              <a:rPr lang="id-ID"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Oleh</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karena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itu</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banyak</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bermunculan</a:t>
            </a:r>
            <a:r>
              <a:rPr lang="en-GB" sz="2400" dirty="0" smtClean="0">
                <a:solidFill>
                  <a:schemeClr val="bg1"/>
                </a:solidFill>
                <a:latin typeface="Times New Roman" pitchFamily="18" charset="0"/>
                <a:cs typeface="Times New Roman" pitchFamily="18" charset="0"/>
              </a:rPr>
              <a:t> program </a:t>
            </a:r>
            <a:r>
              <a:rPr lang="en-GB" sz="2400" dirty="0" err="1" smtClean="0">
                <a:solidFill>
                  <a:schemeClr val="bg1"/>
                </a:solidFill>
                <a:latin typeface="Times New Roman" pitchFamily="18" charset="0"/>
                <a:cs typeface="Times New Roman" pitchFamily="18" charset="0"/>
              </a:rPr>
              <a:t>atau</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kegiatan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terutama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dilakukan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oleh</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beberapa</a:t>
            </a:r>
            <a:r>
              <a:rPr lang="en-GB" sz="2400" dirty="0" smtClean="0">
                <a:solidFill>
                  <a:schemeClr val="bg1"/>
                </a:solidFill>
                <a:latin typeface="Times New Roman" pitchFamily="18" charset="0"/>
                <a:cs typeface="Times New Roman" pitchFamily="18" charset="0"/>
              </a:rPr>
              <a:t> LSM, </a:t>
            </a:r>
            <a:r>
              <a:rPr lang="en-GB" sz="2400" dirty="0" err="1" smtClean="0">
                <a:solidFill>
                  <a:schemeClr val="bg1"/>
                </a:solidFill>
                <a:latin typeface="Times New Roman" pitchFamily="18" charset="0"/>
                <a:cs typeface="Times New Roman" pitchFamily="18" charset="0"/>
              </a:rPr>
              <a:t>untuk</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memperbaiki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kondisi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perempuan</a:t>
            </a:r>
            <a:r>
              <a:rPr lang="en-GB" sz="2400" dirty="0" smtClean="0">
                <a:solidFill>
                  <a:schemeClr val="bg1"/>
                </a:solidFill>
                <a:latin typeface="Times New Roman" pitchFamily="18" charset="0"/>
                <a:cs typeface="Times New Roman" pitchFamily="18" charset="0"/>
              </a:rPr>
              <a:t>, yang </a:t>
            </a:r>
            <a:r>
              <a:rPr lang="en-GB" sz="2400" dirty="0" err="1" smtClean="0">
                <a:solidFill>
                  <a:schemeClr val="bg1"/>
                </a:solidFill>
                <a:latin typeface="Times New Roman" pitchFamily="18" charset="0"/>
                <a:cs typeface="Times New Roman" pitchFamily="18" charset="0"/>
              </a:rPr>
              <a:t>biasanya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berupa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pelatihan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tentang</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isu-isu</a:t>
            </a:r>
            <a:r>
              <a:rPr lang="en-GB" sz="2400" dirty="0" smtClean="0">
                <a:solidFill>
                  <a:schemeClr val="bg1"/>
                </a:solidFill>
                <a:latin typeface="Times New Roman" pitchFamily="18" charset="0"/>
                <a:cs typeface="Times New Roman" pitchFamily="18" charset="0"/>
              </a:rPr>
              <a:t> gender, </a:t>
            </a:r>
            <a:r>
              <a:rPr lang="en-GB" sz="2400" dirty="0" err="1" smtClean="0">
                <a:solidFill>
                  <a:schemeClr val="bg1"/>
                </a:solidFill>
                <a:latin typeface="Times New Roman" pitchFamily="18" charset="0"/>
                <a:cs typeface="Times New Roman" pitchFamily="18" charset="0"/>
              </a:rPr>
              <a:t>pembangkitan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kesadaran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perempuan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pemberdayaan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perempuan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dalam</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berbagai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segi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kehidupan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ekonomi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sosial</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dan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politik</a:t>
            </a:r>
            <a:r>
              <a:rPr lang="en-GB" sz="2400" dirty="0" smtClean="0">
                <a:solidFill>
                  <a:schemeClr val="bg1"/>
                </a:solidFill>
                <a:latin typeface="Times New Roman" pitchFamily="18" charset="0"/>
                <a:cs typeface="Times New Roman" pitchFamily="18" charset="0"/>
              </a:rPr>
              <a:t>. </a:t>
            </a:r>
            <a:endParaRPr lang="id-ID" sz="2400" dirty="0">
              <a:solidFill>
                <a:schemeClr val="bg1"/>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1048587" name="TextBox 1048586"/>
          <p:cNvSpPr txBox="1"/>
          <p:nvPr/>
        </p:nvSpPr>
        <p:spPr>
          <a:xfrm>
            <a:off x="2732989" y="374848"/>
            <a:ext cx="7875553" cy="726439"/>
          </a:xfrm>
          <a:prstGeom prst="rect">
            <a:avLst/>
          </a:prstGeom>
        </p:spPr>
        <p:txBody>
          <a:bodyPr wrap="square" rtlCol="0">
            <a:spAutoFit/>
          </a:bodyPr>
          <a:lstStyle/>
          <a:p>
            <a:pPr marL="180340" indent="0" algn="just">
              <a:lnSpc>
                <a:spcPct val="150000"/>
              </a:lnSpc>
            </a:pPr>
            <a:r>
              <a:rPr lang="en-US" sz="2800" b="1" i="0" dirty="0">
                <a:solidFill>
                  <a:srgbClr val="000000"/>
                </a:solidFill>
                <a:latin typeface="Times New Roman"/>
                <a:ea typeface="Calibri"/>
                <a:cs typeface="Times New Roman"/>
              </a:rPr>
              <a:t>                      </a:t>
            </a:r>
            <a:r>
              <a:rPr lang="en-US" sz="2800" b="1" i="0" dirty="0" err="1">
                <a:solidFill>
                  <a:srgbClr val="000000"/>
                </a:solidFill>
                <a:latin typeface="Times New Roman"/>
                <a:ea typeface="Calibri"/>
                <a:cs typeface="Times New Roman"/>
              </a:rPr>
              <a:t>Isu-isu</a:t>
            </a:r>
            <a:r>
              <a:rPr lang="en-US" sz="2800" b="1" i="0" dirty="0">
                <a:solidFill>
                  <a:srgbClr val="000000"/>
                </a:solidFill>
                <a:latin typeface="Times New Roman"/>
                <a:ea typeface="Calibri"/>
                <a:cs typeface="Times New Roman"/>
              </a:rPr>
              <a:t> </a:t>
            </a:r>
            <a:r>
              <a:rPr lang="en-US" sz="2800" b="1" i="0" dirty="0" err="1">
                <a:solidFill>
                  <a:srgbClr val="000000"/>
                </a:solidFill>
                <a:latin typeface="Times New Roman"/>
                <a:ea typeface="Calibri"/>
                <a:cs typeface="Times New Roman"/>
              </a:rPr>
              <a:t>atau</a:t>
            </a:r>
            <a:r>
              <a:rPr lang="en-US" sz="2800" b="1" i="0" dirty="0">
                <a:solidFill>
                  <a:srgbClr val="000000"/>
                </a:solidFill>
                <a:latin typeface="Times New Roman"/>
                <a:ea typeface="Calibri"/>
                <a:cs typeface="Times New Roman"/>
              </a:rPr>
              <a:t> </a:t>
            </a:r>
            <a:r>
              <a:rPr lang="en-US" sz="2800" b="1" i="0" dirty="0" err="1">
                <a:solidFill>
                  <a:srgbClr val="000000"/>
                </a:solidFill>
                <a:latin typeface="Times New Roman"/>
                <a:ea typeface="Calibri"/>
                <a:cs typeface="Times New Roman"/>
              </a:rPr>
              <a:t>Diskriminasi</a:t>
            </a:r>
            <a:r>
              <a:rPr lang="en-US" sz="2800" b="1" i="0" dirty="0">
                <a:solidFill>
                  <a:srgbClr val="000000"/>
                </a:solidFill>
                <a:latin typeface="Times New Roman"/>
                <a:ea typeface="Calibri"/>
                <a:cs typeface="Times New Roman"/>
              </a:rPr>
              <a:t> Gender</a:t>
            </a:r>
            <a:endParaRPr sz="2400"/>
          </a:p>
        </p:txBody>
      </p:sp>
      <p:sp>
        <p:nvSpPr>
          <p:cNvPr id="1048588" name="TextBox 1048587"/>
          <p:cNvSpPr txBox="1"/>
          <p:nvPr/>
        </p:nvSpPr>
        <p:spPr>
          <a:xfrm>
            <a:off x="3177209" y="1192725"/>
            <a:ext cx="8639085" cy="1691641"/>
          </a:xfrm>
          <a:prstGeom prst="rect">
            <a:avLst/>
          </a:prstGeom>
        </p:spPr>
        <p:txBody>
          <a:bodyPr wrap="square" rtlCol="0">
            <a:spAutoFit/>
          </a:bodyPr>
          <a:lstStyle/>
          <a:p>
            <a:pPr marL="180340" indent="0" algn="just">
              <a:lnSpc>
                <a:spcPct val="150000"/>
              </a:lnSpc>
            </a:pPr>
            <a:r>
              <a:rPr lang="en-US" sz="2400" b="1" i="0" dirty="0">
                <a:solidFill>
                  <a:srgbClr val="000000"/>
                </a:solidFill>
                <a:latin typeface="Times New Roman"/>
                <a:ea typeface="Calibri"/>
                <a:cs typeface="Times New Roman"/>
              </a:rPr>
              <a:t> </a:t>
            </a:r>
            <a:r>
              <a:rPr lang="en-US" sz="2400" b="0" i="0" dirty="0" err="1" smtClean="0">
                <a:solidFill>
                  <a:srgbClr val="000000"/>
                </a:solidFill>
                <a:latin typeface="Times New Roman"/>
                <a:ea typeface="Calibri"/>
                <a:cs typeface="Times New Roman"/>
              </a:rPr>
              <a:t>Diskriminasi</a:t>
            </a:r>
            <a:r>
              <a:rPr lang="en-US" sz="2400" b="0" i="0" dirty="0" smtClean="0">
                <a:solidFill>
                  <a:srgbClr val="000000"/>
                </a:solidFill>
                <a:latin typeface="Times New Roman"/>
                <a:ea typeface="Calibri"/>
                <a:cs typeface="Times New Roman"/>
              </a:rPr>
              <a:t> </a:t>
            </a:r>
            <a:r>
              <a:rPr lang="en-US" sz="2400" b="0" i="0" dirty="0">
                <a:solidFill>
                  <a:srgbClr val="000000"/>
                </a:solidFill>
                <a:latin typeface="Times New Roman"/>
                <a:ea typeface="Calibri"/>
                <a:cs typeface="Times New Roman"/>
              </a:rPr>
              <a:t>gender </a:t>
            </a:r>
            <a:r>
              <a:rPr lang="en-US" sz="2400" b="0" i="0" dirty="0" err="1">
                <a:solidFill>
                  <a:srgbClr val="000000"/>
                </a:solidFill>
                <a:latin typeface="Times New Roman"/>
                <a:ea typeface="Calibri"/>
                <a:cs typeface="Times New Roman"/>
              </a:rPr>
              <a:t>menggambarkan</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situasi</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dimana</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orang</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diperlakukan</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berbeda</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hanya</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karena</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perbedaan</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jenis</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kelamin</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bukan</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berdasarkan</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keterampilan</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atau</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kemampuan</a:t>
            </a:r>
            <a:r>
              <a:rPr lang="en-US" sz="2400" b="0" i="0" dirty="0">
                <a:solidFill>
                  <a:srgbClr val="000000"/>
                </a:solidFill>
                <a:latin typeface="Times New Roman"/>
                <a:ea typeface="Calibri"/>
                <a:cs typeface="Times New Roman"/>
              </a:rPr>
              <a:t> </a:t>
            </a:r>
            <a:r>
              <a:rPr lang="en-US" sz="2400" b="0" i="0" dirty="0" err="1">
                <a:solidFill>
                  <a:srgbClr val="000000"/>
                </a:solidFill>
                <a:latin typeface="Times New Roman"/>
                <a:ea typeface="Calibri"/>
                <a:cs typeface="Times New Roman"/>
              </a:rPr>
              <a:t>individu</a:t>
            </a:r>
            <a:r>
              <a:rPr lang="en-US" sz="2400" b="0" i="0" dirty="0">
                <a:solidFill>
                  <a:srgbClr val="000000"/>
                </a:solidFill>
                <a:latin typeface="Times New Roman"/>
                <a:ea typeface="Calibri"/>
                <a:cs typeface="Times New Roman"/>
              </a:rPr>
              <a:t>.</a:t>
            </a:r>
            <a:endParaRPr lang="x-none" sz="2800">
              <a:solidFill>
                <a:srgbClr val="000000"/>
              </a:solidFill>
            </a:endParaRPr>
          </a:p>
        </p:txBody>
      </p:sp>
      <p:sp>
        <p:nvSpPr>
          <p:cNvPr id="1048589" name="TextBox 1048588"/>
          <p:cNvSpPr txBox="1"/>
          <p:nvPr/>
        </p:nvSpPr>
        <p:spPr>
          <a:xfrm>
            <a:off x="4441371" y="3720389"/>
            <a:ext cx="7750629" cy="1200329"/>
          </a:xfrm>
          <a:prstGeom prst="rect">
            <a:avLst/>
          </a:prstGeom>
        </p:spPr>
        <p:txBody>
          <a:bodyPr wrap="square" rtlCol="0">
            <a:spAutoFit/>
          </a:bodyPr>
          <a:lstStyle/>
          <a:p>
            <a:pPr marL="180340" indent="533400" algn="just">
              <a:lnSpc>
                <a:spcPct val="150000"/>
              </a:lnSpc>
              <a:buFont typeface="Wingdings" pitchFamily="2" charset="2"/>
              <a:buChar char="Ø"/>
            </a:pPr>
            <a:r>
              <a:rPr lang="en-US" sz="2400" b="0" i="0" dirty="0" err="1" smtClean="0">
                <a:solidFill>
                  <a:srgbClr val="000000"/>
                </a:solidFill>
                <a:latin typeface="Times New Roman"/>
                <a:ea typeface="Calibri"/>
                <a:cs typeface="Times New Roman"/>
              </a:rPr>
              <a:t>Seksism</a:t>
            </a:r>
            <a:r>
              <a:rPr lang="id-ID" sz="2400" dirty="0" smtClean="0">
                <a:solidFill>
                  <a:srgbClr val="000000"/>
                </a:solidFill>
                <a:latin typeface="Times New Roman"/>
                <a:ea typeface="Calibri"/>
                <a:cs typeface="Times New Roman"/>
              </a:rPr>
              <a:t>e</a:t>
            </a:r>
          </a:p>
          <a:p>
            <a:pPr marL="180340" indent="533400" algn="just">
              <a:lnSpc>
                <a:spcPct val="150000"/>
              </a:lnSpc>
              <a:buFont typeface="Wingdings" pitchFamily="2" charset="2"/>
              <a:buChar char="Ø"/>
            </a:pPr>
            <a:r>
              <a:rPr lang="en-US" altLang="en-US" sz="2400" b="0" i="0" dirty="0" err="1" smtClean="0">
                <a:solidFill>
                  <a:srgbClr val="000000"/>
                </a:solidFill>
                <a:latin typeface="Times New Roman"/>
                <a:ea typeface="Calibri"/>
                <a:cs typeface="Times New Roman"/>
              </a:rPr>
              <a:t>Pelecehan</a:t>
            </a:r>
            <a:r>
              <a:rPr lang="en-US" altLang="en-US" sz="2400" b="0" i="0" dirty="0" smtClean="0">
                <a:solidFill>
                  <a:srgbClr val="000000"/>
                </a:solidFill>
                <a:latin typeface="Times New Roman"/>
                <a:ea typeface="Calibri"/>
                <a:cs typeface="Times New Roman"/>
              </a:rPr>
              <a:t> </a:t>
            </a:r>
            <a:r>
              <a:rPr lang="en-US" altLang="en-US" sz="2400" b="0" i="0" dirty="0" err="1" smtClean="0">
                <a:solidFill>
                  <a:srgbClr val="000000"/>
                </a:solidFill>
                <a:latin typeface="Times New Roman"/>
                <a:ea typeface="Calibri"/>
                <a:cs typeface="Times New Roman"/>
              </a:rPr>
              <a:t>seksual</a:t>
            </a:r>
            <a:endParaRPr lang="id-ID" altLang="en-US" sz="2400" dirty="0" smtClean="0">
              <a:solidFill>
                <a:srgbClr val="000000"/>
              </a:solidFill>
              <a:latin typeface="Times New Roman"/>
              <a:ea typeface="Calibri"/>
              <a:cs typeface="Times New Roman"/>
            </a:endParaRPr>
          </a:p>
        </p:txBody>
      </p:sp>
      <p:sp>
        <p:nvSpPr>
          <p:cNvPr id="5" name="Rectangle 4"/>
          <p:cNvSpPr/>
          <p:nvPr/>
        </p:nvSpPr>
        <p:spPr>
          <a:xfrm>
            <a:off x="3879332" y="3044456"/>
            <a:ext cx="7375737" cy="579967"/>
          </a:xfrm>
          <a:prstGeom prst="rect">
            <a:avLst/>
          </a:prstGeom>
        </p:spPr>
        <p:txBody>
          <a:bodyPr wrap="none">
            <a:spAutoFit/>
          </a:bodyPr>
          <a:lstStyle/>
          <a:p>
            <a:pPr marL="180340" indent="533400" algn="just">
              <a:lnSpc>
                <a:spcPct val="150000"/>
              </a:lnSpc>
            </a:pPr>
            <a:r>
              <a:rPr lang="en-US" sz="2400" dirty="0" err="1" smtClean="0">
                <a:solidFill>
                  <a:srgbClr val="000000"/>
                </a:solidFill>
                <a:latin typeface="Times New Roman"/>
                <a:ea typeface="Calibri"/>
                <a:cs typeface="Times New Roman"/>
              </a:rPr>
              <a:t>Berikut</a:t>
            </a:r>
            <a:r>
              <a:rPr lang="en-US" sz="2400" dirty="0" smtClean="0">
                <a:solidFill>
                  <a:srgbClr val="000000"/>
                </a:solidFill>
                <a:latin typeface="Times New Roman"/>
                <a:ea typeface="Calibri"/>
                <a:cs typeface="Times New Roman"/>
              </a:rPr>
              <a:t> </a:t>
            </a:r>
            <a:r>
              <a:rPr lang="en-US" sz="2400" dirty="0" err="1" smtClean="0">
                <a:solidFill>
                  <a:srgbClr val="000000"/>
                </a:solidFill>
                <a:latin typeface="Times New Roman"/>
                <a:ea typeface="Calibri"/>
                <a:cs typeface="Times New Roman"/>
              </a:rPr>
              <a:t>adalah</a:t>
            </a:r>
            <a:r>
              <a:rPr lang="en-US" sz="2400" dirty="0" smtClean="0">
                <a:solidFill>
                  <a:srgbClr val="000000"/>
                </a:solidFill>
                <a:latin typeface="Times New Roman"/>
                <a:ea typeface="Calibri"/>
                <a:cs typeface="Times New Roman"/>
              </a:rPr>
              <a:t> </a:t>
            </a:r>
            <a:r>
              <a:rPr lang="en-US" sz="2400" dirty="0" err="1" smtClean="0">
                <a:solidFill>
                  <a:srgbClr val="000000"/>
                </a:solidFill>
                <a:latin typeface="Times New Roman"/>
                <a:ea typeface="Calibri"/>
                <a:cs typeface="Times New Roman"/>
              </a:rPr>
              <a:t>beberapa</a:t>
            </a:r>
            <a:r>
              <a:rPr lang="en-US" sz="2400" dirty="0" smtClean="0">
                <a:solidFill>
                  <a:srgbClr val="000000"/>
                </a:solidFill>
                <a:latin typeface="Times New Roman"/>
                <a:ea typeface="Calibri"/>
                <a:cs typeface="Times New Roman"/>
              </a:rPr>
              <a:t> </a:t>
            </a:r>
            <a:r>
              <a:rPr lang="en-US" sz="2400" dirty="0" err="1" smtClean="0">
                <a:solidFill>
                  <a:srgbClr val="000000"/>
                </a:solidFill>
                <a:latin typeface="Times New Roman"/>
                <a:ea typeface="Calibri"/>
                <a:cs typeface="Times New Roman"/>
              </a:rPr>
              <a:t>bentuk</a:t>
            </a:r>
            <a:r>
              <a:rPr lang="en-US" sz="2400" dirty="0" smtClean="0">
                <a:solidFill>
                  <a:srgbClr val="000000"/>
                </a:solidFill>
                <a:latin typeface="Times New Roman"/>
                <a:ea typeface="Calibri"/>
                <a:cs typeface="Times New Roman"/>
              </a:rPr>
              <a:t> </a:t>
            </a:r>
            <a:r>
              <a:rPr lang="en-US" sz="2400" dirty="0" err="1" smtClean="0">
                <a:solidFill>
                  <a:srgbClr val="000000"/>
                </a:solidFill>
                <a:latin typeface="Times New Roman"/>
                <a:ea typeface="Calibri"/>
                <a:cs typeface="Times New Roman"/>
              </a:rPr>
              <a:t>diskriminasi</a:t>
            </a:r>
            <a:r>
              <a:rPr lang="en-US" sz="2400" dirty="0" smtClean="0">
                <a:solidFill>
                  <a:srgbClr val="000000"/>
                </a:solidFill>
                <a:latin typeface="Times New Roman"/>
                <a:ea typeface="Calibri"/>
                <a:cs typeface="Times New Roman"/>
              </a:rPr>
              <a:t> gender.</a:t>
            </a:r>
            <a:endParaRPr lang="id-ID" sz="2400" dirty="0" smtClean="0">
              <a:solidFill>
                <a:srgbClr val="000000"/>
              </a:solidFill>
              <a:latin typeface="Times New Roman"/>
              <a:ea typeface="Calibri"/>
              <a:cs typeface="Times New Roman"/>
            </a:endParaRPr>
          </a:p>
        </p:txBody>
      </p:sp>
      <p:pic>
        <p:nvPicPr>
          <p:cNvPr id="6" name="Picture 5" descr="gender.jpg"/>
          <p:cNvPicPr>
            <a:picLocks noChangeAspect="1"/>
          </p:cNvPicPr>
          <p:nvPr/>
        </p:nvPicPr>
        <p:blipFill>
          <a:blip r:embed="rId3"/>
          <a:stretch>
            <a:fillRect/>
          </a:stretch>
        </p:blipFill>
        <p:spPr>
          <a:xfrm>
            <a:off x="10175966" y="4884081"/>
            <a:ext cx="2016034" cy="197391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B17C7D-334B-4870-94BB-91C61359B2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Apex</Template>
  <TotalTime>150</TotalTime>
  <Words>506</Words>
  <Application>Microsoft Office PowerPoint</Application>
  <PresentationFormat>Custom</PresentationFormat>
  <Paragraphs>47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KEBIJAKAN DALAM KEBIDANAN</vt:lpstr>
      <vt:lpstr>Slide 2</vt:lpstr>
      <vt:lpstr>Slide 3</vt:lpstr>
      <vt:lpstr>Slide 4</vt:lpstr>
      <vt:lpstr>Slide 5</vt:lpstr>
      <vt:lpstr>Kesehatan ibu dan bayi baru lahir </vt:lpstr>
      <vt:lpstr>Slide 7</vt:lpstr>
      <vt:lpstr>Slide 8</vt:lpstr>
      <vt:lpstr>Slide 9</vt:lpstr>
      <vt:lpstr>Slide 10</vt:lpstr>
      <vt:lpstr>Slide 11</vt:lpstr>
      <vt:lpstr>Slide 12</vt:lpstr>
      <vt:lpstr>Permasalahan sospol ttg pel.keb baik dari segi perspektif perempuan, keluarga dan bidan</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KESEHATAN MASYARAKAT</dc:title>
  <dc:creator>ASUS</dc:creator>
  <cp:lastModifiedBy>Nasrayanti</cp:lastModifiedBy>
  <cp:revision>26</cp:revision>
  <dcterms:created xsi:type="dcterms:W3CDTF">2022-05-17T18:48:29Z</dcterms:created>
  <dcterms:modified xsi:type="dcterms:W3CDTF">2022-09-30T06:41:12Z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efa9a8465604431bb1e9795797a7f2d0</vt:lpwstr>
  </property>
</Properties>
</file>