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6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B0949F-C32B-43DA-9E37-769D9415431A}" type="datetimeFigureOut">
              <a:rPr lang="en-US" smtClean="0"/>
              <a:t>19-Jun-21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5D52B38-79B1-45AC-9C75-84A34AC68EE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949F-C32B-43DA-9E37-769D9415431A}" type="datetimeFigureOut">
              <a:rPr lang="en-US" smtClean="0"/>
              <a:t>19-Jun-21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2B38-79B1-45AC-9C75-84A34AC68E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949F-C32B-43DA-9E37-769D9415431A}" type="datetimeFigureOut">
              <a:rPr lang="en-US" smtClean="0"/>
              <a:t>19-Jun-21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2B38-79B1-45AC-9C75-84A34AC68E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B0949F-C32B-43DA-9E37-769D9415431A}" type="datetimeFigureOut">
              <a:rPr lang="en-US" smtClean="0"/>
              <a:t>19-Jun-21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5D52B38-79B1-45AC-9C75-84A34AC68EE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B0949F-C32B-43DA-9E37-769D9415431A}" type="datetimeFigureOut">
              <a:rPr lang="en-US" smtClean="0"/>
              <a:t>19-Jun-21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5D52B38-79B1-45AC-9C75-84A34AC68EE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949F-C32B-43DA-9E37-769D9415431A}" type="datetimeFigureOut">
              <a:rPr lang="en-US" smtClean="0"/>
              <a:t>19-Jun-21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2B38-79B1-45AC-9C75-84A34AC68EE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949F-C32B-43DA-9E37-769D9415431A}" type="datetimeFigureOut">
              <a:rPr lang="en-US" smtClean="0"/>
              <a:t>19-Jun-21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2B38-79B1-45AC-9C75-84A34AC68EE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B0949F-C32B-43DA-9E37-769D9415431A}" type="datetimeFigureOut">
              <a:rPr lang="en-US" smtClean="0"/>
              <a:t>19-Jun-21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5D52B38-79B1-45AC-9C75-84A34AC68E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949F-C32B-43DA-9E37-769D9415431A}" type="datetimeFigureOut">
              <a:rPr lang="en-US" smtClean="0"/>
              <a:t>19-Jun-21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2B38-79B1-45AC-9C75-84A34AC68E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B0949F-C32B-43DA-9E37-769D9415431A}" type="datetimeFigureOut">
              <a:rPr lang="en-US" smtClean="0"/>
              <a:t>19-Jun-21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5D52B38-79B1-45AC-9C75-84A34AC68EE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B0949F-C32B-43DA-9E37-769D9415431A}" type="datetimeFigureOut">
              <a:rPr lang="en-US" smtClean="0"/>
              <a:t>19-Jun-21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5D52B38-79B1-45AC-9C75-84A34AC68EE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B0949F-C32B-43DA-9E37-769D9415431A}" type="datetimeFigureOut">
              <a:rPr lang="en-US" smtClean="0"/>
              <a:t>19-Jun-21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5D52B38-79B1-45AC-9C75-84A34AC68EE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erawatan Metode Kangguru Pada Bblr - Berita - RSUD Temangg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3430242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838200"/>
            <a:ext cx="6934200" cy="1676400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latin typeface="Arial Narrow" pitchFamily="34" charset="0"/>
              </a:rPr>
              <a:t>Perawatan</a:t>
            </a:r>
            <a:r>
              <a:rPr lang="en-US" sz="4400" b="1" dirty="0" smtClean="0">
                <a:latin typeface="Arial Narrow" pitchFamily="34" charset="0"/>
              </a:rPr>
              <a:t> </a:t>
            </a:r>
            <a:r>
              <a:rPr lang="en-US" sz="4400" b="1" dirty="0" err="1" smtClean="0">
                <a:latin typeface="Arial Narrow" pitchFamily="34" charset="0"/>
              </a:rPr>
              <a:t>Metode</a:t>
            </a:r>
            <a:r>
              <a:rPr lang="en-US" sz="4400" b="1" dirty="0" smtClean="0">
                <a:latin typeface="Arial Narrow" pitchFamily="34" charset="0"/>
              </a:rPr>
              <a:t> </a:t>
            </a:r>
            <a:r>
              <a:rPr lang="en-US" sz="4400" b="1" dirty="0" err="1" smtClean="0">
                <a:latin typeface="Arial Narrow" pitchFamily="34" charset="0"/>
              </a:rPr>
              <a:t>Kangguru</a:t>
            </a:r>
            <a:r>
              <a:rPr lang="en-US" sz="4400" b="1" dirty="0" smtClean="0">
                <a:latin typeface="Arial Narrow" pitchFamily="34" charset="0"/>
              </a:rPr>
              <a:t> </a:t>
            </a:r>
            <a:endParaRPr lang="en-US" sz="4400" b="1" dirty="0"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3340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Comic Sans MS" pitchFamily="66" charset="0"/>
              </a:rPr>
              <a:t>Wilda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omic Sans MS" pitchFamily="66" charset="0"/>
              </a:rPr>
              <a:t>Rezki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omic Sans MS" pitchFamily="66" charset="0"/>
              </a:rPr>
              <a:t>Pratiwi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, S.ST., M. </a:t>
            </a:r>
            <a:r>
              <a:rPr lang="en-US" sz="2400" b="1" dirty="0" err="1" smtClean="0">
                <a:solidFill>
                  <a:srgbClr val="FF0000"/>
                </a:solidFill>
                <a:latin typeface="Comic Sans MS" pitchFamily="66" charset="0"/>
              </a:rPr>
              <a:t>Kes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635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267200" y="228600"/>
            <a:ext cx="4648200" cy="304800"/>
          </a:xfrm>
          <a:custGeom>
            <a:avLst/>
            <a:gdLst/>
            <a:ahLst/>
            <a:cxnLst/>
            <a:rect l="l" t="t" r="r" b="b"/>
            <a:pathLst>
              <a:path w="4648200" h="304800">
                <a:moveTo>
                  <a:pt x="4648200" y="0"/>
                </a:moveTo>
                <a:lnTo>
                  <a:pt x="0" y="0"/>
                </a:lnTo>
                <a:lnTo>
                  <a:pt x="0" y="304800"/>
                </a:lnTo>
                <a:lnTo>
                  <a:pt x="4648200" y="304800"/>
                </a:lnTo>
                <a:lnTo>
                  <a:pt x="4648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6966" y="1143000"/>
            <a:ext cx="7496111" cy="5516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33600" y="368710"/>
            <a:ext cx="48152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...Implementasi</a:t>
            </a:r>
            <a:r>
              <a:rPr sz="4000" spc="5" dirty="0"/>
              <a:t> </a:t>
            </a:r>
            <a:r>
              <a:rPr sz="4000" spc="-5" dirty="0"/>
              <a:t>PMK</a:t>
            </a:r>
            <a:endParaRPr sz="4000"/>
          </a:p>
        </p:txBody>
      </p:sp>
    </p:spTree>
    <p:extLst>
      <p:ext uri="{BB962C8B-B14F-4D97-AF65-F5344CB8AC3E}">
        <p14:creationId xmlns:p14="http://schemas.microsoft.com/office/powerpoint/2010/main" val="3186891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0" y="1447800"/>
            <a:ext cx="7848345" cy="46031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0045" indent="-347980">
              <a:lnSpc>
                <a:spcPct val="100000"/>
              </a:lnSpc>
              <a:spcBef>
                <a:spcPts val="95"/>
              </a:spcBef>
              <a:buFont typeface="Caladea"/>
              <a:buAutoNum type="arabicPeriod"/>
              <a:tabLst>
                <a:tab pos="360680" algn="l"/>
              </a:tabLst>
            </a:pPr>
            <a:r>
              <a:rPr sz="2800" b="1" spc="-5" dirty="0">
                <a:latin typeface="Caladea"/>
                <a:cs typeface="Caladea"/>
              </a:rPr>
              <a:t>Untuk </a:t>
            </a:r>
            <a:r>
              <a:rPr sz="2800" b="1" spc="-25" dirty="0">
                <a:latin typeface="Caladea"/>
                <a:cs typeface="Caladea"/>
              </a:rPr>
              <a:t>Bayi</a:t>
            </a:r>
            <a:r>
              <a:rPr sz="2800" b="1" spc="-5" dirty="0">
                <a:latin typeface="Caladea"/>
                <a:cs typeface="Caladea"/>
              </a:rPr>
              <a:t> </a:t>
            </a:r>
            <a:r>
              <a:rPr sz="2800" spc="-5" dirty="0">
                <a:latin typeface="Caladea"/>
                <a:cs typeface="Caladea"/>
              </a:rPr>
              <a:t>:</a:t>
            </a:r>
            <a:endParaRPr sz="2800" dirty="0">
              <a:latin typeface="Caladea"/>
              <a:cs typeface="Caladea"/>
            </a:endParaRPr>
          </a:p>
          <a:p>
            <a:pPr marL="710565" lvl="1" indent="-235585">
              <a:lnSpc>
                <a:spcPct val="100000"/>
              </a:lnSpc>
              <a:spcBef>
                <a:spcPts val="2165"/>
              </a:spcBef>
              <a:buChar char="•"/>
              <a:tabLst>
                <a:tab pos="711200" algn="l"/>
              </a:tabLst>
            </a:pPr>
            <a:r>
              <a:rPr sz="2800" spc="-5" dirty="0">
                <a:latin typeface="Caladea"/>
                <a:cs typeface="Caladea"/>
              </a:rPr>
              <a:t>Stabilitas </a:t>
            </a:r>
            <a:r>
              <a:rPr sz="2800" spc="-10" dirty="0">
                <a:latin typeface="Caladea"/>
                <a:cs typeface="Caladea"/>
              </a:rPr>
              <a:t>suhu,denyut jantung,dan </a:t>
            </a:r>
            <a:r>
              <a:rPr sz="2800" spc="-5" dirty="0">
                <a:latin typeface="Caladea"/>
                <a:cs typeface="Caladea"/>
              </a:rPr>
              <a:t>pola</a:t>
            </a:r>
            <a:r>
              <a:rPr sz="2800" spc="30" dirty="0">
                <a:latin typeface="Caladea"/>
                <a:cs typeface="Caladea"/>
              </a:rPr>
              <a:t> </a:t>
            </a:r>
            <a:r>
              <a:rPr sz="2800" spc="-15" dirty="0">
                <a:latin typeface="Caladea"/>
                <a:cs typeface="Caladea"/>
              </a:rPr>
              <a:t>nafas</a:t>
            </a:r>
            <a:endParaRPr sz="2800" dirty="0">
              <a:latin typeface="Caladea"/>
              <a:cs typeface="Caladea"/>
            </a:endParaRPr>
          </a:p>
          <a:p>
            <a:pPr marL="710565" lvl="1" indent="-235585">
              <a:lnSpc>
                <a:spcPct val="100000"/>
              </a:lnSpc>
              <a:buChar char="•"/>
              <a:tabLst>
                <a:tab pos="711200" algn="l"/>
              </a:tabLst>
            </a:pPr>
            <a:r>
              <a:rPr sz="2800" spc="-20" dirty="0">
                <a:latin typeface="Caladea"/>
                <a:cs typeface="Caladea"/>
              </a:rPr>
              <a:t>ASI</a:t>
            </a:r>
            <a:r>
              <a:rPr sz="2800" dirty="0">
                <a:latin typeface="Caladea"/>
                <a:cs typeface="Caladea"/>
              </a:rPr>
              <a:t> </a:t>
            </a:r>
            <a:r>
              <a:rPr sz="2800" spc="-10" dirty="0">
                <a:latin typeface="Caladea"/>
                <a:cs typeface="Caladea"/>
              </a:rPr>
              <a:t>Eksklusif</a:t>
            </a:r>
            <a:endParaRPr sz="2800" dirty="0">
              <a:latin typeface="Caladea"/>
              <a:cs typeface="Caladea"/>
            </a:endParaRPr>
          </a:p>
          <a:p>
            <a:pPr marL="710565" lvl="1" indent="-235585">
              <a:lnSpc>
                <a:spcPct val="100000"/>
              </a:lnSpc>
              <a:buChar char="•"/>
              <a:tabLst>
                <a:tab pos="711200" algn="l"/>
              </a:tabLst>
            </a:pPr>
            <a:r>
              <a:rPr sz="2800" spc="-15" dirty="0">
                <a:latin typeface="Caladea"/>
                <a:cs typeface="Caladea"/>
              </a:rPr>
              <a:t>Mengurangi</a:t>
            </a:r>
            <a:r>
              <a:rPr sz="2800" spc="10" dirty="0">
                <a:latin typeface="Caladea"/>
                <a:cs typeface="Caladea"/>
              </a:rPr>
              <a:t> </a:t>
            </a:r>
            <a:r>
              <a:rPr sz="2800" spc="-10" dirty="0">
                <a:latin typeface="Caladea"/>
                <a:cs typeface="Caladea"/>
              </a:rPr>
              <a:t>infeksi</a:t>
            </a:r>
            <a:endParaRPr sz="2800" dirty="0">
              <a:latin typeface="Caladea"/>
              <a:cs typeface="Caladea"/>
            </a:endParaRPr>
          </a:p>
          <a:p>
            <a:pPr marL="710565" lvl="1" indent="-235585">
              <a:lnSpc>
                <a:spcPct val="100000"/>
              </a:lnSpc>
              <a:buChar char="•"/>
              <a:tabLst>
                <a:tab pos="711200" algn="l"/>
              </a:tabLst>
            </a:pPr>
            <a:r>
              <a:rPr sz="2800" spc="-30" dirty="0">
                <a:latin typeface="Caladea"/>
                <a:cs typeface="Caladea"/>
              </a:rPr>
              <a:t>Waktu </a:t>
            </a:r>
            <a:r>
              <a:rPr sz="2800" spc="-10" dirty="0">
                <a:latin typeface="Caladea"/>
                <a:cs typeface="Caladea"/>
              </a:rPr>
              <a:t>tidur </a:t>
            </a:r>
            <a:r>
              <a:rPr sz="2800" spc="-5" dirty="0">
                <a:latin typeface="Caladea"/>
                <a:cs typeface="Caladea"/>
              </a:rPr>
              <a:t>lebih</a:t>
            </a:r>
            <a:r>
              <a:rPr sz="2800" spc="30" dirty="0">
                <a:latin typeface="Caladea"/>
                <a:cs typeface="Caladea"/>
              </a:rPr>
              <a:t> </a:t>
            </a:r>
            <a:r>
              <a:rPr sz="2800" spc="-10" dirty="0">
                <a:latin typeface="Caladea"/>
                <a:cs typeface="Caladea"/>
              </a:rPr>
              <a:t>lama</a:t>
            </a:r>
            <a:endParaRPr sz="2800" dirty="0">
              <a:latin typeface="Caladea"/>
              <a:cs typeface="Caladea"/>
            </a:endParaRPr>
          </a:p>
          <a:p>
            <a:pPr marL="710565" lvl="1" indent="-235585">
              <a:lnSpc>
                <a:spcPct val="100000"/>
              </a:lnSpc>
              <a:buChar char="•"/>
              <a:tabLst>
                <a:tab pos="711200" algn="l"/>
              </a:tabLst>
            </a:pPr>
            <a:r>
              <a:rPr sz="2800" spc="-15" dirty="0">
                <a:latin typeface="Caladea"/>
                <a:cs typeface="Caladea"/>
              </a:rPr>
              <a:t>Mengurangi </a:t>
            </a:r>
            <a:r>
              <a:rPr sz="2800" spc="-10" dirty="0">
                <a:latin typeface="Caladea"/>
                <a:cs typeface="Caladea"/>
              </a:rPr>
              <a:t>kebutuhan</a:t>
            </a:r>
            <a:r>
              <a:rPr sz="2800" spc="25" dirty="0">
                <a:latin typeface="Caladea"/>
                <a:cs typeface="Caladea"/>
              </a:rPr>
              <a:t> </a:t>
            </a:r>
            <a:r>
              <a:rPr sz="2800" spc="-10" dirty="0">
                <a:latin typeface="Caladea"/>
                <a:cs typeface="Caladea"/>
              </a:rPr>
              <a:t>kalori</a:t>
            </a:r>
            <a:endParaRPr sz="2800" dirty="0">
              <a:latin typeface="Caladea"/>
              <a:cs typeface="Caladea"/>
            </a:endParaRPr>
          </a:p>
          <a:p>
            <a:pPr marL="710565" lvl="1" indent="-235585">
              <a:lnSpc>
                <a:spcPct val="100000"/>
              </a:lnSpc>
              <a:buChar char="•"/>
              <a:tabLst>
                <a:tab pos="711200" algn="l"/>
              </a:tabLst>
            </a:pPr>
            <a:r>
              <a:rPr sz="2800" spc="-20" dirty="0">
                <a:latin typeface="Caladea"/>
                <a:cs typeface="Caladea"/>
              </a:rPr>
              <a:t>Berat </a:t>
            </a:r>
            <a:r>
              <a:rPr sz="2800" spc="-5" dirty="0">
                <a:latin typeface="Caladea"/>
                <a:cs typeface="Caladea"/>
              </a:rPr>
              <a:t>badan lebih cepat</a:t>
            </a:r>
            <a:r>
              <a:rPr sz="2800" spc="15" dirty="0">
                <a:latin typeface="Caladea"/>
                <a:cs typeface="Caladea"/>
              </a:rPr>
              <a:t> </a:t>
            </a:r>
            <a:r>
              <a:rPr sz="2800" spc="-15" dirty="0">
                <a:latin typeface="Caladea"/>
                <a:cs typeface="Caladea"/>
              </a:rPr>
              <a:t>meningkat</a:t>
            </a:r>
            <a:endParaRPr sz="2800" dirty="0">
              <a:latin typeface="Caladea"/>
              <a:cs typeface="Caladea"/>
            </a:endParaRPr>
          </a:p>
          <a:p>
            <a:pPr marL="710565" lvl="1" indent="-235585">
              <a:lnSpc>
                <a:spcPct val="100000"/>
              </a:lnSpc>
              <a:spcBef>
                <a:spcPts val="5"/>
              </a:spcBef>
              <a:buChar char="•"/>
              <a:tabLst>
                <a:tab pos="711200" algn="l"/>
              </a:tabLst>
            </a:pPr>
            <a:r>
              <a:rPr sz="2800" spc="-20" dirty="0">
                <a:latin typeface="Caladea"/>
                <a:cs typeface="Caladea"/>
              </a:rPr>
              <a:t>Perkembangan </a:t>
            </a:r>
            <a:r>
              <a:rPr sz="2800" dirty="0">
                <a:latin typeface="Caladea"/>
                <a:cs typeface="Caladea"/>
              </a:rPr>
              <a:t>otak</a:t>
            </a:r>
            <a:r>
              <a:rPr sz="2800" spc="-10" dirty="0">
                <a:latin typeface="Caladea"/>
                <a:cs typeface="Caladea"/>
              </a:rPr>
              <a:t> </a:t>
            </a:r>
            <a:r>
              <a:rPr sz="2800" spc="-5" dirty="0">
                <a:latin typeface="Caladea"/>
                <a:cs typeface="Caladea"/>
              </a:rPr>
              <a:t>optimal</a:t>
            </a:r>
            <a:endParaRPr sz="2800" dirty="0">
              <a:latin typeface="Caladea"/>
              <a:cs typeface="Caladea"/>
            </a:endParaRPr>
          </a:p>
          <a:p>
            <a:pPr marL="710565" lvl="1" indent="-235585">
              <a:lnSpc>
                <a:spcPct val="100000"/>
              </a:lnSpc>
              <a:buChar char="•"/>
              <a:tabLst>
                <a:tab pos="711200" algn="l"/>
              </a:tabLst>
            </a:pPr>
            <a:r>
              <a:rPr sz="2800" spc="-15" dirty="0">
                <a:latin typeface="Caladea"/>
                <a:cs typeface="Caladea"/>
              </a:rPr>
              <a:t>Mengurangi</a:t>
            </a:r>
            <a:r>
              <a:rPr sz="2800" spc="10" dirty="0">
                <a:latin typeface="Caladea"/>
                <a:cs typeface="Caladea"/>
              </a:rPr>
              <a:t> </a:t>
            </a:r>
            <a:r>
              <a:rPr sz="2800" spc="-10" dirty="0">
                <a:latin typeface="Caladea"/>
                <a:cs typeface="Caladea"/>
              </a:rPr>
              <a:t>tangisan</a:t>
            </a:r>
            <a:endParaRPr sz="2800" dirty="0">
              <a:latin typeface="Caladea"/>
              <a:cs typeface="Calade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00800" y="2641092"/>
            <a:ext cx="2292857" cy="29481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57400" y="381000"/>
            <a:ext cx="48152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...Implementasi</a:t>
            </a:r>
            <a:r>
              <a:rPr sz="4000" spc="-5" dirty="0"/>
              <a:t> PMK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855295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57200" y="1438655"/>
            <a:ext cx="373380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880" indent="-297180">
              <a:lnSpc>
                <a:spcPct val="100000"/>
              </a:lnSpc>
              <a:spcBef>
                <a:spcPts val="100"/>
              </a:spcBef>
              <a:buFont typeface="Caladea"/>
              <a:buAutoNum type="arabicPeriod" startAt="2"/>
              <a:tabLst>
                <a:tab pos="309880" algn="l"/>
              </a:tabLst>
            </a:pPr>
            <a:r>
              <a:rPr sz="2400" b="1" spc="-5" dirty="0">
                <a:latin typeface="Caladea"/>
                <a:cs typeface="Caladea"/>
              </a:rPr>
              <a:t>Untuk </a:t>
            </a:r>
            <a:r>
              <a:rPr sz="2400" b="1" dirty="0">
                <a:latin typeface="Caladea"/>
                <a:cs typeface="Caladea"/>
              </a:rPr>
              <a:t>Ibu </a:t>
            </a:r>
            <a:r>
              <a:rPr sz="2400" spc="-5" dirty="0">
                <a:latin typeface="Caladea"/>
                <a:cs typeface="Caladea"/>
              </a:rPr>
              <a:t>:</a:t>
            </a:r>
            <a:endParaRPr sz="2400" dirty="0">
              <a:latin typeface="Caladea"/>
              <a:cs typeface="Caladea"/>
            </a:endParaRPr>
          </a:p>
          <a:p>
            <a:pPr marL="672465" lvl="1" indent="-203200">
              <a:lnSpc>
                <a:spcPct val="100000"/>
              </a:lnSpc>
              <a:buFont typeface="Caladea"/>
              <a:buChar char="•"/>
              <a:tabLst>
                <a:tab pos="673100" algn="l"/>
              </a:tabLst>
            </a:pPr>
            <a:r>
              <a:rPr sz="2400" i="1" spc="-5" dirty="0">
                <a:latin typeface="Caladea"/>
                <a:cs typeface="Caladea"/>
              </a:rPr>
              <a:t>Bonding</a:t>
            </a:r>
            <a:endParaRPr sz="2400" dirty="0">
              <a:latin typeface="Caladea"/>
              <a:cs typeface="Caladea"/>
            </a:endParaRPr>
          </a:p>
          <a:p>
            <a:pPr marL="672465" lvl="1" indent="-203200">
              <a:lnSpc>
                <a:spcPct val="100000"/>
              </a:lnSpc>
              <a:buChar char="•"/>
              <a:tabLst>
                <a:tab pos="673100" algn="l"/>
              </a:tabLst>
            </a:pPr>
            <a:r>
              <a:rPr sz="2400" spc="-25" dirty="0">
                <a:latin typeface="Caladea"/>
                <a:cs typeface="Caladea"/>
              </a:rPr>
              <a:t>Percaya </a:t>
            </a:r>
            <a:r>
              <a:rPr sz="2400" dirty="0">
                <a:latin typeface="Caladea"/>
                <a:cs typeface="Caladea"/>
              </a:rPr>
              <a:t>diri</a:t>
            </a:r>
          </a:p>
          <a:p>
            <a:pPr marL="672465" lvl="1" indent="-203200">
              <a:lnSpc>
                <a:spcPct val="100000"/>
              </a:lnSpc>
              <a:buChar char="•"/>
              <a:tabLst>
                <a:tab pos="673100" algn="l"/>
              </a:tabLst>
            </a:pPr>
            <a:r>
              <a:rPr sz="2400" spc="-10" dirty="0">
                <a:latin typeface="Caladea"/>
                <a:cs typeface="Caladea"/>
              </a:rPr>
              <a:t>Keberhasilan</a:t>
            </a:r>
            <a:r>
              <a:rPr sz="2400" spc="-55" dirty="0">
                <a:latin typeface="Caladea"/>
                <a:cs typeface="Caladea"/>
              </a:rPr>
              <a:t> </a:t>
            </a:r>
            <a:r>
              <a:rPr sz="2400" spc="-10" dirty="0">
                <a:latin typeface="Caladea"/>
                <a:cs typeface="Caladea"/>
              </a:rPr>
              <a:t>menyusui</a:t>
            </a:r>
            <a:endParaRPr sz="2400" dirty="0">
              <a:latin typeface="Caladea"/>
              <a:cs typeface="Calade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199" y="4602258"/>
            <a:ext cx="5019979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880" indent="-297180">
              <a:lnSpc>
                <a:spcPct val="100000"/>
              </a:lnSpc>
              <a:spcBef>
                <a:spcPts val="100"/>
              </a:spcBef>
              <a:buFont typeface="Caladea"/>
              <a:buAutoNum type="arabicPeriod" startAt="3"/>
              <a:tabLst>
                <a:tab pos="309880" algn="l"/>
              </a:tabLst>
            </a:pPr>
            <a:r>
              <a:rPr sz="2400" b="1" spc="-5" dirty="0">
                <a:latin typeface="Caladea"/>
                <a:cs typeface="Caladea"/>
              </a:rPr>
              <a:t>Untuk </a:t>
            </a:r>
            <a:r>
              <a:rPr sz="2400" b="1" spc="-45" dirty="0">
                <a:latin typeface="Caladea"/>
                <a:cs typeface="Caladea"/>
              </a:rPr>
              <a:t>Ayah</a:t>
            </a:r>
            <a:r>
              <a:rPr sz="2400" b="1" spc="-65" dirty="0">
                <a:latin typeface="Caladea"/>
                <a:cs typeface="Caladea"/>
              </a:rPr>
              <a:t> </a:t>
            </a:r>
            <a:r>
              <a:rPr sz="2400" spc="-5" dirty="0">
                <a:latin typeface="Caladea"/>
                <a:cs typeface="Caladea"/>
              </a:rPr>
              <a:t>:</a:t>
            </a:r>
            <a:endParaRPr sz="2400" dirty="0">
              <a:latin typeface="Caladea"/>
              <a:cs typeface="Caladea"/>
            </a:endParaRPr>
          </a:p>
          <a:p>
            <a:pPr marL="672465" lvl="1" indent="-203200">
              <a:lnSpc>
                <a:spcPct val="100000"/>
              </a:lnSpc>
              <a:spcBef>
                <a:spcPts val="5"/>
              </a:spcBef>
              <a:buFont typeface="Caladea"/>
              <a:buChar char="•"/>
              <a:tabLst>
                <a:tab pos="673100" algn="l"/>
              </a:tabLst>
            </a:pPr>
            <a:r>
              <a:rPr sz="2400" i="1" spc="-5" dirty="0">
                <a:latin typeface="Caladea"/>
                <a:cs typeface="Caladea"/>
              </a:rPr>
              <a:t>Bonding</a:t>
            </a:r>
            <a:endParaRPr sz="2400" dirty="0">
              <a:latin typeface="Caladea"/>
              <a:cs typeface="Caladea"/>
            </a:endParaRPr>
          </a:p>
          <a:p>
            <a:pPr marL="672465" lvl="1" indent="-203200">
              <a:lnSpc>
                <a:spcPct val="100000"/>
              </a:lnSpc>
              <a:buChar char="•"/>
              <a:tabLst>
                <a:tab pos="673100" algn="l"/>
              </a:tabLst>
            </a:pPr>
            <a:r>
              <a:rPr sz="2400" spc="-20" dirty="0">
                <a:latin typeface="Caladea"/>
                <a:cs typeface="Caladea"/>
              </a:rPr>
              <a:t>Peran </a:t>
            </a:r>
            <a:r>
              <a:rPr sz="2400" spc="-25" dirty="0">
                <a:latin typeface="Caladea"/>
                <a:cs typeface="Caladea"/>
              </a:rPr>
              <a:t>ayah </a:t>
            </a:r>
            <a:r>
              <a:rPr sz="2400" spc="-5" dirty="0">
                <a:latin typeface="Caladea"/>
                <a:cs typeface="Caladea"/>
              </a:rPr>
              <a:t>pada </a:t>
            </a:r>
            <a:r>
              <a:rPr sz="2400" spc="-15" dirty="0">
                <a:latin typeface="Caladea"/>
                <a:cs typeface="Caladea"/>
              </a:rPr>
              <a:t>perawatan</a:t>
            </a:r>
            <a:r>
              <a:rPr sz="2400" dirty="0">
                <a:latin typeface="Caladea"/>
                <a:cs typeface="Caladea"/>
              </a:rPr>
              <a:t> </a:t>
            </a:r>
            <a:r>
              <a:rPr sz="2400" spc="-25" dirty="0">
                <a:latin typeface="Caladea"/>
                <a:cs typeface="Caladea"/>
              </a:rPr>
              <a:t>bayinya</a:t>
            </a:r>
            <a:endParaRPr sz="2400" dirty="0">
              <a:latin typeface="Caladea"/>
              <a:cs typeface="Calade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44767" y="1438655"/>
            <a:ext cx="2785110" cy="23751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44767" y="4029455"/>
            <a:ext cx="2835401" cy="26357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128384" y="3761613"/>
            <a:ext cx="2872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adea"/>
                <a:cs typeface="Caladea"/>
              </a:rPr>
              <a:t>( Doc. </a:t>
            </a:r>
            <a:r>
              <a:rPr sz="1400" b="1" spc="-5" dirty="0">
                <a:latin typeface="Caladea"/>
                <a:cs typeface="Caladea"/>
              </a:rPr>
              <a:t>RSUD </a:t>
            </a:r>
            <a:r>
              <a:rPr sz="1400" b="1" spc="-45" dirty="0">
                <a:latin typeface="Caladea"/>
                <a:cs typeface="Caladea"/>
              </a:rPr>
              <a:t>Dr. </a:t>
            </a:r>
            <a:r>
              <a:rPr sz="1400" b="1" spc="-5" dirty="0">
                <a:latin typeface="Caladea"/>
                <a:cs typeface="Caladea"/>
              </a:rPr>
              <a:t>Soetomo</a:t>
            </a:r>
            <a:r>
              <a:rPr sz="1400" b="1" spc="5" dirty="0">
                <a:latin typeface="Caladea"/>
                <a:cs typeface="Caladea"/>
              </a:rPr>
              <a:t> </a:t>
            </a:r>
            <a:r>
              <a:rPr sz="1400" b="1" spc="-15" dirty="0">
                <a:latin typeface="Caladea"/>
                <a:cs typeface="Caladea"/>
              </a:rPr>
              <a:t>Surabaya)</a:t>
            </a:r>
            <a:endParaRPr sz="1400">
              <a:latin typeface="Caladea"/>
              <a:cs typeface="Calade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33400" y="381000"/>
            <a:ext cx="48177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...Implementasi</a:t>
            </a:r>
            <a:r>
              <a:rPr sz="4000" spc="-45" dirty="0"/>
              <a:t> </a:t>
            </a:r>
            <a:r>
              <a:rPr sz="4000" spc="-5" dirty="0"/>
              <a:t>PMK</a:t>
            </a:r>
            <a:endParaRPr sz="4000" dirty="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15"/>
          </p:nvPr>
        </p:nvSpPr>
        <p:spPr>
          <a:xfrm>
            <a:off x="8389366" y="6439276"/>
            <a:ext cx="243840" cy="20447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  <p:sp>
        <p:nvSpPr>
          <p:cNvPr id="17" name="object 17"/>
          <p:cNvSpPr txBox="1"/>
          <p:nvPr/>
        </p:nvSpPr>
        <p:spPr>
          <a:xfrm>
            <a:off x="7848345" y="6439276"/>
            <a:ext cx="1070610" cy="417195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800" b="1" dirty="0">
                <a:latin typeface="Caladea"/>
                <a:cs typeface="Caladea"/>
              </a:rPr>
              <a:t>Risa</a:t>
            </a:r>
            <a:r>
              <a:rPr sz="1800" b="1" spc="-75" dirty="0">
                <a:latin typeface="Caladea"/>
                <a:cs typeface="Caladea"/>
              </a:rPr>
              <a:t> </a:t>
            </a:r>
            <a:r>
              <a:rPr sz="1800" b="1" spc="-5" dirty="0">
                <a:latin typeface="Caladea"/>
                <a:cs typeface="Caladea"/>
              </a:rPr>
              <a:t>Etika</a:t>
            </a:r>
            <a:endParaRPr sz="1800">
              <a:latin typeface="Caladea"/>
              <a:cs typeface="Caladea"/>
            </a:endParaRPr>
          </a:p>
        </p:txBody>
      </p:sp>
    </p:spTree>
    <p:extLst>
      <p:ext uri="{BB962C8B-B14F-4D97-AF65-F5344CB8AC3E}">
        <p14:creationId xmlns:p14="http://schemas.microsoft.com/office/powerpoint/2010/main" val="3746294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81000" y="1828800"/>
            <a:ext cx="7631430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0045" indent="-347980">
              <a:lnSpc>
                <a:spcPct val="100000"/>
              </a:lnSpc>
              <a:spcBef>
                <a:spcPts val="95"/>
              </a:spcBef>
              <a:buFont typeface="Caladea"/>
              <a:buAutoNum type="arabicPeriod" startAt="4"/>
              <a:tabLst>
                <a:tab pos="360680" algn="l"/>
              </a:tabLst>
            </a:pPr>
            <a:r>
              <a:rPr sz="2800" b="1" spc="-10" dirty="0">
                <a:latin typeface="Caladea"/>
                <a:cs typeface="Caladea"/>
              </a:rPr>
              <a:t>Untuk </a:t>
            </a:r>
            <a:r>
              <a:rPr sz="2800" b="1" spc="-20" dirty="0">
                <a:latin typeface="Caladea"/>
                <a:cs typeface="Caladea"/>
              </a:rPr>
              <a:t>Rumah </a:t>
            </a:r>
            <a:r>
              <a:rPr sz="2800" b="1" dirty="0">
                <a:latin typeface="Caladea"/>
                <a:cs typeface="Caladea"/>
              </a:rPr>
              <a:t>Sakit</a:t>
            </a:r>
            <a:r>
              <a:rPr sz="2800" b="1" spc="55" dirty="0">
                <a:latin typeface="Caladea"/>
                <a:cs typeface="Caladea"/>
              </a:rPr>
              <a:t> </a:t>
            </a:r>
            <a:r>
              <a:rPr sz="2800" b="1" spc="-5" dirty="0">
                <a:latin typeface="Caladea"/>
                <a:cs typeface="Caladea"/>
              </a:rPr>
              <a:t>:</a:t>
            </a:r>
            <a:endParaRPr sz="2800" dirty="0">
              <a:latin typeface="Caladea"/>
              <a:cs typeface="Caladea"/>
            </a:endParaRPr>
          </a:p>
          <a:p>
            <a:pPr marL="704850" lvl="1" indent="-235585">
              <a:lnSpc>
                <a:spcPct val="100000"/>
              </a:lnSpc>
              <a:buChar char="•"/>
              <a:tabLst>
                <a:tab pos="705485" algn="l"/>
              </a:tabLst>
            </a:pPr>
            <a:r>
              <a:rPr sz="2800" spc="-10" dirty="0">
                <a:latin typeface="Caladea"/>
                <a:cs typeface="Caladea"/>
              </a:rPr>
              <a:t>Kebutuhan </a:t>
            </a:r>
            <a:r>
              <a:rPr sz="2800" spc="-5" dirty="0">
                <a:latin typeface="Caladea"/>
                <a:cs typeface="Caladea"/>
              </a:rPr>
              <a:t>staf, alat dan </a:t>
            </a:r>
            <a:r>
              <a:rPr sz="2800" spc="-10" dirty="0">
                <a:latin typeface="Caladea"/>
                <a:cs typeface="Caladea"/>
              </a:rPr>
              <a:t>ruangan</a:t>
            </a:r>
            <a:r>
              <a:rPr sz="2800" spc="15" dirty="0">
                <a:latin typeface="Caladea"/>
                <a:cs typeface="Caladea"/>
              </a:rPr>
              <a:t> </a:t>
            </a:r>
            <a:r>
              <a:rPr sz="2800" spc="-10" dirty="0">
                <a:latin typeface="Caladea"/>
                <a:cs typeface="Caladea"/>
              </a:rPr>
              <a:t>minimal</a:t>
            </a:r>
            <a:endParaRPr sz="2800" dirty="0">
              <a:latin typeface="Caladea"/>
              <a:cs typeface="Caladea"/>
            </a:endParaRPr>
          </a:p>
          <a:p>
            <a:pPr marL="704850" lvl="1" indent="-235585">
              <a:lnSpc>
                <a:spcPct val="100000"/>
              </a:lnSpc>
              <a:buChar char="•"/>
              <a:tabLst>
                <a:tab pos="705485" algn="l"/>
              </a:tabLst>
            </a:pPr>
            <a:r>
              <a:rPr sz="2800" spc="-20" dirty="0">
                <a:latin typeface="Caladea"/>
                <a:cs typeface="Caladea"/>
              </a:rPr>
              <a:t>Bayi </a:t>
            </a:r>
            <a:r>
              <a:rPr sz="2800" spc="-5" dirty="0">
                <a:latin typeface="Caladea"/>
                <a:cs typeface="Caladea"/>
              </a:rPr>
              <a:t>lebih </a:t>
            </a:r>
            <a:r>
              <a:rPr sz="2800" dirty="0">
                <a:latin typeface="Caladea"/>
                <a:cs typeface="Caladea"/>
              </a:rPr>
              <a:t>cepat</a:t>
            </a:r>
            <a:r>
              <a:rPr sz="2800" spc="25" dirty="0">
                <a:latin typeface="Caladea"/>
                <a:cs typeface="Caladea"/>
              </a:rPr>
              <a:t> </a:t>
            </a:r>
            <a:r>
              <a:rPr sz="2800" spc="-5" dirty="0">
                <a:latin typeface="Caladea"/>
                <a:cs typeface="Caladea"/>
              </a:rPr>
              <a:t>pulang</a:t>
            </a:r>
            <a:endParaRPr sz="2800" dirty="0">
              <a:latin typeface="Caladea"/>
              <a:cs typeface="Caladea"/>
            </a:endParaRPr>
          </a:p>
          <a:p>
            <a:pPr marL="704850" lvl="1" indent="-235585">
              <a:lnSpc>
                <a:spcPct val="100000"/>
              </a:lnSpc>
              <a:spcBef>
                <a:spcPts val="5"/>
              </a:spcBef>
              <a:buChar char="•"/>
              <a:tabLst>
                <a:tab pos="705485" algn="l"/>
              </a:tabLst>
            </a:pPr>
            <a:r>
              <a:rPr sz="2800" spc="-10" dirty="0">
                <a:latin typeface="Caladea"/>
                <a:cs typeface="Caladea"/>
              </a:rPr>
              <a:t>Hemat/murah</a:t>
            </a:r>
            <a:endParaRPr sz="2800" dirty="0">
              <a:latin typeface="Caladea"/>
              <a:cs typeface="Caladea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Caladea"/>
              <a:buChar char="•"/>
            </a:pPr>
            <a:endParaRPr sz="2850" dirty="0">
              <a:latin typeface="Caladea"/>
              <a:cs typeface="Caladea"/>
            </a:endParaRPr>
          </a:p>
          <a:p>
            <a:pPr marL="360045" indent="-347980">
              <a:lnSpc>
                <a:spcPct val="100000"/>
              </a:lnSpc>
              <a:buFont typeface="Caladea"/>
              <a:buAutoNum type="arabicPeriod" startAt="4"/>
              <a:tabLst>
                <a:tab pos="360680" algn="l"/>
              </a:tabLst>
            </a:pPr>
            <a:r>
              <a:rPr sz="2800" b="1" spc="-5" dirty="0">
                <a:latin typeface="Caladea"/>
                <a:cs typeface="Caladea"/>
              </a:rPr>
              <a:t>Untuk </a:t>
            </a:r>
            <a:r>
              <a:rPr sz="2800" b="1" spc="-10" dirty="0">
                <a:latin typeface="Caladea"/>
                <a:cs typeface="Caladea"/>
              </a:rPr>
              <a:t>Pemerintah</a:t>
            </a:r>
            <a:r>
              <a:rPr sz="2800" b="1" spc="5" dirty="0">
                <a:latin typeface="Caladea"/>
                <a:cs typeface="Caladea"/>
              </a:rPr>
              <a:t> </a:t>
            </a:r>
            <a:r>
              <a:rPr sz="2800" spc="-5" dirty="0">
                <a:latin typeface="Caladea"/>
                <a:cs typeface="Caladea"/>
              </a:rPr>
              <a:t>:</a:t>
            </a:r>
            <a:endParaRPr sz="2800" dirty="0">
              <a:latin typeface="Caladea"/>
              <a:cs typeface="Caladea"/>
            </a:endParaRPr>
          </a:p>
          <a:p>
            <a:pPr marL="704850" lvl="1" indent="-235585">
              <a:lnSpc>
                <a:spcPct val="100000"/>
              </a:lnSpc>
              <a:spcBef>
                <a:spcPts val="5"/>
              </a:spcBef>
              <a:buChar char="•"/>
              <a:tabLst>
                <a:tab pos="705485" algn="l"/>
              </a:tabLst>
            </a:pPr>
            <a:r>
              <a:rPr sz="2800" spc="-10" dirty="0">
                <a:latin typeface="Caladea"/>
                <a:cs typeface="Caladea"/>
              </a:rPr>
              <a:t>Menghemat</a:t>
            </a:r>
            <a:r>
              <a:rPr sz="2800" spc="10" dirty="0">
                <a:latin typeface="Caladea"/>
                <a:cs typeface="Caladea"/>
              </a:rPr>
              <a:t> </a:t>
            </a:r>
            <a:r>
              <a:rPr sz="2800" spc="-15" dirty="0">
                <a:latin typeface="Caladea"/>
                <a:cs typeface="Caladea"/>
              </a:rPr>
              <a:t>anggaran</a:t>
            </a:r>
            <a:endParaRPr sz="2800" dirty="0">
              <a:latin typeface="Caladea"/>
              <a:cs typeface="Caladea"/>
            </a:endParaRPr>
          </a:p>
          <a:p>
            <a:pPr marL="704850" lvl="1" indent="-235585">
              <a:lnSpc>
                <a:spcPct val="100000"/>
              </a:lnSpc>
              <a:buChar char="•"/>
              <a:tabLst>
                <a:tab pos="705485" algn="l"/>
              </a:tabLst>
            </a:pPr>
            <a:r>
              <a:rPr sz="2800" spc="-10" dirty="0">
                <a:latin typeface="Caladea"/>
                <a:cs typeface="Caladea"/>
              </a:rPr>
              <a:t>Menurunkan </a:t>
            </a:r>
            <a:r>
              <a:rPr sz="2800" spc="-5" dirty="0">
                <a:latin typeface="Caladea"/>
                <a:cs typeface="Caladea"/>
              </a:rPr>
              <a:t>morbiditas dan </a:t>
            </a:r>
            <a:r>
              <a:rPr sz="2800" spc="-10" dirty="0">
                <a:latin typeface="Caladea"/>
                <a:cs typeface="Caladea"/>
              </a:rPr>
              <a:t>mortalitas</a:t>
            </a:r>
            <a:r>
              <a:rPr sz="2800" spc="45" dirty="0">
                <a:latin typeface="Caladea"/>
                <a:cs typeface="Caladea"/>
              </a:rPr>
              <a:t> </a:t>
            </a:r>
            <a:r>
              <a:rPr sz="2800" spc="-10" dirty="0">
                <a:latin typeface="Caladea"/>
                <a:cs typeface="Caladea"/>
              </a:rPr>
              <a:t>BBLR</a:t>
            </a:r>
            <a:endParaRPr sz="2800" dirty="0">
              <a:latin typeface="Caladea"/>
              <a:cs typeface="Calade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81200" y="533400"/>
            <a:ext cx="48145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...Implementasi </a:t>
            </a:r>
            <a:r>
              <a:rPr sz="4000" spc="-5" dirty="0"/>
              <a:t>PMK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87966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685799" y="1143000"/>
            <a:ext cx="6365875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265" indent="-203200">
              <a:lnSpc>
                <a:spcPct val="100000"/>
              </a:lnSpc>
              <a:spcBef>
                <a:spcPts val="100"/>
              </a:spcBef>
              <a:buChar char="•"/>
              <a:tabLst>
                <a:tab pos="215900" algn="l"/>
              </a:tabLst>
            </a:pPr>
            <a:r>
              <a:rPr sz="2400" spc="-5" dirty="0">
                <a:latin typeface="Caladea"/>
                <a:cs typeface="Caladea"/>
              </a:rPr>
              <a:t>Semua </a:t>
            </a:r>
            <a:r>
              <a:rPr sz="2400" spc="-15" dirty="0">
                <a:latin typeface="Caladea"/>
                <a:cs typeface="Caladea"/>
              </a:rPr>
              <a:t>Rumah </a:t>
            </a:r>
            <a:r>
              <a:rPr sz="2400" spc="-5" dirty="0">
                <a:latin typeface="Caladea"/>
                <a:cs typeface="Caladea"/>
              </a:rPr>
              <a:t>Sakit </a:t>
            </a:r>
            <a:r>
              <a:rPr sz="2400" dirty="0">
                <a:latin typeface="Caladea"/>
                <a:cs typeface="Caladea"/>
              </a:rPr>
              <a:t>(Tipe </a:t>
            </a:r>
            <a:r>
              <a:rPr sz="2400" spc="-5" dirty="0">
                <a:latin typeface="Caladea"/>
                <a:cs typeface="Caladea"/>
              </a:rPr>
              <a:t>ABC) </a:t>
            </a:r>
            <a:r>
              <a:rPr sz="2400" dirty="0">
                <a:latin typeface="Caladea"/>
                <a:cs typeface="Caladea"/>
              </a:rPr>
              <a:t>dan</a:t>
            </a:r>
            <a:r>
              <a:rPr sz="2400" spc="-30" dirty="0">
                <a:latin typeface="Caladea"/>
                <a:cs typeface="Caladea"/>
              </a:rPr>
              <a:t> </a:t>
            </a:r>
            <a:r>
              <a:rPr sz="2400" spc="-5" dirty="0">
                <a:latin typeface="Caladea"/>
                <a:cs typeface="Caladea"/>
              </a:rPr>
              <a:t>Puskesmas</a:t>
            </a:r>
            <a:endParaRPr sz="2400" dirty="0">
              <a:latin typeface="Caladea"/>
              <a:cs typeface="Caladea"/>
            </a:endParaRPr>
          </a:p>
          <a:p>
            <a:pPr marL="215900" marR="3142615" indent="-215900">
              <a:lnSpc>
                <a:spcPct val="100000"/>
              </a:lnSpc>
              <a:spcBef>
                <a:spcPts val="5"/>
              </a:spcBef>
              <a:buChar char="•"/>
              <a:tabLst>
                <a:tab pos="215900" algn="l"/>
              </a:tabLst>
            </a:pPr>
            <a:r>
              <a:rPr sz="2400" spc="-5" dirty="0">
                <a:latin typeface="Caladea"/>
                <a:cs typeface="Caladea"/>
              </a:rPr>
              <a:t>Semua </a:t>
            </a:r>
            <a:r>
              <a:rPr sz="2400" spc="-20" dirty="0">
                <a:latin typeface="Caladea"/>
                <a:cs typeface="Caladea"/>
              </a:rPr>
              <a:t>level perawatan  </a:t>
            </a:r>
            <a:r>
              <a:rPr sz="2400" spc="-15" dirty="0">
                <a:latin typeface="Caladea"/>
                <a:cs typeface="Caladea"/>
              </a:rPr>
              <a:t>Ruang </a:t>
            </a:r>
            <a:r>
              <a:rPr sz="2400" spc="-25" dirty="0">
                <a:latin typeface="Caladea"/>
                <a:cs typeface="Caladea"/>
              </a:rPr>
              <a:t>rawat</a:t>
            </a:r>
            <a:r>
              <a:rPr sz="2400" spc="-35" dirty="0">
                <a:latin typeface="Caladea"/>
                <a:cs typeface="Caladea"/>
              </a:rPr>
              <a:t> </a:t>
            </a:r>
            <a:r>
              <a:rPr sz="2400" spc="-10" dirty="0">
                <a:latin typeface="Caladea"/>
                <a:cs typeface="Caladea"/>
              </a:rPr>
              <a:t>gabung</a:t>
            </a:r>
            <a:endParaRPr sz="2400" dirty="0">
              <a:latin typeface="Caladea"/>
              <a:cs typeface="Caladea"/>
            </a:endParaRPr>
          </a:p>
          <a:p>
            <a:pPr marL="469900" marR="2058670">
              <a:lnSpc>
                <a:spcPct val="100000"/>
              </a:lnSpc>
            </a:pPr>
            <a:r>
              <a:rPr sz="2400" spc="-15" dirty="0">
                <a:latin typeface="Caladea"/>
                <a:cs typeface="Caladea"/>
              </a:rPr>
              <a:t>Ruang </a:t>
            </a:r>
            <a:r>
              <a:rPr sz="2400" spc="-5" dirty="0">
                <a:latin typeface="Caladea"/>
                <a:cs typeface="Caladea"/>
              </a:rPr>
              <a:t>Intermediate </a:t>
            </a:r>
            <a:r>
              <a:rPr sz="2400" dirty="0">
                <a:latin typeface="Caladea"/>
                <a:cs typeface="Caladea"/>
              </a:rPr>
              <a:t>Neonatal  </a:t>
            </a:r>
            <a:r>
              <a:rPr sz="2400" spc="-15" dirty="0">
                <a:latin typeface="Caladea"/>
                <a:cs typeface="Caladea"/>
              </a:rPr>
              <a:t>Ruang</a:t>
            </a:r>
            <a:r>
              <a:rPr sz="2400" spc="-10" dirty="0">
                <a:latin typeface="Caladea"/>
                <a:cs typeface="Caladea"/>
              </a:rPr>
              <a:t> </a:t>
            </a:r>
            <a:r>
              <a:rPr sz="2400" i="1" dirty="0">
                <a:latin typeface="Caladea"/>
                <a:cs typeface="Caladea"/>
              </a:rPr>
              <a:t>NICU</a:t>
            </a:r>
            <a:endParaRPr sz="2400" dirty="0">
              <a:latin typeface="Caladea"/>
              <a:cs typeface="Caladea"/>
            </a:endParaRPr>
          </a:p>
          <a:p>
            <a:pPr marL="215265" indent="-203200">
              <a:lnSpc>
                <a:spcPct val="100000"/>
              </a:lnSpc>
              <a:buChar char="•"/>
              <a:tabLst>
                <a:tab pos="215900" algn="l"/>
              </a:tabLst>
            </a:pPr>
            <a:r>
              <a:rPr sz="2400" spc="-10" dirty="0">
                <a:latin typeface="Caladea"/>
                <a:cs typeface="Caladea"/>
              </a:rPr>
              <a:t>Berat </a:t>
            </a:r>
            <a:r>
              <a:rPr sz="2400" spc="-5" dirty="0">
                <a:latin typeface="Caladea"/>
                <a:cs typeface="Caladea"/>
              </a:rPr>
              <a:t>lahir &lt; 2500</a:t>
            </a:r>
            <a:r>
              <a:rPr sz="2400" spc="-45" dirty="0">
                <a:latin typeface="Caladea"/>
                <a:cs typeface="Caladea"/>
              </a:rPr>
              <a:t> </a:t>
            </a:r>
            <a:r>
              <a:rPr sz="2400" spc="-15" dirty="0">
                <a:latin typeface="Caladea"/>
                <a:cs typeface="Caladea"/>
              </a:rPr>
              <a:t>gram</a:t>
            </a:r>
            <a:endParaRPr sz="2400" dirty="0">
              <a:latin typeface="Caladea"/>
              <a:cs typeface="Caladea"/>
            </a:endParaRPr>
          </a:p>
          <a:p>
            <a:pPr marL="469900">
              <a:lnSpc>
                <a:spcPct val="100000"/>
              </a:lnSpc>
            </a:pPr>
            <a:r>
              <a:rPr sz="2400" spc="650" dirty="0">
                <a:latin typeface="Wingdings"/>
                <a:cs typeface="Wingdings"/>
              </a:rPr>
              <a:t>→</a:t>
            </a:r>
            <a:r>
              <a:rPr sz="2400" spc="650" dirty="0">
                <a:latin typeface="Caladea"/>
                <a:cs typeface="Caladea"/>
              </a:rPr>
              <a:t>RSUD.</a:t>
            </a:r>
            <a:r>
              <a:rPr sz="2400" spc="45" dirty="0">
                <a:latin typeface="Caladea"/>
                <a:cs typeface="Caladea"/>
              </a:rPr>
              <a:t> </a:t>
            </a:r>
            <a:r>
              <a:rPr sz="2400" spc="-85" dirty="0">
                <a:latin typeface="Caladea"/>
                <a:cs typeface="Caladea"/>
              </a:rPr>
              <a:t>Dr. </a:t>
            </a:r>
            <a:r>
              <a:rPr sz="2400" spc="-10" dirty="0">
                <a:latin typeface="Caladea"/>
                <a:cs typeface="Caladea"/>
              </a:rPr>
              <a:t>Soetomo </a:t>
            </a:r>
            <a:r>
              <a:rPr sz="2400" spc="-5" dirty="0">
                <a:latin typeface="Caladea"/>
                <a:cs typeface="Caladea"/>
              </a:rPr>
              <a:t>&lt; 1800 </a:t>
            </a:r>
            <a:r>
              <a:rPr sz="2400" spc="-15" dirty="0">
                <a:latin typeface="Caladea"/>
                <a:cs typeface="Caladea"/>
              </a:rPr>
              <a:t>gram</a:t>
            </a:r>
            <a:endParaRPr sz="2400" dirty="0">
              <a:latin typeface="Caladea"/>
              <a:cs typeface="Caladea"/>
            </a:endParaRPr>
          </a:p>
          <a:p>
            <a:pPr marL="215265" indent="-203200">
              <a:lnSpc>
                <a:spcPct val="100000"/>
              </a:lnSpc>
              <a:buChar char="•"/>
              <a:tabLst>
                <a:tab pos="215900" algn="l"/>
              </a:tabLst>
            </a:pPr>
            <a:r>
              <a:rPr sz="2400" spc="-15" dirty="0">
                <a:latin typeface="Caladea"/>
                <a:cs typeface="Caladea"/>
              </a:rPr>
              <a:t>Bayi </a:t>
            </a:r>
            <a:r>
              <a:rPr sz="2400" dirty="0">
                <a:latin typeface="Caladea"/>
                <a:cs typeface="Caladea"/>
              </a:rPr>
              <a:t>stabil </a:t>
            </a:r>
            <a:r>
              <a:rPr sz="2400" spc="-5" dirty="0">
                <a:latin typeface="Caladea"/>
                <a:cs typeface="Caladea"/>
              </a:rPr>
              <a:t>minimal </a:t>
            </a:r>
            <a:r>
              <a:rPr sz="2400" dirty="0">
                <a:latin typeface="Caladea"/>
                <a:cs typeface="Caladea"/>
              </a:rPr>
              <a:t>3 hari</a:t>
            </a:r>
            <a:r>
              <a:rPr sz="2400" spc="-60" dirty="0">
                <a:latin typeface="Caladea"/>
                <a:cs typeface="Caladea"/>
              </a:rPr>
              <a:t> </a:t>
            </a:r>
            <a:r>
              <a:rPr sz="2400" spc="-5" dirty="0">
                <a:latin typeface="Caladea"/>
                <a:cs typeface="Caladea"/>
              </a:rPr>
              <a:t>berturut-turut</a:t>
            </a:r>
            <a:endParaRPr sz="2400" dirty="0">
              <a:latin typeface="Caladea"/>
              <a:cs typeface="Caladea"/>
            </a:endParaRPr>
          </a:p>
          <a:p>
            <a:pPr marL="215265" indent="-203200">
              <a:lnSpc>
                <a:spcPct val="100000"/>
              </a:lnSpc>
              <a:spcBef>
                <a:spcPts val="5"/>
              </a:spcBef>
              <a:buChar char="•"/>
              <a:tabLst>
                <a:tab pos="215900" algn="l"/>
              </a:tabLst>
            </a:pPr>
            <a:r>
              <a:rPr sz="2400" spc="-30" dirty="0">
                <a:latin typeface="Caladea"/>
                <a:cs typeface="Caladea"/>
              </a:rPr>
              <a:t>Toleransi </a:t>
            </a:r>
            <a:r>
              <a:rPr sz="2400" spc="-5" dirty="0">
                <a:latin typeface="Caladea"/>
                <a:cs typeface="Caladea"/>
              </a:rPr>
              <a:t>minum</a:t>
            </a:r>
            <a:r>
              <a:rPr sz="2400" spc="-15" dirty="0">
                <a:latin typeface="Caladea"/>
                <a:cs typeface="Caladea"/>
              </a:rPr>
              <a:t> </a:t>
            </a:r>
            <a:r>
              <a:rPr sz="2400" spc="-5" dirty="0">
                <a:latin typeface="Caladea"/>
                <a:cs typeface="Caladea"/>
              </a:rPr>
              <a:t>baik</a:t>
            </a:r>
            <a:endParaRPr sz="2400" dirty="0">
              <a:latin typeface="Caladea"/>
              <a:cs typeface="Caladea"/>
            </a:endParaRPr>
          </a:p>
          <a:p>
            <a:pPr marL="215265" indent="-203200">
              <a:lnSpc>
                <a:spcPct val="100000"/>
              </a:lnSpc>
              <a:buChar char="•"/>
              <a:tabLst>
                <a:tab pos="215900" algn="l"/>
              </a:tabLst>
            </a:pPr>
            <a:r>
              <a:rPr sz="2400" spc="-5" dirty="0">
                <a:latin typeface="Caladea"/>
                <a:cs typeface="Caladea"/>
              </a:rPr>
              <a:t>Ibu </a:t>
            </a:r>
            <a:r>
              <a:rPr sz="2400" spc="-15" dirty="0">
                <a:latin typeface="Caladea"/>
                <a:cs typeface="Caladea"/>
              </a:rPr>
              <a:t>bayi </a:t>
            </a:r>
            <a:r>
              <a:rPr sz="2400" spc="-5" dirty="0">
                <a:latin typeface="Caladea"/>
                <a:cs typeface="Caladea"/>
              </a:rPr>
              <a:t>bersedia </a:t>
            </a:r>
            <a:r>
              <a:rPr sz="2400" spc="-10" dirty="0">
                <a:latin typeface="Caladea"/>
                <a:cs typeface="Caladea"/>
              </a:rPr>
              <a:t>melakukan</a:t>
            </a:r>
            <a:r>
              <a:rPr sz="2400" spc="10" dirty="0">
                <a:latin typeface="Caladea"/>
                <a:cs typeface="Caladea"/>
              </a:rPr>
              <a:t> </a:t>
            </a:r>
            <a:r>
              <a:rPr sz="2400" dirty="0">
                <a:latin typeface="Caladea"/>
                <a:cs typeface="Caladea"/>
              </a:rPr>
              <a:t>PMK</a:t>
            </a:r>
          </a:p>
          <a:p>
            <a:pPr marL="469900">
              <a:lnSpc>
                <a:spcPct val="100000"/>
              </a:lnSpc>
            </a:pPr>
            <a:r>
              <a:rPr sz="2400" spc="1005" dirty="0">
                <a:latin typeface="Wingdings"/>
                <a:cs typeface="Wingdings"/>
              </a:rPr>
              <a:t>→</a:t>
            </a:r>
            <a:r>
              <a:rPr sz="2400" spc="1005" dirty="0">
                <a:latin typeface="Caladea"/>
                <a:cs typeface="Caladea"/>
              </a:rPr>
              <a:t>Ibu</a:t>
            </a:r>
            <a:r>
              <a:rPr sz="2400" spc="-15" dirty="0">
                <a:latin typeface="Caladea"/>
                <a:cs typeface="Caladea"/>
              </a:rPr>
              <a:t> </a:t>
            </a:r>
            <a:r>
              <a:rPr sz="2400" spc="-5" dirty="0">
                <a:latin typeface="Caladea"/>
                <a:cs typeface="Caladea"/>
              </a:rPr>
              <a:t>telah diedukasi</a:t>
            </a:r>
            <a:endParaRPr sz="2400" dirty="0">
              <a:latin typeface="Caladea"/>
              <a:cs typeface="Calade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14315" y="304800"/>
            <a:ext cx="48152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...Implementasi</a:t>
            </a:r>
            <a:r>
              <a:rPr sz="4000" spc="5" dirty="0"/>
              <a:t> </a:t>
            </a:r>
            <a:r>
              <a:rPr sz="4000" spc="-5" dirty="0"/>
              <a:t>PMK</a:t>
            </a:r>
            <a:endParaRPr sz="4000" dirty="0"/>
          </a:p>
        </p:txBody>
      </p:sp>
      <p:sp>
        <p:nvSpPr>
          <p:cNvPr id="11" name="object 11"/>
          <p:cNvSpPr txBox="1"/>
          <p:nvPr/>
        </p:nvSpPr>
        <p:spPr>
          <a:xfrm>
            <a:off x="271651" y="6049966"/>
            <a:ext cx="5595749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65"/>
              </a:lnSpc>
            </a:pPr>
            <a:r>
              <a:rPr sz="2400" dirty="0">
                <a:latin typeface="Caladea"/>
                <a:cs typeface="Caladea"/>
              </a:rPr>
              <a:t>• </a:t>
            </a:r>
            <a:r>
              <a:rPr sz="2400" spc="-35" dirty="0">
                <a:latin typeface="Caladea"/>
                <a:cs typeface="Caladea"/>
              </a:rPr>
              <a:t>Tenaga </a:t>
            </a:r>
            <a:r>
              <a:rPr sz="2400" spc="-5" dirty="0">
                <a:latin typeface="Caladea"/>
                <a:cs typeface="Caladea"/>
              </a:rPr>
              <a:t>medis </a:t>
            </a:r>
            <a:r>
              <a:rPr sz="2400" dirty="0">
                <a:latin typeface="Caladea"/>
                <a:cs typeface="Caladea"/>
              </a:rPr>
              <a:t>dan </a:t>
            </a:r>
            <a:r>
              <a:rPr sz="2400" spc="-20" dirty="0">
                <a:latin typeface="Caladea"/>
                <a:cs typeface="Caladea"/>
              </a:rPr>
              <a:t>perawat </a:t>
            </a:r>
            <a:r>
              <a:rPr sz="2400" spc="-10" dirty="0">
                <a:latin typeface="Caladea"/>
                <a:cs typeface="Caladea"/>
              </a:rPr>
              <a:t>terampil</a:t>
            </a:r>
            <a:endParaRPr sz="2400" dirty="0">
              <a:latin typeface="Caladea"/>
              <a:cs typeface="Calade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14766" y="6439276"/>
            <a:ext cx="193040" cy="20447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spc="-10" dirty="0">
                <a:solidFill>
                  <a:srgbClr val="888888"/>
                </a:solidFill>
                <a:latin typeface="Caladea"/>
                <a:cs typeface="Caladea"/>
              </a:rPr>
              <a:t>17</a:t>
            </a:r>
            <a:endParaRPr sz="1200">
              <a:latin typeface="Caladea"/>
              <a:cs typeface="Caladea"/>
            </a:endParaRPr>
          </a:p>
        </p:txBody>
      </p:sp>
    </p:spTree>
    <p:extLst>
      <p:ext uri="{BB962C8B-B14F-4D97-AF65-F5344CB8AC3E}">
        <p14:creationId xmlns:p14="http://schemas.microsoft.com/office/powerpoint/2010/main" val="2446273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67200" y="228600"/>
            <a:ext cx="4648200" cy="304800"/>
          </a:xfrm>
          <a:custGeom>
            <a:avLst/>
            <a:gdLst/>
            <a:ahLst/>
            <a:cxnLst/>
            <a:rect l="l" t="t" r="r" b="b"/>
            <a:pathLst>
              <a:path w="4648200" h="304800">
                <a:moveTo>
                  <a:pt x="4648200" y="0"/>
                </a:moveTo>
                <a:lnTo>
                  <a:pt x="0" y="0"/>
                </a:lnTo>
                <a:lnTo>
                  <a:pt x="0" y="304800"/>
                </a:lnTo>
                <a:lnTo>
                  <a:pt x="4648200" y="304800"/>
                </a:lnTo>
                <a:lnTo>
                  <a:pt x="4648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736" y="1310874"/>
            <a:ext cx="632079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340" indent="-167640">
              <a:lnSpc>
                <a:spcPct val="100000"/>
              </a:lnSpc>
              <a:spcBef>
                <a:spcPts val="100"/>
              </a:spcBef>
              <a:buSzPct val="83333"/>
              <a:buChar char="•"/>
              <a:tabLst>
                <a:tab pos="180340" algn="l"/>
              </a:tabLst>
            </a:pPr>
            <a:r>
              <a:rPr sz="2400" spc="-5" dirty="0">
                <a:latin typeface="Caladea"/>
                <a:cs typeface="Caladea"/>
              </a:rPr>
              <a:t>BBLR </a:t>
            </a:r>
            <a:r>
              <a:rPr sz="2400" b="1" spc="-10" dirty="0">
                <a:latin typeface="Caladea"/>
                <a:cs typeface="Caladea"/>
              </a:rPr>
              <a:t>tunggal, </a:t>
            </a:r>
            <a:r>
              <a:rPr sz="2400" b="1" dirty="0">
                <a:latin typeface="Caladea"/>
                <a:cs typeface="Caladea"/>
              </a:rPr>
              <a:t>gemelli </a:t>
            </a:r>
            <a:r>
              <a:rPr sz="2400" b="1" spc="-5" dirty="0">
                <a:latin typeface="Caladea"/>
                <a:cs typeface="Caladea"/>
              </a:rPr>
              <a:t>&amp;</a:t>
            </a:r>
            <a:r>
              <a:rPr sz="2400" b="1" dirty="0">
                <a:latin typeface="Caladea"/>
                <a:cs typeface="Caladea"/>
              </a:rPr>
              <a:t> </a:t>
            </a:r>
            <a:r>
              <a:rPr sz="2400" b="1" spc="-10" dirty="0">
                <a:latin typeface="Caladea"/>
                <a:cs typeface="Caladea"/>
              </a:rPr>
              <a:t>tripplet</a:t>
            </a:r>
            <a:endParaRPr sz="2400" dirty="0">
              <a:latin typeface="Caladea"/>
              <a:cs typeface="Caladea"/>
            </a:endParaRPr>
          </a:p>
          <a:p>
            <a:pPr marL="215265" indent="-203200">
              <a:lnSpc>
                <a:spcPct val="100000"/>
              </a:lnSpc>
              <a:buChar char="•"/>
              <a:tabLst>
                <a:tab pos="215900" algn="l"/>
              </a:tabLst>
            </a:pPr>
            <a:r>
              <a:rPr sz="2400" spc="-10" dirty="0">
                <a:latin typeface="Caladea"/>
                <a:cs typeface="Caladea"/>
              </a:rPr>
              <a:t>Kontak kulit </a:t>
            </a:r>
            <a:r>
              <a:rPr sz="2400" spc="-5" dirty="0">
                <a:latin typeface="Caladea"/>
                <a:cs typeface="Caladea"/>
              </a:rPr>
              <a:t>dengan </a:t>
            </a:r>
            <a:r>
              <a:rPr sz="2400" spc="-10" dirty="0">
                <a:latin typeface="Caladea"/>
                <a:cs typeface="Caladea"/>
              </a:rPr>
              <a:t>kulit </a:t>
            </a:r>
            <a:r>
              <a:rPr sz="2400" b="1" spc="-5" dirty="0">
                <a:latin typeface="Caladea"/>
                <a:cs typeface="Caladea"/>
              </a:rPr>
              <a:t>minimal </a:t>
            </a:r>
            <a:r>
              <a:rPr sz="2400" b="1" dirty="0">
                <a:latin typeface="Caladea"/>
                <a:cs typeface="Caladea"/>
              </a:rPr>
              <a:t>2</a:t>
            </a:r>
            <a:r>
              <a:rPr sz="2400" b="1" spc="-20" dirty="0">
                <a:latin typeface="Caladea"/>
                <a:cs typeface="Caladea"/>
              </a:rPr>
              <a:t> </a:t>
            </a:r>
            <a:r>
              <a:rPr sz="2400" b="1" spc="-10" dirty="0">
                <a:latin typeface="Caladea"/>
                <a:cs typeface="Caladea"/>
              </a:rPr>
              <a:t>jam/hari</a:t>
            </a:r>
            <a:endParaRPr sz="2400" dirty="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2450" dirty="0">
              <a:latin typeface="Caladea"/>
              <a:cs typeface="Caladea"/>
            </a:endParaRPr>
          </a:p>
          <a:p>
            <a:pPr marL="215900" marR="51435" indent="-215900">
              <a:lnSpc>
                <a:spcPct val="100000"/>
              </a:lnSpc>
              <a:buChar char="•"/>
              <a:tabLst>
                <a:tab pos="215900" algn="l"/>
              </a:tabLst>
            </a:pPr>
            <a:r>
              <a:rPr sz="2400" spc="-10" dirty="0">
                <a:latin typeface="Caladea"/>
                <a:cs typeface="Caladea"/>
              </a:rPr>
              <a:t>Posisi </a:t>
            </a:r>
            <a:r>
              <a:rPr sz="2400" spc="-15" dirty="0">
                <a:latin typeface="Caladea"/>
                <a:cs typeface="Caladea"/>
              </a:rPr>
              <a:t>bayi </a:t>
            </a:r>
            <a:r>
              <a:rPr sz="2400" spc="-5" dirty="0">
                <a:latin typeface="Caladea"/>
                <a:cs typeface="Caladea"/>
              </a:rPr>
              <a:t>diantara </a:t>
            </a:r>
            <a:r>
              <a:rPr sz="2400" spc="-15" dirty="0">
                <a:latin typeface="Caladea"/>
                <a:cs typeface="Caladea"/>
              </a:rPr>
              <a:t>payudara, </a:t>
            </a:r>
            <a:r>
              <a:rPr sz="2400" spc="-10" dirty="0">
                <a:latin typeface="Caladea"/>
                <a:cs typeface="Caladea"/>
              </a:rPr>
              <a:t>tegak, </a:t>
            </a:r>
            <a:r>
              <a:rPr sz="2400" dirty="0">
                <a:latin typeface="Caladea"/>
                <a:cs typeface="Caladea"/>
              </a:rPr>
              <a:t>dada </a:t>
            </a:r>
            <a:r>
              <a:rPr sz="2400" spc="-15" dirty="0">
                <a:latin typeface="Caladea"/>
                <a:cs typeface="Caladea"/>
              </a:rPr>
              <a:t>bayi  </a:t>
            </a:r>
            <a:r>
              <a:rPr sz="2400" spc="-5" dirty="0">
                <a:latin typeface="Caladea"/>
                <a:cs typeface="Caladea"/>
              </a:rPr>
              <a:t>menempel </a:t>
            </a:r>
            <a:r>
              <a:rPr sz="2400" spc="-20" dirty="0">
                <a:latin typeface="Caladea"/>
                <a:cs typeface="Caladea"/>
              </a:rPr>
              <a:t>ke </a:t>
            </a:r>
            <a:r>
              <a:rPr sz="2400" dirty="0">
                <a:latin typeface="Caladea"/>
                <a:cs typeface="Caladea"/>
              </a:rPr>
              <a:t>dada</a:t>
            </a:r>
            <a:r>
              <a:rPr sz="2400" spc="40" dirty="0">
                <a:latin typeface="Caladea"/>
                <a:cs typeface="Caladea"/>
              </a:rPr>
              <a:t> </a:t>
            </a:r>
            <a:r>
              <a:rPr sz="2400" dirty="0">
                <a:latin typeface="Caladea"/>
                <a:cs typeface="Caladea"/>
              </a:rPr>
              <a:t>ibu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3596" y="3634359"/>
            <a:ext cx="6021070" cy="2236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265" indent="-203200">
              <a:lnSpc>
                <a:spcPct val="100000"/>
              </a:lnSpc>
              <a:spcBef>
                <a:spcPts val="100"/>
              </a:spcBef>
              <a:buChar char="•"/>
              <a:tabLst>
                <a:tab pos="215900" algn="l"/>
              </a:tabLst>
            </a:pPr>
            <a:r>
              <a:rPr sz="2400" spc="-5" dirty="0">
                <a:latin typeface="Caladea"/>
                <a:cs typeface="Caladea"/>
              </a:rPr>
              <a:t>Amankan posisi </a:t>
            </a:r>
            <a:r>
              <a:rPr sz="2400" spc="-15" dirty="0">
                <a:latin typeface="Caladea"/>
                <a:cs typeface="Caladea"/>
              </a:rPr>
              <a:t>bayi </a:t>
            </a:r>
            <a:r>
              <a:rPr sz="2400" spc="-5" dirty="0">
                <a:latin typeface="Caladea"/>
                <a:cs typeface="Caladea"/>
              </a:rPr>
              <a:t>dengan kain</a:t>
            </a:r>
            <a:r>
              <a:rPr sz="2400" spc="-30" dirty="0">
                <a:latin typeface="Caladea"/>
                <a:cs typeface="Caladea"/>
              </a:rPr>
              <a:t> </a:t>
            </a:r>
            <a:r>
              <a:rPr sz="2400" spc="-5" dirty="0">
                <a:latin typeface="Caladea"/>
                <a:cs typeface="Caladea"/>
              </a:rPr>
              <a:t>panjang/</a:t>
            </a:r>
            <a:endParaRPr sz="2400" dirty="0">
              <a:latin typeface="Caladea"/>
              <a:cs typeface="Caladea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aladea"/>
                <a:cs typeface="Caladea"/>
              </a:rPr>
              <a:t>baju</a:t>
            </a:r>
            <a:r>
              <a:rPr sz="2400" dirty="0">
                <a:latin typeface="Caladea"/>
                <a:cs typeface="Caladea"/>
              </a:rPr>
              <a:t> </a:t>
            </a:r>
            <a:r>
              <a:rPr sz="2400" spc="-5" dirty="0">
                <a:latin typeface="Caladea"/>
                <a:cs typeface="Caladea"/>
              </a:rPr>
              <a:t>kanguru</a:t>
            </a:r>
            <a:endParaRPr sz="2400" dirty="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50" dirty="0">
              <a:latin typeface="Caladea"/>
              <a:cs typeface="Caladea"/>
            </a:endParaRPr>
          </a:p>
          <a:p>
            <a:pPr marL="215265" indent="-203200">
              <a:lnSpc>
                <a:spcPct val="100000"/>
              </a:lnSpc>
              <a:buFont typeface="Caladea"/>
              <a:buChar char="•"/>
              <a:tabLst>
                <a:tab pos="215900" algn="l"/>
              </a:tabLst>
            </a:pPr>
            <a:r>
              <a:rPr sz="2400" b="1" spc="-10" dirty="0">
                <a:latin typeface="Caladea"/>
                <a:cs typeface="Caladea"/>
              </a:rPr>
              <a:t>Kepala </a:t>
            </a:r>
            <a:r>
              <a:rPr sz="2400" b="1" spc="-25" dirty="0">
                <a:latin typeface="Caladea"/>
                <a:cs typeface="Caladea"/>
              </a:rPr>
              <a:t>bayi </a:t>
            </a:r>
            <a:r>
              <a:rPr sz="2400" b="1" spc="-5" dirty="0">
                <a:latin typeface="Caladea"/>
                <a:cs typeface="Caladea"/>
              </a:rPr>
              <a:t>dipalingkan </a:t>
            </a:r>
            <a:r>
              <a:rPr sz="2400" b="1" spc="-25" dirty="0">
                <a:latin typeface="Caladea"/>
                <a:cs typeface="Caladea"/>
              </a:rPr>
              <a:t>ke </a:t>
            </a:r>
            <a:r>
              <a:rPr sz="2400" b="1" dirty="0">
                <a:latin typeface="Caladea"/>
                <a:cs typeface="Caladea"/>
              </a:rPr>
              <a:t>salah </a:t>
            </a:r>
            <a:r>
              <a:rPr sz="2400" b="1" dirty="0" err="1">
                <a:latin typeface="Caladea"/>
                <a:cs typeface="Caladea"/>
              </a:rPr>
              <a:t>satu</a:t>
            </a:r>
            <a:r>
              <a:rPr sz="2400" b="1" spc="20" dirty="0">
                <a:latin typeface="Caladea"/>
                <a:cs typeface="Caladea"/>
              </a:rPr>
              <a:t> </a:t>
            </a:r>
            <a:r>
              <a:rPr sz="2400" b="1" dirty="0" err="1" smtClean="0">
                <a:latin typeface="Caladea"/>
                <a:cs typeface="Caladea"/>
              </a:rPr>
              <a:t>sisi</a:t>
            </a:r>
            <a:r>
              <a:rPr lang="en-US" sz="2400" dirty="0">
                <a:latin typeface="Caladea"/>
                <a:cs typeface="Caladea"/>
              </a:rPr>
              <a:t> </a:t>
            </a:r>
            <a:endParaRPr lang="en-US" sz="2400" dirty="0" smtClean="0">
              <a:latin typeface="Caladea"/>
              <a:cs typeface="Caladea"/>
            </a:endParaRPr>
          </a:p>
          <a:p>
            <a:pPr marL="12065">
              <a:lnSpc>
                <a:spcPct val="100000"/>
              </a:lnSpc>
              <a:tabLst>
                <a:tab pos="215900" algn="l"/>
              </a:tabLst>
            </a:pPr>
            <a:r>
              <a:rPr lang="en-US" sz="2400" spc="-5" dirty="0" smtClean="0">
                <a:latin typeface="Caladea"/>
                <a:cs typeface="Caladea"/>
              </a:rPr>
              <a:t>      </a:t>
            </a:r>
            <a:r>
              <a:rPr sz="2400" spc="-5" dirty="0" err="1" smtClean="0">
                <a:latin typeface="Caladea"/>
                <a:cs typeface="Caladea"/>
              </a:rPr>
              <a:t>dengan</a:t>
            </a:r>
            <a:r>
              <a:rPr sz="2400" spc="-5" dirty="0" smtClean="0">
                <a:latin typeface="Caladea"/>
                <a:cs typeface="Caladea"/>
              </a:rPr>
              <a:t> </a:t>
            </a:r>
            <a:r>
              <a:rPr sz="2400" dirty="0">
                <a:latin typeface="Caladea"/>
                <a:cs typeface="Caladea"/>
              </a:rPr>
              <a:t>sedikit </a:t>
            </a:r>
            <a:r>
              <a:rPr sz="2400" spc="-10" dirty="0">
                <a:latin typeface="Caladea"/>
                <a:cs typeface="Caladea"/>
              </a:rPr>
              <a:t>tengadah</a:t>
            </a:r>
            <a:r>
              <a:rPr sz="2400" spc="-20" dirty="0">
                <a:latin typeface="Caladea"/>
                <a:cs typeface="Caladea"/>
              </a:rPr>
              <a:t> </a:t>
            </a:r>
            <a:r>
              <a:rPr sz="2400" spc="-5" dirty="0">
                <a:latin typeface="Caladea"/>
                <a:cs typeface="Caladea"/>
              </a:rPr>
              <a:t>(ekstensi)</a:t>
            </a:r>
            <a:endParaRPr sz="2400" dirty="0">
              <a:latin typeface="Caladea"/>
              <a:cs typeface="Calade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30568" y="4358640"/>
            <a:ext cx="2109978" cy="2262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54368" y="1644395"/>
            <a:ext cx="2073402" cy="24147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23709" y="4064889"/>
            <a:ext cx="20980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adea"/>
                <a:cs typeface="Caladea"/>
              </a:rPr>
              <a:t>( Doc. </a:t>
            </a:r>
            <a:r>
              <a:rPr sz="1400" b="1" spc="-10" dirty="0">
                <a:latin typeface="Caladea"/>
                <a:cs typeface="Caladea"/>
              </a:rPr>
              <a:t>RS </a:t>
            </a:r>
            <a:r>
              <a:rPr sz="1400" b="1" dirty="0">
                <a:latin typeface="Caladea"/>
                <a:cs typeface="Caladea"/>
              </a:rPr>
              <a:t>Putri </a:t>
            </a:r>
            <a:r>
              <a:rPr sz="1400" b="1" spc="-15" dirty="0">
                <a:latin typeface="Caladea"/>
                <a:cs typeface="Caladea"/>
              </a:rPr>
              <a:t>Surabaya</a:t>
            </a:r>
            <a:r>
              <a:rPr sz="1400" b="1" spc="-85" dirty="0">
                <a:latin typeface="Caladea"/>
                <a:cs typeface="Caladea"/>
              </a:rPr>
              <a:t> </a:t>
            </a:r>
            <a:r>
              <a:rPr sz="1400" b="1" dirty="0">
                <a:latin typeface="Caladea"/>
                <a:cs typeface="Caladea"/>
              </a:rPr>
              <a:t>)</a:t>
            </a:r>
            <a:endParaRPr sz="1400">
              <a:latin typeface="Caladea"/>
              <a:cs typeface="Calade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36623" y="381000"/>
            <a:ext cx="48177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...Implementasi</a:t>
            </a:r>
            <a:r>
              <a:rPr sz="4000" spc="15" dirty="0"/>
              <a:t> </a:t>
            </a:r>
            <a:r>
              <a:rPr sz="4000" spc="-5" dirty="0"/>
              <a:t>PMK</a:t>
            </a:r>
            <a:endParaRPr sz="4000" dirty="0"/>
          </a:p>
        </p:txBody>
      </p:sp>
      <p:sp>
        <p:nvSpPr>
          <p:cNvPr id="15" name="object 15"/>
          <p:cNvSpPr txBox="1"/>
          <p:nvPr/>
        </p:nvSpPr>
        <p:spPr>
          <a:xfrm>
            <a:off x="261524" y="6056371"/>
            <a:ext cx="6209030" cy="382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60"/>
              </a:lnSpc>
            </a:pPr>
            <a:r>
              <a:rPr sz="2400" spc="-10" dirty="0">
                <a:latin typeface="Caladea"/>
                <a:cs typeface="Caladea"/>
              </a:rPr>
              <a:t>Pastikan </a:t>
            </a:r>
            <a:r>
              <a:rPr sz="2400" spc="-5" dirty="0">
                <a:latin typeface="Caladea"/>
                <a:cs typeface="Caladea"/>
              </a:rPr>
              <a:t>jalan nafas </a:t>
            </a:r>
            <a:r>
              <a:rPr sz="2400" spc="-15" dirty="0">
                <a:latin typeface="Caladea"/>
                <a:cs typeface="Caladea"/>
              </a:rPr>
              <a:t>bayi </a:t>
            </a:r>
            <a:r>
              <a:rPr sz="2400" spc="-5" dirty="0">
                <a:latin typeface="Caladea"/>
                <a:cs typeface="Caladea"/>
              </a:rPr>
              <a:t>terjamin tetap</a:t>
            </a:r>
            <a:r>
              <a:rPr sz="2400" spc="-40" dirty="0">
                <a:latin typeface="Caladea"/>
                <a:cs typeface="Caladea"/>
              </a:rPr>
              <a:t> </a:t>
            </a:r>
            <a:r>
              <a:rPr sz="2400" spc="-10" dirty="0">
                <a:latin typeface="Caladea"/>
                <a:cs typeface="Caladea"/>
              </a:rPr>
              <a:t>terbuka</a:t>
            </a:r>
            <a:endParaRPr sz="2400" dirty="0">
              <a:latin typeface="Caladea"/>
              <a:cs typeface="Calade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14766" y="6439276"/>
            <a:ext cx="193040" cy="20447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spc="-10" dirty="0">
                <a:solidFill>
                  <a:srgbClr val="888888"/>
                </a:solidFill>
                <a:latin typeface="Caladea"/>
                <a:cs typeface="Caladea"/>
              </a:rPr>
              <a:t>18</a:t>
            </a:r>
            <a:endParaRPr sz="1200">
              <a:latin typeface="Caladea"/>
              <a:cs typeface="Calade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48345" y="6562553"/>
            <a:ext cx="1070610" cy="29400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b="1" dirty="0">
                <a:latin typeface="Caladea"/>
                <a:cs typeface="Caladea"/>
              </a:rPr>
              <a:t>Risa</a:t>
            </a:r>
            <a:r>
              <a:rPr sz="1800" b="1" spc="-75" dirty="0">
                <a:latin typeface="Caladea"/>
                <a:cs typeface="Caladea"/>
              </a:rPr>
              <a:t> </a:t>
            </a:r>
            <a:r>
              <a:rPr sz="1800" b="1" spc="-5" dirty="0">
                <a:latin typeface="Caladea"/>
                <a:cs typeface="Caladea"/>
              </a:rPr>
              <a:t>Etika</a:t>
            </a:r>
            <a:endParaRPr sz="1800">
              <a:latin typeface="Caladea"/>
              <a:cs typeface="Caladea"/>
            </a:endParaRPr>
          </a:p>
        </p:txBody>
      </p:sp>
    </p:spTree>
    <p:extLst>
      <p:ext uri="{BB962C8B-B14F-4D97-AF65-F5344CB8AC3E}">
        <p14:creationId xmlns:p14="http://schemas.microsoft.com/office/powerpoint/2010/main" val="2745380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81000" y="1452562"/>
            <a:ext cx="4949190" cy="404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5833"/>
              <a:buChar char="•"/>
              <a:tabLst>
                <a:tab pos="149225" algn="l"/>
                <a:tab pos="1327785" algn="l"/>
                <a:tab pos="2115820" algn="l"/>
                <a:tab pos="2759075" algn="l"/>
                <a:tab pos="3536315" algn="l"/>
                <a:tab pos="4237990" algn="l"/>
              </a:tabLst>
            </a:pPr>
            <a:r>
              <a:rPr sz="2400" spc="-50" dirty="0">
                <a:latin typeface="Caladea"/>
                <a:cs typeface="Caladea"/>
              </a:rPr>
              <a:t>P</a:t>
            </a:r>
            <a:r>
              <a:rPr sz="2400" spc="-5" dirty="0">
                <a:latin typeface="Caladea"/>
                <a:cs typeface="Caladea"/>
              </a:rPr>
              <a:t>a</a:t>
            </a:r>
            <a:r>
              <a:rPr sz="2400" spc="5" dirty="0">
                <a:latin typeface="Caladea"/>
                <a:cs typeface="Caladea"/>
              </a:rPr>
              <a:t>n</a:t>
            </a:r>
            <a:r>
              <a:rPr sz="2400" spc="-25" dirty="0">
                <a:latin typeface="Caladea"/>
                <a:cs typeface="Caladea"/>
              </a:rPr>
              <a:t>g</a:t>
            </a:r>
            <a:r>
              <a:rPr sz="2400" spc="-15" dirty="0">
                <a:latin typeface="Caladea"/>
                <a:cs typeface="Caladea"/>
              </a:rPr>
              <a:t>k</a:t>
            </a:r>
            <a:r>
              <a:rPr sz="2400" spc="-5" dirty="0">
                <a:latin typeface="Caladea"/>
                <a:cs typeface="Caladea"/>
              </a:rPr>
              <a:t>a</a:t>
            </a:r>
            <a:r>
              <a:rPr sz="2400" dirty="0">
                <a:latin typeface="Caladea"/>
                <a:cs typeface="Caladea"/>
              </a:rPr>
              <a:t>l	</a:t>
            </a:r>
            <a:r>
              <a:rPr sz="2400" spc="-5" dirty="0">
                <a:latin typeface="Caladea"/>
                <a:cs typeface="Caladea"/>
              </a:rPr>
              <a:t>p</a:t>
            </a:r>
            <a:r>
              <a:rPr sz="2400" spc="-10" dirty="0">
                <a:latin typeface="Caladea"/>
                <a:cs typeface="Caladea"/>
              </a:rPr>
              <a:t>ah</a:t>
            </a:r>
            <a:r>
              <a:rPr sz="2400" dirty="0">
                <a:latin typeface="Caladea"/>
                <a:cs typeface="Caladea"/>
              </a:rPr>
              <a:t>a	dan	</a:t>
            </a:r>
            <a:r>
              <a:rPr sz="2400" spc="-5" dirty="0">
                <a:latin typeface="Caladea"/>
                <a:cs typeface="Caladea"/>
              </a:rPr>
              <a:t>lu</a:t>
            </a:r>
            <a:r>
              <a:rPr sz="2400" spc="-20" dirty="0">
                <a:latin typeface="Caladea"/>
                <a:cs typeface="Caladea"/>
              </a:rPr>
              <a:t>t</a:t>
            </a:r>
            <a:r>
              <a:rPr sz="2400" spc="-5" dirty="0">
                <a:latin typeface="Caladea"/>
                <a:cs typeface="Caladea"/>
              </a:rPr>
              <a:t>u</a:t>
            </a:r>
            <a:r>
              <a:rPr sz="2400" dirty="0">
                <a:latin typeface="Caladea"/>
                <a:cs typeface="Caladea"/>
              </a:rPr>
              <a:t>t	</a:t>
            </a:r>
            <a:r>
              <a:rPr sz="2400" spc="-5" dirty="0">
                <a:latin typeface="Caladea"/>
                <a:cs typeface="Caladea"/>
              </a:rPr>
              <a:t>b</a:t>
            </a:r>
            <a:r>
              <a:rPr sz="2400" spc="-50" dirty="0">
                <a:latin typeface="Caladea"/>
                <a:cs typeface="Caladea"/>
              </a:rPr>
              <a:t>a</a:t>
            </a:r>
            <a:r>
              <a:rPr sz="2400" spc="-5" dirty="0">
                <a:latin typeface="Caladea"/>
                <a:cs typeface="Caladea"/>
              </a:rPr>
              <a:t>yi</a:t>
            </a:r>
            <a:r>
              <a:rPr sz="2400" dirty="0">
                <a:latin typeface="Caladea"/>
                <a:cs typeface="Caladea"/>
              </a:rPr>
              <a:t>	fle</a:t>
            </a:r>
            <a:r>
              <a:rPr sz="2400" spc="-15" dirty="0">
                <a:latin typeface="Caladea"/>
                <a:cs typeface="Caladea"/>
              </a:rPr>
              <a:t>k</a:t>
            </a:r>
            <a:r>
              <a:rPr sz="2400" spc="-5" dirty="0">
                <a:latin typeface="Caladea"/>
                <a:cs typeface="Caladea"/>
              </a:rPr>
              <a:t>si  </a:t>
            </a:r>
            <a:r>
              <a:rPr sz="2400" dirty="0">
                <a:latin typeface="Caladea"/>
                <a:cs typeface="Caladea"/>
              </a:rPr>
              <a:t>(seperti</a:t>
            </a:r>
            <a:r>
              <a:rPr sz="2400" spc="-20" dirty="0">
                <a:latin typeface="Caladea"/>
                <a:cs typeface="Caladea"/>
              </a:rPr>
              <a:t> </a:t>
            </a:r>
            <a:r>
              <a:rPr sz="2400" spc="-5" dirty="0">
                <a:latin typeface="Caladea"/>
                <a:cs typeface="Caladea"/>
              </a:rPr>
              <a:t>katak),</a:t>
            </a:r>
            <a:endParaRPr sz="2400" dirty="0">
              <a:latin typeface="Caladea"/>
              <a:cs typeface="Caladea"/>
            </a:endParaRPr>
          </a:p>
          <a:p>
            <a:pPr marL="469900" marR="5080">
              <a:lnSpc>
                <a:spcPct val="100000"/>
              </a:lnSpc>
              <a:tabLst>
                <a:tab pos="1550670" algn="l"/>
                <a:tab pos="2289810" algn="l"/>
                <a:tab pos="3283585" algn="l"/>
                <a:tab pos="4237990" algn="l"/>
              </a:tabLst>
            </a:pPr>
            <a:r>
              <a:rPr sz="2400" spc="-5" dirty="0">
                <a:latin typeface="Caladea"/>
                <a:cs typeface="Caladea"/>
              </a:rPr>
              <a:t>t</a:t>
            </a:r>
            <a:r>
              <a:rPr sz="2400" spc="5" dirty="0">
                <a:latin typeface="Caladea"/>
                <a:cs typeface="Caladea"/>
              </a:rPr>
              <a:t>a</a:t>
            </a:r>
            <a:r>
              <a:rPr sz="2400" spc="-5" dirty="0">
                <a:latin typeface="Caladea"/>
                <a:cs typeface="Caladea"/>
              </a:rPr>
              <a:t>n</a:t>
            </a:r>
            <a:r>
              <a:rPr sz="2400" spc="-20" dirty="0">
                <a:latin typeface="Caladea"/>
                <a:cs typeface="Caladea"/>
              </a:rPr>
              <a:t>g</a:t>
            </a:r>
            <a:r>
              <a:rPr sz="2400" spc="-5" dirty="0">
                <a:latin typeface="Caladea"/>
                <a:cs typeface="Caladea"/>
              </a:rPr>
              <a:t>a</a:t>
            </a:r>
            <a:r>
              <a:rPr sz="2400" dirty="0">
                <a:latin typeface="Caladea"/>
                <a:cs typeface="Caladea"/>
              </a:rPr>
              <a:t>n	</a:t>
            </a:r>
            <a:r>
              <a:rPr sz="2400" spc="-5" dirty="0">
                <a:latin typeface="Caladea"/>
                <a:cs typeface="Caladea"/>
              </a:rPr>
              <a:t>b</a:t>
            </a:r>
            <a:r>
              <a:rPr sz="2400" spc="-50" dirty="0">
                <a:latin typeface="Caladea"/>
                <a:cs typeface="Caladea"/>
              </a:rPr>
              <a:t>a</a:t>
            </a:r>
            <a:r>
              <a:rPr sz="2400" spc="-5" dirty="0">
                <a:latin typeface="Caladea"/>
                <a:cs typeface="Caladea"/>
              </a:rPr>
              <a:t>yi</a:t>
            </a:r>
            <a:r>
              <a:rPr sz="2400" dirty="0">
                <a:latin typeface="Caladea"/>
                <a:cs typeface="Caladea"/>
              </a:rPr>
              <a:t>	dalam	</a:t>
            </a:r>
            <a:r>
              <a:rPr sz="2400" spc="-10" dirty="0">
                <a:latin typeface="Caladea"/>
                <a:cs typeface="Caladea"/>
              </a:rPr>
              <a:t>posis</a:t>
            </a:r>
            <a:r>
              <a:rPr sz="2400" spc="-5" dirty="0">
                <a:latin typeface="Caladea"/>
                <a:cs typeface="Caladea"/>
              </a:rPr>
              <a:t>i</a:t>
            </a:r>
            <a:r>
              <a:rPr sz="2400" dirty="0">
                <a:latin typeface="Caladea"/>
                <a:cs typeface="Caladea"/>
              </a:rPr>
              <a:t>	fle</a:t>
            </a:r>
            <a:r>
              <a:rPr sz="2400" spc="-15" dirty="0">
                <a:latin typeface="Caladea"/>
                <a:cs typeface="Caladea"/>
              </a:rPr>
              <a:t>k</a:t>
            </a:r>
            <a:r>
              <a:rPr sz="2400" spc="-5" dirty="0">
                <a:latin typeface="Caladea"/>
                <a:cs typeface="Caladea"/>
              </a:rPr>
              <a:t>si  (posisi fetus)</a:t>
            </a:r>
            <a:endParaRPr sz="2400" dirty="0">
              <a:latin typeface="Caladea"/>
              <a:cs typeface="Caladea"/>
            </a:endParaRPr>
          </a:p>
          <a:p>
            <a:pPr marL="469900" marR="5080">
              <a:lnSpc>
                <a:spcPct val="100000"/>
              </a:lnSpc>
            </a:pPr>
            <a:r>
              <a:rPr sz="2400" spc="-5" dirty="0">
                <a:latin typeface="Caladea"/>
                <a:cs typeface="Caladea"/>
              </a:rPr>
              <a:t>pastikan perut </a:t>
            </a:r>
            <a:r>
              <a:rPr sz="2400" spc="-15" dirty="0">
                <a:latin typeface="Caladea"/>
                <a:cs typeface="Caladea"/>
              </a:rPr>
              <a:t>bayi </a:t>
            </a:r>
            <a:r>
              <a:rPr sz="2400" spc="-5" dirty="0">
                <a:latin typeface="Caladea"/>
                <a:cs typeface="Caladea"/>
              </a:rPr>
              <a:t>tidak </a:t>
            </a:r>
            <a:r>
              <a:rPr sz="2400" spc="-10" dirty="0">
                <a:latin typeface="Caladea"/>
                <a:cs typeface="Caladea"/>
              </a:rPr>
              <a:t>tertekan  </a:t>
            </a:r>
            <a:r>
              <a:rPr sz="2400" dirty="0">
                <a:latin typeface="Caladea"/>
                <a:cs typeface="Caladea"/>
              </a:rPr>
              <a:t>dan </a:t>
            </a:r>
            <a:r>
              <a:rPr sz="2400" spc="-5" dirty="0">
                <a:latin typeface="Caladea"/>
                <a:cs typeface="Caladea"/>
              </a:rPr>
              <a:t>terletak di epigastrium</a:t>
            </a:r>
            <a:r>
              <a:rPr sz="2400" spc="-35" dirty="0">
                <a:latin typeface="Caladea"/>
                <a:cs typeface="Caladea"/>
              </a:rPr>
              <a:t> </a:t>
            </a:r>
            <a:r>
              <a:rPr sz="2400" dirty="0">
                <a:latin typeface="Caladea"/>
                <a:cs typeface="Caladea"/>
              </a:rPr>
              <a:t>ibu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 dirty="0">
              <a:latin typeface="Caladea"/>
              <a:cs typeface="Caladea"/>
            </a:endParaRPr>
          </a:p>
          <a:p>
            <a:pPr marL="148590" indent="-136525">
              <a:lnSpc>
                <a:spcPct val="100000"/>
              </a:lnSpc>
              <a:buSzPct val="95833"/>
              <a:buChar char="•"/>
              <a:tabLst>
                <a:tab pos="149225" algn="l"/>
                <a:tab pos="1261110" algn="l"/>
                <a:tab pos="2067560" algn="l"/>
                <a:tab pos="3717925" algn="l"/>
                <a:tab pos="3987800" algn="l"/>
              </a:tabLst>
            </a:pPr>
            <a:r>
              <a:rPr sz="2400" spc="-35" dirty="0">
                <a:latin typeface="Caladea"/>
                <a:cs typeface="Caladea"/>
              </a:rPr>
              <a:t>Tenaga	</a:t>
            </a:r>
            <a:r>
              <a:rPr sz="2400" spc="-15" dirty="0">
                <a:latin typeface="Caladea"/>
                <a:cs typeface="Caladea"/>
              </a:rPr>
              <a:t>yang	mengawasi	</a:t>
            </a:r>
            <a:r>
              <a:rPr sz="2400" spc="-5" dirty="0">
                <a:latin typeface="Caladea"/>
                <a:cs typeface="Caladea"/>
              </a:rPr>
              <a:t>:	</a:t>
            </a:r>
            <a:r>
              <a:rPr sz="2400" b="1" spc="-10" dirty="0">
                <a:latin typeface="Caladea"/>
                <a:cs typeface="Caladea"/>
              </a:rPr>
              <a:t>dokter</a:t>
            </a:r>
            <a:endParaRPr sz="2400" dirty="0">
              <a:latin typeface="Caladea"/>
              <a:cs typeface="Caladea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Caladea"/>
                <a:cs typeface="Caladea"/>
              </a:rPr>
              <a:t>dan</a:t>
            </a:r>
            <a:r>
              <a:rPr sz="2400" b="1" spc="5" dirty="0">
                <a:latin typeface="Caladea"/>
                <a:cs typeface="Caladea"/>
              </a:rPr>
              <a:t> </a:t>
            </a:r>
            <a:r>
              <a:rPr sz="2400" b="1" spc="-30" dirty="0">
                <a:latin typeface="Caladea"/>
                <a:cs typeface="Caladea"/>
              </a:rPr>
              <a:t>perawat</a:t>
            </a:r>
            <a:endParaRPr sz="2400" dirty="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 dirty="0">
              <a:latin typeface="Caladea"/>
              <a:cs typeface="Caladea"/>
            </a:endParaRPr>
          </a:p>
          <a:p>
            <a:pPr marL="148590" indent="-136525">
              <a:lnSpc>
                <a:spcPct val="100000"/>
              </a:lnSpc>
              <a:buSzPct val="95833"/>
              <a:buFont typeface="Caladea"/>
              <a:buChar char="•"/>
              <a:tabLst>
                <a:tab pos="149225" algn="l"/>
                <a:tab pos="1699895" algn="l"/>
                <a:tab pos="2664460" algn="l"/>
                <a:tab pos="3454400" algn="l"/>
                <a:tab pos="4121785" algn="l"/>
                <a:tab pos="4452620" algn="l"/>
              </a:tabLst>
            </a:pPr>
            <a:r>
              <a:rPr sz="2400" b="1" spc="-5" dirty="0">
                <a:latin typeface="Caladea"/>
                <a:cs typeface="Caladea"/>
              </a:rPr>
              <a:t>Obs</a:t>
            </a:r>
            <a:r>
              <a:rPr sz="2400" b="1" spc="5" dirty="0">
                <a:latin typeface="Caladea"/>
                <a:cs typeface="Caladea"/>
              </a:rPr>
              <a:t>e</a:t>
            </a:r>
            <a:r>
              <a:rPr sz="2400" b="1" spc="-5" dirty="0">
                <a:latin typeface="Caladea"/>
                <a:cs typeface="Caladea"/>
              </a:rPr>
              <a:t>r</a:t>
            </a:r>
            <a:r>
              <a:rPr sz="2400" b="1" spc="-55" dirty="0">
                <a:latin typeface="Caladea"/>
                <a:cs typeface="Caladea"/>
              </a:rPr>
              <a:t>v</a:t>
            </a:r>
            <a:r>
              <a:rPr sz="2400" b="1" spc="-5" dirty="0">
                <a:latin typeface="Caladea"/>
                <a:cs typeface="Caladea"/>
              </a:rPr>
              <a:t>as</a:t>
            </a:r>
            <a:r>
              <a:rPr sz="2400" b="1" dirty="0">
                <a:latin typeface="Caladea"/>
                <a:cs typeface="Caladea"/>
              </a:rPr>
              <a:t>i	</a:t>
            </a:r>
            <a:r>
              <a:rPr sz="2400" b="1" spc="-5" dirty="0">
                <a:latin typeface="Caladea"/>
                <a:cs typeface="Caladea"/>
              </a:rPr>
              <a:t>tand</a:t>
            </a:r>
            <a:r>
              <a:rPr sz="2400" b="1" dirty="0">
                <a:latin typeface="Caladea"/>
                <a:cs typeface="Caladea"/>
              </a:rPr>
              <a:t>a	vit</a:t>
            </a:r>
            <a:r>
              <a:rPr sz="2400" b="1" spc="10" dirty="0">
                <a:latin typeface="Caladea"/>
                <a:cs typeface="Caladea"/>
              </a:rPr>
              <a:t>a</a:t>
            </a:r>
            <a:r>
              <a:rPr sz="2400" b="1" dirty="0">
                <a:latin typeface="Caladea"/>
                <a:cs typeface="Caladea"/>
              </a:rPr>
              <a:t>l	</a:t>
            </a:r>
            <a:r>
              <a:rPr sz="2400" spc="-5" dirty="0">
                <a:latin typeface="Caladea"/>
                <a:cs typeface="Caladea"/>
              </a:rPr>
              <a:t>tia</a:t>
            </a:r>
            <a:r>
              <a:rPr sz="2400" dirty="0">
                <a:latin typeface="Caladea"/>
                <a:cs typeface="Caladea"/>
              </a:rPr>
              <a:t>p	</a:t>
            </a:r>
            <a:r>
              <a:rPr sz="2400" spc="-5" dirty="0">
                <a:latin typeface="Caladea"/>
                <a:cs typeface="Caladea"/>
              </a:rPr>
              <a:t>3</a:t>
            </a:r>
            <a:r>
              <a:rPr sz="2400" dirty="0">
                <a:latin typeface="Caladea"/>
                <a:cs typeface="Caladea"/>
              </a:rPr>
              <a:t>	</a:t>
            </a:r>
            <a:r>
              <a:rPr sz="2400" spc="-5" dirty="0">
                <a:latin typeface="Caladea"/>
                <a:cs typeface="Caladea"/>
              </a:rPr>
              <a:t>j</a:t>
            </a:r>
            <a:r>
              <a:rPr sz="2400" spc="-10" dirty="0">
                <a:latin typeface="Caladea"/>
                <a:cs typeface="Caladea"/>
              </a:rPr>
              <a:t>a</a:t>
            </a:r>
            <a:r>
              <a:rPr sz="2400" dirty="0">
                <a:latin typeface="Caladea"/>
                <a:cs typeface="Caladea"/>
              </a:rPr>
              <a:t>m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5433821" y="1447800"/>
            <a:ext cx="3344545" cy="4338320"/>
            <a:chOff x="5516435" y="2012823"/>
            <a:chExt cx="3344545" cy="4338320"/>
          </a:xfrm>
        </p:grpSpPr>
        <p:sp>
          <p:nvSpPr>
            <p:cNvPr id="8" name="object 8"/>
            <p:cNvSpPr/>
            <p:nvPr/>
          </p:nvSpPr>
          <p:spPr>
            <a:xfrm>
              <a:off x="5526023" y="2022348"/>
              <a:ext cx="3325368" cy="43190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21197" y="2017585"/>
              <a:ext cx="3335020" cy="4328795"/>
            </a:xfrm>
            <a:custGeom>
              <a:avLst/>
              <a:gdLst/>
              <a:ahLst/>
              <a:cxnLst/>
              <a:rect l="l" t="t" r="r" b="b"/>
              <a:pathLst>
                <a:path w="3335020" h="4328795">
                  <a:moveTo>
                    <a:pt x="0" y="4328541"/>
                  </a:moveTo>
                  <a:lnTo>
                    <a:pt x="3334892" y="4328541"/>
                  </a:lnTo>
                  <a:lnTo>
                    <a:pt x="3334892" y="0"/>
                  </a:lnTo>
                  <a:lnTo>
                    <a:pt x="0" y="0"/>
                  </a:lnTo>
                  <a:lnTo>
                    <a:pt x="0" y="432854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981200" y="457200"/>
            <a:ext cx="48152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...Implementasi</a:t>
            </a:r>
            <a:r>
              <a:rPr sz="4000" spc="5" dirty="0"/>
              <a:t> </a:t>
            </a:r>
            <a:r>
              <a:rPr sz="4000" spc="-5" dirty="0"/>
              <a:t>PMK</a:t>
            </a:r>
            <a:endParaRPr sz="4000" dirty="0"/>
          </a:p>
        </p:txBody>
      </p:sp>
      <p:sp>
        <p:nvSpPr>
          <p:cNvPr id="14" name="object 14"/>
          <p:cNvSpPr txBox="1"/>
          <p:nvPr/>
        </p:nvSpPr>
        <p:spPr>
          <a:xfrm>
            <a:off x="533400" y="5589587"/>
            <a:ext cx="399478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65"/>
              </a:lnSpc>
            </a:pPr>
            <a:r>
              <a:rPr sz="2400" dirty="0">
                <a:latin typeface="Caladea"/>
                <a:cs typeface="Caladea"/>
              </a:rPr>
              <a:t>dan </a:t>
            </a:r>
            <a:r>
              <a:rPr sz="2400" spc="-5" dirty="0">
                <a:latin typeface="Caladea"/>
                <a:cs typeface="Caladea"/>
              </a:rPr>
              <a:t>setelah pemberian</a:t>
            </a:r>
            <a:r>
              <a:rPr sz="2400" spc="-45" dirty="0">
                <a:latin typeface="Caladea"/>
                <a:cs typeface="Caladea"/>
              </a:rPr>
              <a:t> </a:t>
            </a:r>
            <a:r>
              <a:rPr sz="2400" spc="-5" dirty="0">
                <a:latin typeface="Caladea"/>
                <a:cs typeface="Caladea"/>
              </a:rPr>
              <a:t>minum</a:t>
            </a:r>
            <a:endParaRPr sz="2400" dirty="0">
              <a:latin typeface="Caladea"/>
              <a:cs typeface="Calade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30190" y="5973127"/>
            <a:ext cx="3588510" cy="196849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R="45085" algn="r">
              <a:lnSpc>
                <a:spcPts val="1525"/>
              </a:lnSpc>
              <a:spcBef>
                <a:spcPts val="35"/>
              </a:spcBef>
            </a:pPr>
            <a:r>
              <a:rPr sz="1400" b="1" dirty="0">
                <a:latin typeface="Caladea"/>
                <a:cs typeface="Caladea"/>
              </a:rPr>
              <a:t>( </a:t>
            </a:r>
            <a:r>
              <a:rPr sz="1400" b="1" spc="-5" dirty="0">
                <a:latin typeface="Caladea"/>
                <a:cs typeface="Caladea"/>
              </a:rPr>
              <a:t>WHO </a:t>
            </a:r>
            <a:r>
              <a:rPr sz="1400" b="1" spc="-15" dirty="0">
                <a:latin typeface="Caladea"/>
                <a:cs typeface="Caladea"/>
              </a:rPr>
              <a:t>Perawatan </a:t>
            </a:r>
            <a:r>
              <a:rPr sz="1400" b="1" spc="-5" dirty="0">
                <a:latin typeface="Caladea"/>
                <a:cs typeface="Caladea"/>
              </a:rPr>
              <a:t>Metode </a:t>
            </a:r>
            <a:r>
              <a:rPr sz="1400" b="1" dirty="0">
                <a:latin typeface="Caladea"/>
                <a:cs typeface="Caladea"/>
              </a:rPr>
              <a:t>Kanguru,</a:t>
            </a:r>
            <a:r>
              <a:rPr sz="1400" b="1" spc="-75" dirty="0">
                <a:latin typeface="Caladea"/>
                <a:cs typeface="Caladea"/>
              </a:rPr>
              <a:t> </a:t>
            </a:r>
            <a:r>
              <a:rPr sz="1400" b="1" spc="-195" dirty="0">
                <a:latin typeface="Caladea"/>
                <a:cs typeface="Caladea"/>
              </a:rPr>
              <a:t>2</a:t>
            </a:r>
            <a:r>
              <a:rPr sz="1800" spc="-292" baseline="-11574" dirty="0">
                <a:solidFill>
                  <a:srgbClr val="888888"/>
                </a:solidFill>
                <a:latin typeface="Caladea"/>
                <a:cs typeface="Caladea"/>
              </a:rPr>
              <a:t>1</a:t>
            </a:r>
            <a:r>
              <a:rPr sz="1400" b="1" spc="-195" dirty="0">
                <a:latin typeface="Caladea"/>
                <a:cs typeface="Caladea"/>
              </a:rPr>
              <a:t>0</a:t>
            </a:r>
            <a:r>
              <a:rPr sz="1800" spc="-292" baseline="-11574" dirty="0">
                <a:solidFill>
                  <a:srgbClr val="888888"/>
                </a:solidFill>
                <a:latin typeface="Caladea"/>
                <a:cs typeface="Caladea"/>
              </a:rPr>
              <a:t>9</a:t>
            </a:r>
            <a:r>
              <a:rPr sz="1400" b="1" spc="-195" dirty="0">
                <a:latin typeface="Caladea"/>
                <a:cs typeface="Caladea"/>
              </a:rPr>
              <a:t>03</a:t>
            </a:r>
            <a:r>
              <a:rPr sz="1400" b="1" spc="-195" dirty="0" smtClean="0">
                <a:latin typeface="Caladea"/>
                <a:cs typeface="Caladea"/>
              </a:rPr>
              <a:t>)</a:t>
            </a:r>
            <a:endParaRPr sz="1400" dirty="0">
              <a:latin typeface="Caladea"/>
              <a:cs typeface="Caladea"/>
            </a:endParaRPr>
          </a:p>
        </p:txBody>
      </p:sp>
    </p:spTree>
    <p:extLst>
      <p:ext uri="{BB962C8B-B14F-4D97-AF65-F5344CB8AC3E}">
        <p14:creationId xmlns:p14="http://schemas.microsoft.com/office/powerpoint/2010/main" val="748692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04799" y="228600"/>
            <a:ext cx="8586215" cy="64834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27466" y="6451976"/>
            <a:ext cx="16764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sz="1200" spc="-10" dirty="0">
                <a:solidFill>
                  <a:srgbClr val="888888"/>
                </a:solidFill>
                <a:latin typeface="Caladea"/>
                <a:cs typeface="Caladea"/>
              </a:rPr>
              <a:t>20</a:t>
            </a:r>
            <a:endParaRPr sz="1200">
              <a:latin typeface="Caladea"/>
              <a:cs typeface="Caladea"/>
            </a:endParaRPr>
          </a:p>
        </p:txBody>
      </p:sp>
    </p:spTree>
    <p:extLst>
      <p:ext uri="{BB962C8B-B14F-4D97-AF65-F5344CB8AC3E}">
        <p14:creationId xmlns:p14="http://schemas.microsoft.com/office/powerpoint/2010/main" val="3396322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426957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38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1295400"/>
            <a:ext cx="5715000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85969" y="151718"/>
            <a:ext cx="8236711" cy="1257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 err="1" smtClean="0">
                <a:latin typeface="Arial Black" pitchFamily="34" charset="0"/>
              </a:rPr>
              <a:t>Perawatan</a:t>
            </a:r>
            <a:r>
              <a:rPr sz="2000" spc="-20" dirty="0" smtClean="0">
                <a:latin typeface="Arial Black" pitchFamily="34" charset="0"/>
              </a:rPr>
              <a:t> </a:t>
            </a:r>
            <a:r>
              <a:rPr sz="2000" spc="-10" dirty="0">
                <a:latin typeface="Arial Black" pitchFamily="34" charset="0"/>
              </a:rPr>
              <a:t>Metode </a:t>
            </a:r>
            <a:r>
              <a:rPr sz="2000" dirty="0">
                <a:latin typeface="Arial Black" pitchFamily="34" charset="0"/>
              </a:rPr>
              <a:t>Kanguru Meningkatkan </a:t>
            </a:r>
            <a:r>
              <a:rPr sz="2000" spc="-10" dirty="0">
                <a:latin typeface="Arial Black" pitchFamily="34" charset="0"/>
              </a:rPr>
              <a:t>Kualitas </a:t>
            </a:r>
            <a:r>
              <a:rPr sz="2000" spc="-5" dirty="0">
                <a:latin typeface="Arial Black" pitchFamily="34" charset="0"/>
              </a:rPr>
              <a:t>Kesehatan</a:t>
            </a:r>
            <a:r>
              <a:rPr sz="2000" spc="-75" dirty="0">
                <a:latin typeface="Arial Black" pitchFamily="34" charset="0"/>
              </a:rPr>
              <a:t> </a:t>
            </a:r>
            <a:r>
              <a:rPr sz="2000" dirty="0">
                <a:latin typeface="Arial Black" pitchFamily="34" charset="0"/>
              </a:rPr>
              <a:t>BBLR</a:t>
            </a:r>
          </a:p>
          <a:p>
            <a:pPr marR="81280" algn="ctr">
              <a:lnSpc>
                <a:spcPct val="100000"/>
              </a:lnSpc>
              <a:spcBef>
                <a:spcPts val="80"/>
              </a:spcBef>
            </a:pPr>
            <a:r>
              <a:rPr sz="4000" spc="-20" dirty="0">
                <a:latin typeface="Arial Black" pitchFamily="34" charset="0"/>
              </a:rPr>
              <a:t>ASI, ASI,</a:t>
            </a:r>
            <a:r>
              <a:rPr sz="4000" spc="10" dirty="0">
                <a:latin typeface="Arial Black" pitchFamily="34" charset="0"/>
              </a:rPr>
              <a:t> </a:t>
            </a:r>
            <a:r>
              <a:rPr sz="4000" spc="-25" dirty="0">
                <a:latin typeface="Arial Black" pitchFamily="34" charset="0"/>
              </a:rPr>
              <a:t>ASI</a:t>
            </a:r>
            <a:endParaRPr sz="4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032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 Black" pitchFamily="34" charset="0"/>
              </a:rPr>
              <a:t>Jurnal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terkait</a:t>
            </a:r>
            <a:r>
              <a:rPr lang="en-US" dirty="0" smtClean="0">
                <a:latin typeface="Arial Black" pitchFamily="34" charset="0"/>
              </a:rPr>
              <a:t> PMK 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1026" name="Picture 2" descr="D:\STIKES DOKUMEN\A MATERI MENGAJAR\ASUHAN KOMPLEMENTER BAYI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84" y="1329813"/>
            <a:ext cx="8621674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815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498585" y="6431686"/>
            <a:ext cx="109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Caladea"/>
                <a:cs typeface="Caladea"/>
              </a:rPr>
              <a:t>4</a:t>
            </a:r>
            <a:endParaRPr sz="1200">
              <a:latin typeface="Caladea"/>
              <a:cs typeface="Calade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67200" y="228600"/>
            <a:ext cx="4648200" cy="304800"/>
          </a:xfrm>
          <a:custGeom>
            <a:avLst/>
            <a:gdLst/>
            <a:ahLst/>
            <a:cxnLst/>
            <a:rect l="l" t="t" r="r" b="b"/>
            <a:pathLst>
              <a:path w="4648200" h="304800">
                <a:moveTo>
                  <a:pt x="4648200" y="0"/>
                </a:moveTo>
                <a:lnTo>
                  <a:pt x="0" y="0"/>
                </a:lnTo>
                <a:lnTo>
                  <a:pt x="0" y="304800"/>
                </a:lnTo>
                <a:lnTo>
                  <a:pt x="4648200" y="304800"/>
                </a:lnTo>
                <a:lnTo>
                  <a:pt x="4648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45945" y="1123950"/>
            <a:ext cx="54921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1" spc="-509" dirty="0">
                <a:latin typeface="Georgia"/>
                <a:cs typeface="Georgia"/>
              </a:rPr>
              <a:t>MDGs </a:t>
            </a:r>
            <a:r>
              <a:rPr sz="3200" i="1" spc="-100" dirty="0">
                <a:latin typeface="Georgia"/>
                <a:cs typeface="Georgia"/>
              </a:rPr>
              <a:t>2015 </a:t>
            </a:r>
            <a:r>
              <a:rPr sz="3200" i="1" spc="-280" dirty="0">
                <a:latin typeface="Georgia"/>
                <a:cs typeface="Georgia"/>
              </a:rPr>
              <a:t>&amp; Sustainable</a:t>
            </a:r>
            <a:r>
              <a:rPr sz="3200" i="1" spc="95" dirty="0">
                <a:latin typeface="Georgia"/>
                <a:cs typeface="Georgia"/>
              </a:rPr>
              <a:t> </a:t>
            </a:r>
            <a:r>
              <a:rPr sz="3200" i="1" spc="-445" dirty="0">
                <a:latin typeface="Georgia"/>
                <a:cs typeface="Georgia"/>
              </a:rPr>
              <a:t>DGs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340" y="1909317"/>
            <a:ext cx="8531860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6690" algn="l"/>
              </a:tabLst>
            </a:pPr>
            <a:r>
              <a:rPr sz="2400" spc="-20" dirty="0">
                <a:latin typeface="Caladea"/>
                <a:cs typeface="Caladea"/>
              </a:rPr>
              <a:t>Survey </a:t>
            </a:r>
            <a:r>
              <a:rPr sz="2400" spc="-10" dirty="0">
                <a:latin typeface="Caladea"/>
                <a:cs typeface="Caladea"/>
              </a:rPr>
              <a:t>Demografi Kesehatan </a:t>
            </a:r>
            <a:r>
              <a:rPr sz="2400" spc="-5" dirty="0">
                <a:latin typeface="Caladea"/>
                <a:cs typeface="Caladea"/>
              </a:rPr>
              <a:t>Indonesia </a:t>
            </a:r>
            <a:r>
              <a:rPr sz="2400" b="1" spc="-5" dirty="0">
                <a:latin typeface="Caladea"/>
                <a:cs typeface="Caladea"/>
              </a:rPr>
              <a:t>(SDKI) 2012 </a:t>
            </a:r>
            <a:r>
              <a:rPr sz="2400" spc="-5" dirty="0">
                <a:latin typeface="Caladea"/>
                <a:cs typeface="Caladea"/>
              </a:rPr>
              <a:t>: </a:t>
            </a:r>
            <a:r>
              <a:rPr sz="2400" spc="-10" dirty="0">
                <a:latin typeface="Caladea"/>
                <a:cs typeface="Caladea"/>
              </a:rPr>
              <a:t>Angka  </a:t>
            </a:r>
            <a:r>
              <a:rPr sz="2400" spc="-5" dirty="0">
                <a:latin typeface="Caladea"/>
                <a:cs typeface="Caladea"/>
              </a:rPr>
              <a:t>kematian </a:t>
            </a:r>
            <a:r>
              <a:rPr sz="2400" spc="-10" dirty="0">
                <a:latin typeface="Caladea"/>
                <a:cs typeface="Caladea"/>
              </a:rPr>
              <a:t>balita (AKABA) </a:t>
            </a:r>
            <a:r>
              <a:rPr sz="2400" spc="-5" dirty="0">
                <a:latin typeface="Caladea"/>
                <a:cs typeface="Caladea"/>
              </a:rPr>
              <a:t>40/1000 KH, </a:t>
            </a:r>
            <a:r>
              <a:rPr sz="2400" spc="-10" dirty="0">
                <a:latin typeface="Caladea"/>
                <a:cs typeface="Caladea"/>
              </a:rPr>
              <a:t>Angka </a:t>
            </a:r>
            <a:r>
              <a:rPr sz="2400" spc="-5" dirty="0">
                <a:latin typeface="Caladea"/>
                <a:cs typeface="Caladea"/>
              </a:rPr>
              <a:t>kematian </a:t>
            </a:r>
            <a:r>
              <a:rPr sz="2400" spc="-15" dirty="0">
                <a:latin typeface="Caladea"/>
                <a:cs typeface="Caladea"/>
              </a:rPr>
              <a:t>bayi  </a:t>
            </a:r>
            <a:r>
              <a:rPr sz="2400" b="1" spc="-5" dirty="0">
                <a:latin typeface="Caladea"/>
                <a:cs typeface="Caladea"/>
              </a:rPr>
              <a:t>(AKB) 32/1000 </a:t>
            </a:r>
            <a:r>
              <a:rPr sz="2400" b="1" dirty="0">
                <a:latin typeface="Caladea"/>
                <a:cs typeface="Caladea"/>
              </a:rPr>
              <a:t>KH </a:t>
            </a:r>
            <a:r>
              <a:rPr sz="2400" dirty="0">
                <a:latin typeface="Caladea"/>
                <a:cs typeface="Caladea"/>
              </a:rPr>
              <a:t>serta </a:t>
            </a:r>
            <a:r>
              <a:rPr sz="2400" spc="-5" dirty="0">
                <a:latin typeface="Caladea"/>
                <a:cs typeface="Caladea"/>
              </a:rPr>
              <a:t>angka </a:t>
            </a:r>
            <a:r>
              <a:rPr sz="2400" spc="-10" dirty="0">
                <a:latin typeface="Caladea"/>
                <a:cs typeface="Caladea"/>
              </a:rPr>
              <a:t>kematian </a:t>
            </a:r>
            <a:r>
              <a:rPr sz="2400" spc="-5" dirty="0">
                <a:latin typeface="Caladea"/>
                <a:cs typeface="Caladea"/>
              </a:rPr>
              <a:t>Ibu </a:t>
            </a:r>
            <a:r>
              <a:rPr sz="2400" dirty="0">
                <a:latin typeface="Caladea"/>
                <a:cs typeface="Caladea"/>
              </a:rPr>
              <a:t>(AKI)  </a:t>
            </a:r>
            <a:r>
              <a:rPr sz="2400" spc="-10" dirty="0">
                <a:latin typeface="Caladea"/>
                <a:cs typeface="Caladea"/>
              </a:rPr>
              <a:t>359/100.000 </a:t>
            </a:r>
            <a:r>
              <a:rPr sz="2400" spc="-5" dirty="0">
                <a:latin typeface="Caladea"/>
                <a:cs typeface="Caladea"/>
              </a:rPr>
              <a:t>kehamilan, sedangkan </a:t>
            </a:r>
            <a:r>
              <a:rPr sz="2400" spc="-10" dirty="0">
                <a:latin typeface="Caladea"/>
                <a:cs typeface="Caladea"/>
              </a:rPr>
              <a:t>target </a:t>
            </a:r>
            <a:r>
              <a:rPr sz="2400" b="1" spc="-5" dirty="0">
                <a:latin typeface="Caladea"/>
                <a:cs typeface="Caladea"/>
              </a:rPr>
              <a:t>MDGs AKB 23/1000  KH </a:t>
            </a:r>
            <a:r>
              <a:rPr sz="2400" dirty="0">
                <a:latin typeface="Caladea"/>
                <a:cs typeface="Caladea"/>
              </a:rPr>
              <a:t>serta </a:t>
            </a:r>
            <a:r>
              <a:rPr sz="2400" spc="-5" dirty="0">
                <a:latin typeface="Caladea"/>
                <a:cs typeface="Caladea"/>
              </a:rPr>
              <a:t>AKI 102/100.000</a:t>
            </a:r>
            <a:r>
              <a:rPr sz="2400" spc="-55" dirty="0">
                <a:latin typeface="Caladea"/>
                <a:cs typeface="Caladea"/>
              </a:rPr>
              <a:t> </a:t>
            </a:r>
            <a:r>
              <a:rPr sz="2400" spc="-5" dirty="0">
                <a:latin typeface="Caladea"/>
                <a:cs typeface="Caladea"/>
              </a:rPr>
              <a:t>kehamilan</a:t>
            </a:r>
            <a:endParaRPr sz="240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450">
              <a:latin typeface="Caladea"/>
              <a:cs typeface="Caladea"/>
            </a:endParaRPr>
          </a:p>
          <a:p>
            <a:pPr marL="12700" marR="5080" algn="just">
              <a:lnSpc>
                <a:spcPct val="100000"/>
              </a:lnSpc>
              <a:buFont typeface="Arial"/>
              <a:buChar char="•"/>
              <a:tabLst>
                <a:tab pos="186690" algn="l"/>
              </a:tabLst>
            </a:pPr>
            <a:r>
              <a:rPr sz="2400" b="1" spc="-30" dirty="0">
                <a:latin typeface="Caladea"/>
                <a:cs typeface="Caladea"/>
              </a:rPr>
              <a:t>Penyebab </a:t>
            </a:r>
            <a:r>
              <a:rPr sz="2400" b="1" spc="-5" dirty="0">
                <a:latin typeface="Caladea"/>
                <a:cs typeface="Caladea"/>
              </a:rPr>
              <a:t>utama </a:t>
            </a:r>
            <a:r>
              <a:rPr sz="2400" b="1" spc="-10" dirty="0">
                <a:latin typeface="Caladea"/>
                <a:cs typeface="Caladea"/>
              </a:rPr>
              <a:t>kematian </a:t>
            </a:r>
            <a:r>
              <a:rPr sz="2400" spc="-5" dirty="0">
                <a:latin typeface="Caladea"/>
                <a:cs typeface="Caladea"/>
              </a:rPr>
              <a:t>neonatal pada minggu pertama  (0-6 hari) adalah </a:t>
            </a:r>
            <a:r>
              <a:rPr sz="2400" b="1" spc="-5" dirty="0">
                <a:latin typeface="Caladea"/>
                <a:cs typeface="Caladea"/>
              </a:rPr>
              <a:t>asfiksia </a:t>
            </a:r>
            <a:r>
              <a:rPr sz="2400" spc="-10" dirty="0">
                <a:latin typeface="Caladea"/>
                <a:cs typeface="Caladea"/>
              </a:rPr>
              <a:t>(36 %), </a:t>
            </a:r>
            <a:r>
              <a:rPr sz="2400" b="1" spc="-5" dirty="0">
                <a:latin typeface="Caladea"/>
                <a:cs typeface="Caladea"/>
              </a:rPr>
              <a:t>BBLR </a:t>
            </a:r>
            <a:r>
              <a:rPr sz="2400" b="1" dirty="0">
                <a:latin typeface="Caladea"/>
                <a:cs typeface="Caladea"/>
              </a:rPr>
              <a:t>/ </a:t>
            </a:r>
            <a:r>
              <a:rPr sz="2400" b="1" spc="-5" dirty="0">
                <a:latin typeface="Caladea"/>
                <a:cs typeface="Caladea"/>
              </a:rPr>
              <a:t>Prematuritas </a:t>
            </a:r>
            <a:r>
              <a:rPr sz="2400" spc="-5" dirty="0">
                <a:latin typeface="Caladea"/>
                <a:cs typeface="Caladea"/>
              </a:rPr>
              <a:t>(32%)  </a:t>
            </a:r>
            <a:r>
              <a:rPr sz="2400" dirty="0">
                <a:latin typeface="Caladea"/>
                <a:cs typeface="Caladea"/>
              </a:rPr>
              <a:t>serta </a:t>
            </a:r>
            <a:r>
              <a:rPr sz="2400" b="1" dirty="0">
                <a:latin typeface="Caladea"/>
                <a:cs typeface="Caladea"/>
              </a:rPr>
              <a:t>sepsis </a:t>
            </a:r>
            <a:r>
              <a:rPr sz="2400" spc="-10" dirty="0">
                <a:latin typeface="Caladea"/>
                <a:cs typeface="Caladea"/>
              </a:rPr>
              <a:t>(12%) </a:t>
            </a:r>
            <a:r>
              <a:rPr sz="2400" spc="-5" dirty="0">
                <a:latin typeface="Caladea"/>
                <a:cs typeface="Caladea"/>
              </a:rPr>
              <a:t>sedangkan </a:t>
            </a:r>
            <a:r>
              <a:rPr sz="2400" spc="-15" dirty="0">
                <a:latin typeface="Caladea"/>
                <a:cs typeface="Caladea"/>
              </a:rPr>
              <a:t>penyebab </a:t>
            </a:r>
            <a:r>
              <a:rPr sz="2400" spc="-5" dirty="0">
                <a:latin typeface="Caladea"/>
                <a:cs typeface="Caladea"/>
              </a:rPr>
              <a:t>kematian neonatal  (7-28hari) adalah </a:t>
            </a:r>
            <a:r>
              <a:rPr sz="2400" b="1" dirty="0">
                <a:latin typeface="Caladea"/>
                <a:cs typeface="Caladea"/>
              </a:rPr>
              <a:t>sepsis </a:t>
            </a:r>
            <a:r>
              <a:rPr sz="2400" spc="-5" dirty="0">
                <a:latin typeface="Caladea"/>
                <a:cs typeface="Caladea"/>
              </a:rPr>
              <a:t>(22%), </a:t>
            </a:r>
            <a:r>
              <a:rPr sz="2400" b="1" spc="-10" dirty="0">
                <a:latin typeface="Caladea"/>
                <a:cs typeface="Caladea"/>
              </a:rPr>
              <a:t>kelainan kongenital </a:t>
            </a:r>
            <a:r>
              <a:rPr sz="2400" spc="-5" dirty="0">
                <a:latin typeface="Caladea"/>
                <a:cs typeface="Caladea"/>
              </a:rPr>
              <a:t>(19%)  </a:t>
            </a:r>
            <a:r>
              <a:rPr sz="2400" dirty="0">
                <a:latin typeface="Caladea"/>
                <a:cs typeface="Caladea"/>
              </a:rPr>
              <a:t>dan </a:t>
            </a:r>
            <a:r>
              <a:rPr sz="2400" b="1" spc="-5" dirty="0">
                <a:latin typeface="Caladea"/>
                <a:cs typeface="Caladea"/>
              </a:rPr>
              <a:t>pneumonia </a:t>
            </a:r>
            <a:r>
              <a:rPr sz="2400" spc="-5" dirty="0">
                <a:latin typeface="Caladea"/>
                <a:cs typeface="Caladea"/>
              </a:rPr>
              <a:t>(17</a:t>
            </a:r>
            <a:r>
              <a:rPr sz="2400" spc="-25" dirty="0">
                <a:latin typeface="Caladea"/>
                <a:cs typeface="Caladea"/>
              </a:rPr>
              <a:t> </a:t>
            </a:r>
            <a:r>
              <a:rPr sz="2400" spc="-5" dirty="0">
                <a:latin typeface="Caladea"/>
                <a:cs typeface="Caladea"/>
              </a:rPr>
              <a:t>%)</a:t>
            </a:r>
            <a:endParaRPr sz="2400">
              <a:latin typeface="Caladea"/>
              <a:cs typeface="Calade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48345" y="6562553"/>
            <a:ext cx="1070610" cy="29400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b="1" dirty="0">
                <a:latin typeface="Caladea"/>
                <a:cs typeface="Caladea"/>
              </a:rPr>
              <a:t>Risa</a:t>
            </a:r>
            <a:r>
              <a:rPr sz="1800" b="1" spc="-75" dirty="0">
                <a:latin typeface="Caladea"/>
                <a:cs typeface="Caladea"/>
              </a:rPr>
              <a:t> </a:t>
            </a:r>
            <a:r>
              <a:rPr sz="1800" b="1" spc="-5" dirty="0">
                <a:latin typeface="Caladea"/>
                <a:cs typeface="Caladea"/>
              </a:rPr>
              <a:t>Etika</a:t>
            </a:r>
            <a:endParaRPr sz="1800">
              <a:latin typeface="Caladea"/>
              <a:cs typeface="Caladea"/>
            </a:endParaRPr>
          </a:p>
        </p:txBody>
      </p:sp>
    </p:spTree>
    <p:extLst>
      <p:ext uri="{BB962C8B-B14F-4D97-AF65-F5344CB8AC3E}">
        <p14:creationId xmlns:p14="http://schemas.microsoft.com/office/powerpoint/2010/main" val="3422235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PMK </a:t>
            </a:r>
            <a:r>
              <a:rPr lang="en-US" dirty="0" smtClean="0">
                <a:latin typeface="Arial Black" pitchFamily="34" charset="0"/>
                <a:sym typeface="Wingdings" pitchFamily="2" charset="2"/>
              </a:rPr>
              <a:t> ASI 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2050" name="Picture 2" descr="D:\STIKES DOKUMEN\A MATERI MENGAJAR\ASUHAN KOMPLEMENTER BAYI\as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524000"/>
            <a:ext cx="8644871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783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Posisi</a:t>
            </a:r>
            <a:r>
              <a:rPr lang="en-US" b="1" dirty="0" smtClean="0"/>
              <a:t> </a:t>
            </a:r>
            <a:r>
              <a:rPr lang="en-US" b="1" dirty="0" err="1" smtClean="0"/>
              <a:t>Bayi</a:t>
            </a:r>
            <a:r>
              <a:rPr lang="en-US" b="1" dirty="0" smtClean="0"/>
              <a:t> </a:t>
            </a:r>
            <a:r>
              <a:rPr lang="en-US" b="1" dirty="0" err="1" smtClean="0"/>
              <a:t>saat</a:t>
            </a:r>
            <a:r>
              <a:rPr lang="en-US" b="1" dirty="0" smtClean="0"/>
              <a:t> PMK </a:t>
            </a:r>
            <a:endParaRPr lang="en-US" b="1" dirty="0"/>
          </a:p>
        </p:txBody>
      </p:sp>
      <p:pic>
        <p:nvPicPr>
          <p:cNvPr id="3074" name="Picture 2" descr="D:\STIKES DOKUMEN\A MATERI MENGAJAR\ASUHAN KOMPLEMENTER BAYI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400800" cy="448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339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TIKES DOKUMEN\A MATERI MENGAJAR\ASUHAN KOMPLEMENTER BAYI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315200" cy="616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77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STIKES DOKUMEN\A MATERI MENGAJAR\ASUHAN KOMPLEMENTER BAYI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15182"/>
            <a:ext cx="7649351" cy="346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644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Posisi</a:t>
            </a:r>
            <a:r>
              <a:rPr lang="en-US" b="1" dirty="0" smtClean="0"/>
              <a:t> </a:t>
            </a:r>
            <a:r>
              <a:rPr lang="en-US" b="1" dirty="0" err="1" smtClean="0"/>
              <a:t>Menyusui</a:t>
            </a:r>
            <a:r>
              <a:rPr lang="en-US" b="1" dirty="0" smtClean="0"/>
              <a:t> </a:t>
            </a:r>
            <a:r>
              <a:rPr lang="en-US" b="1" dirty="0" err="1" smtClean="0"/>
              <a:t>saat</a:t>
            </a:r>
            <a:r>
              <a:rPr lang="en-US" b="1" dirty="0" smtClean="0"/>
              <a:t> PMK </a:t>
            </a:r>
            <a:endParaRPr lang="en-US" b="1" dirty="0"/>
          </a:p>
        </p:txBody>
      </p:sp>
      <p:pic>
        <p:nvPicPr>
          <p:cNvPr id="6146" name="Picture 2" descr="D:\STIKES DOKUMEN\A MATERI MENGAJAR\ASUHAN KOMPLEMENTER BAYI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234083" cy="502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864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Posisi</a:t>
            </a:r>
            <a:r>
              <a:rPr lang="en-US" b="1" dirty="0" smtClean="0"/>
              <a:t> </a:t>
            </a:r>
            <a:r>
              <a:rPr lang="en-US" b="1" dirty="0" err="1" smtClean="0"/>
              <a:t>Istirahat</a:t>
            </a:r>
            <a:r>
              <a:rPr lang="en-US" b="1" dirty="0" smtClean="0"/>
              <a:t> </a:t>
            </a:r>
            <a:r>
              <a:rPr lang="en-US" b="1" dirty="0" err="1" smtClean="0"/>
              <a:t>saat</a:t>
            </a:r>
            <a:r>
              <a:rPr lang="en-US" b="1" dirty="0" smtClean="0"/>
              <a:t> PMK </a:t>
            </a:r>
            <a:endParaRPr lang="en-US" b="1" dirty="0"/>
          </a:p>
        </p:txBody>
      </p:sp>
      <p:pic>
        <p:nvPicPr>
          <p:cNvPr id="7170" name="Picture 2" descr="D:\STIKES DOKUMEN\A MATERI MENGAJAR\ASUHAN KOMPLEMENTER BAYI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38056"/>
            <a:ext cx="7848600" cy="534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9336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/>
              <a:t>Penting</a:t>
            </a:r>
            <a:r>
              <a:rPr lang="en-US" b="1" dirty="0" smtClean="0"/>
              <a:t>…..</a:t>
            </a:r>
            <a:endParaRPr lang="en-US" b="1" dirty="0"/>
          </a:p>
        </p:txBody>
      </p:sp>
      <p:pic>
        <p:nvPicPr>
          <p:cNvPr id="8194" name="Picture 2" descr="D:\STIKES DOKUMEN\A MATERI MENGAJAR\ASUHAN KOMPLEMENTER BAYI\6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16" y="1371600"/>
            <a:ext cx="8148484" cy="498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645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Arial Black" pitchFamily="34" charset="0"/>
              </a:rPr>
              <a:t>Kriteria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Bayi</a:t>
            </a:r>
            <a:r>
              <a:rPr lang="en-US" dirty="0" smtClean="0">
                <a:latin typeface="Arial Black" pitchFamily="34" charset="0"/>
              </a:rPr>
              <a:t> yang </a:t>
            </a:r>
            <a:r>
              <a:rPr lang="en-US" dirty="0" err="1" smtClean="0">
                <a:latin typeface="Arial Black" pitchFamily="34" charset="0"/>
              </a:rPr>
              <a:t>Bisa</a:t>
            </a:r>
            <a:r>
              <a:rPr lang="en-US" dirty="0" smtClean="0">
                <a:latin typeface="Arial Black" pitchFamily="34" charset="0"/>
              </a:rPr>
              <a:t> di </a:t>
            </a:r>
            <a:r>
              <a:rPr lang="en-US" dirty="0" err="1" smtClean="0">
                <a:latin typeface="Arial Black" pitchFamily="34" charset="0"/>
              </a:rPr>
              <a:t>Pulangkan</a:t>
            </a:r>
            <a:r>
              <a:rPr lang="en-US" dirty="0" smtClean="0">
                <a:latin typeface="Arial Black" pitchFamily="34" charset="0"/>
              </a:rPr>
              <a:t>  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9218" name="Picture 2" descr="D:\STIKES DOKUMEN\A MATERI MENGAJAR\ASUHAN KOMPLEMENTER BAYI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8458200" cy="397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862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VIDEO BIDAN CANTIK\WALPAPER PP\TH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3400"/>
            <a:ext cx="5795963" cy="57959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506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267200" y="228600"/>
            <a:ext cx="4648200" cy="304800"/>
          </a:xfrm>
          <a:custGeom>
            <a:avLst/>
            <a:gdLst/>
            <a:ahLst/>
            <a:cxnLst/>
            <a:rect l="l" t="t" r="r" b="b"/>
            <a:pathLst>
              <a:path w="4648200" h="304800">
                <a:moveTo>
                  <a:pt x="4648200" y="0"/>
                </a:moveTo>
                <a:lnTo>
                  <a:pt x="0" y="0"/>
                </a:lnTo>
                <a:lnTo>
                  <a:pt x="0" y="304800"/>
                </a:lnTo>
                <a:lnTo>
                  <a:pt x="4648200" y="304800"/>
                </a:lnTo>
                <a:lnTo>
                  <a:pt x="4648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04800" y="1447800"/>
            <a:ext cx="8791575" cy="5108955"/>
            <a:chOff x="609600" y="1697735"/>
            <a:chExt cx="8486775" cy="4859020"/>
          </a:xfrm>
        </p:grpSpPr>
        <p:sp>
          <p:nvSpPr>
            <p:cNvPr id="5" name="object 5"/>
            <p:cNvSpPr/>
            <p:nvPr/>
          </p:nvSpPr>
          <p:spPr>
            <a:xfrm>
              <a:off x="609600" y="1697735"/>
              <a:ext cx="8077200" cy="48585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72200" y="2465831"/>
              <a:ext cx="2895600" cy="2209800"/>
            </a:xfrm>
            <a:custGeom>
              <a:avLst/>
              <a:gdLst/>
              <a:ahLst/>
              <a:cxnLst/>
              <a:rect l="l" t="t" r="r" b="b"/>
              <a:pathLst>
                <a:path w="2895600" h="2209800">
                  <a:moveTo>
                    <a:pt x="0" y="1104900"/>
                  </a:moveTo>
                  <a:lnTo>
                    <a:pt x="998" y="1063476"/>
                  </a:lnTo>
                  <a:lnTo>
                    <a:pt x="3971" y="1022438"/>
                  </a:lnTo>
                  <a:lnTo>
                    <a:pt x="8882" y="981811"/>
                  </a:lnTo>
                  <a:lnTo>
                    <a:pt x="15698" y="941622"/>
                  </a:lnTo>
                  <a:lnTo>
                    <a:pt x="24382" y="901898"/>
                  </a:lnTo>
                  <a:lnTo>
                    <a:pt x="34900" y="862666"/>
                  </a:lnTo>
                  <a:lnTo>
                    <a:pt x="47217" y="823953"/>
                  </a:lnTo>
                  <a:lnTo>
                    <a:pt x="61298" y="785784"/>
                  </a:lnTo>
                  <a:lnTo>
                    <a:pt x="77109" y="748187"/>
                  </a:lnTo>
                  <a:lnTo>
                    <a:pt x="94613" y="711189"/>
                  </a:lnTo>
                  <a:lnTo>
                    <a:pt x="113776" y="674816"/>
                  </a:lnTo>
                  <a:lnTo>
                    <a:pt x="134563" y="639095"/>
                  </a:lnTo>
                  <a:lnTo>
                    <a:pt x="156939" y="604052"/>
                  </a:lnTo>
                  <a:lnTo>
                    <a:pt x="180869" y="569715"/>
                  </a:lnTo>
                  <a:lnTo>
                    <a:pt x="206318" y="536110"/>
                  </a:lnTo>
                  <a:lnTo>
                    <a:pt x="233251" y="503263"/>
                  </a:lnTo>
                  <a:lnTo>
                    <a:pt x="261632" y="471202"/>
                  </a:lnTo>
                  <a:lnTo>
                    <a:pt x="291428" y="439953"/>
                  </a:lnTo>
                  <a:lnTo>
                    <a:pt x="322603" y="409542"/>
                  </a:lnTo>
                  <a:lnTo>
                    <a:pt x="355122" y="379998"/>
                  </a:lnTo>
                  <a:lnTo>
                    <a:pt x="388950" y="351345"/>
                  </a:lnTo>
                  <a:lnTo>
                    <a:pt x="424053" y="323611"/>
                  </a:lnTo>
                  <a:lnTo>
                    <a:pt x="460394" y="296823"/>
                  </a:lnTo>
                  <a:lnTo>
                    <a:pt x="497939" y="271008"/>
                  </a:lnTo>
                  <a:lnTo>
                    <a:pt x="536653" y="246191"/>
                  </a:lnTo>
                  <a:lnTo>
                    <a:pt x="576501" y="222400"/>
                  </a:lnTo>
                  <a:lnTo>
                    <a:pt x="617448" y="199661"/>
                  </a:lnTo>
                  <a:lnTo>
                    <a:pt x="659460" y="178002"/>
                  </a:lnTo>
                  <a:lnTo>
                    <a:pt x="702500" y="157448"/>
                  </a:lnTo>
                  <a:lnTo>
                    <a:pt x="746535" y="138027"/>
                  </a:lnTo>
                  <a:lnTo>
                    <a:pt x="791528" y="119765"/>
                  </a:lnTo>
                  <a:lnTo>
                    <a:pt x="837446" y="102689"/>
                  </a:lnTo>
                  <a:lnTo>
                    <a:pt x="884253" y="86826"/>
                  </a:lnTo>
                  <a:lnTo>
                    <a:pt x="931914" y="72202"/>
                  </a:lnTo>
                  <a:lnTo>
                    <a:pt x="980394" y="58844"/>
                  </a:lnTo>
                  <a:lnTo>
                    <a:pt x="1029658" y="46779"/>
                  </a:lnTo>
                  <a:lnTo>
                    <a:pt x="1079671" y="36033"/>
                  </a:lnTo>
                  <a:lnTo>
                    <a:pt x="1130398" y="26633"/>
                  </a:lnTo>
                  <a:lnTo>
                    <a:pt x="1181805" y="18606"/>
                  </a:lnTo>
                  <a:lnTo>
                    <a:pt x="1233856" y="11979"/>
                  </a:lnTo>
                  <a:lnTo>
                    <a:pt x="1286515" y="6778"/>
                  </a:lnTo>
                  <a:lnTo>
                    <a:pt x="1339749" y="3030"/>
                  </a:lnTo>
                  <a:lnTo>
                    <a:pt x="1393522" y="762"/>
                  </a:lnTo>
                  <a:lnTo>
                    <a:pt x="1447800" y="0"/>
                  </a:lnTo>
                  <a:lnTo>
                    <a:pt x="1502077" y="762"/>
                  </a:lnTo>
                  <a:lnTo>
                    <a:pt x="1555850" y="3030"/>
                  </a:lnTo>
                  <a:lnTo>
                    <a:pt x="1609084" y="6778"/>
                  </a:lnTo>
                  <a:lnTo>
                    <a:pt x="1661743" y="11979"/>
                  </a:lnTo>
                  <a:lnTo>
                    <a:pt x="1713794" y="18606"/>
                  </a:lnTo>
                  <a:lnTo>
                    <a:pt x="1765201" y="26633"/>
                  </a:lnTo>
                  <a:lnTo>
                    <a:pt x="1815928" y="36033"/>
                  </a:lnTo>
                  <a:lnTo>
                    <a:pt x="1865941" y="46779"/>
                  </a:lnTo>
                  <a:lnTo>
                    <a:pt x="1915205" y="58844"/>
                  </a:lnTo>
                  <a:lnTo>
                    <a:pt x="1963685" y="72202"/>
                  </a:lnTo>
                  <a:lnTo>
                    <a:pt x="2011346" y="86826"/>
                  </a:lnTo>
                  <a:lnTo>
                    <a:pt x="2058153" y="102689"/>
                  </a:lnTo>
                  <a:lnTo>
                    <a:pt x="2104071" y="119765"/>
                  </a:lnTo>
                  <a:lnTo>
                    <a:pt x="2149064" y="138027"/>
                  </a:lnTo>
                  <a:lnTo>
                    <a:pt x="2193099" y="157448"/>
                  </a:lnTo>
                  <a:lnTo>
                    <a:pt x="2236139" y="178002"/>
                  </a:lnTo>
                  <a:lnTo>
                    <a:pt x="2278151" y="199661"/>
                  </a:lnTo>
                  <a:lnTo>
                    <a:pt x="2319098" y="222400"/>
                  </a:lnTo>
                  <a:lnTo>
                    <a:pt x="2358946" y="246191"/>
                  </a:lnTo>
                  <a:lnTo>
                    <a:pt x="2397660" y="271008"/>
                  </a:lnTo>
                  <a:lnTo>
                    <a:pt x="2435205" y="296823"/>
                  </a:lnTo>
                  <a:lnTo>
                    <a:pt x="2471546" y="323611"/>
                  </a:lnTo>
                  <a:lnTo>
                    <a:pt x="2506649" y="351345"/>
                  </a:lnTo>
                  <a:lnTo>
                    <a:pt x="2540477" y="379998"/>
                  </a:lnTo>
                  <a:lnTo>
                    <a:pt x="2572996" y="409542"/>
                  </a:lnTo>
                  <a:lnTo>
                    <a:pt x="2604171" y="439953"/>
                  </a:lnTo>
                  <a:lnTo>
                    <a:pt x="2633967" y="471202"/>
                  </a:lnTo>
                  <a:lnTo>
                    <a:pt x="2662348" y="503263"/>
                  </a:lnTo>
                  <a:lnTo>
                    <a:pt x="2689281" y="536110"/>
                  </a:lnTo>
                  <a:lnTo>
                    <a:pt x="2714730" y="569715"/>
                  </a:lnTo>
                  <a:lnTo>
                    <a:pt x="2738660" y="604052"/>
                  </a:lnTo>
                  <a:lnTo>
                    <a:pt x="2761036" y="639095"/>
                  </a:lnTo>
                  <a:lnTo>
                    <a:pt x="2781823" y="674816"/>
                  </a:lnTo>
                  <a:lnTo>
                    <a:pt x="2800986" y="711189"/>
                  </a:lnTo>
                  <a:lnTo>
                    <a:pt x="2818490" y="748187"/>
                  </a:lnTo>
                  <a:lnTo>
                    <a:pt x="2834301" y="785784"/>
                  </a:lnTo>
                  <a:lnTo>
                    <a:pt x="2848382" y="823953"/>
                  </a:lnTo>
                  <a:lnTo>
                    <a:pt x="2860699" y="862666"/>
                  </a:lnTo>
                  <a:lnTo>
                    <a:pt x="2871217" y="901898"/>
                  </a:lnTo>
                  <a:lnTo>
                    <a:pt x="2879901" y="941622"/>
                  </a:lnTo>
                  <a:lnTo>
                    <a:pt x="2886717" y="981811"/>
                  </a:lnTo>
                  <a:lnTo>
                    <a:pt x="2891628" y="1022438"/>
                  </a:lnTo>
                  <a:lnTo>
                    <a:pt x="2894601" y="1063476"/>
                  </a:lnTo>
                  <a:lnTo>
                    <a:pt x="2895600" y="1104900"/>
                  </a:lnTo>
                  <a:lnTo>
                    <a:pt x="2894601" y="1146323"/>
                  </a:lnTo>
                  <a:lnTo>
                    <a:pt x="2891628" y="1187361"/>
                  </a:lnTo>
                  <a:lnTo>
                    <a:pt x="2886717" y="1227988"/>
                  </a:lnTo>
                  <a:lnTo>
                    <a:pt x="2879901" y="1268177"/>
                  </a:lnTo>
                  <a:lnTo>
                    <a:pt x="2871217" y="1307901"/>
                  </a:lnTo>
                  <a:lnTo>
                    <a:pt x="2860699" y="1347133"/>
                  </a:lnTo>
                  <a:lnTo>
                    <a:pt x="2848382" y="1385846"/>
                  </a:lnTo>
                  <a:lnTo>
                    <a:pt x="2834301" y="1424015"/>
                  </a:lnTo>
                  <a:lnTo>
                    <a:pt x="2818490" y="1461612"/>
                  </a:lnTo>
                  <a:lnTo>
                    <a:pt x="2800986" y="1498610"/>
                  </a:lnTo>
                  <a:lnTo>
                    <a:pt x="2781823" y="1534983"/>
                  </a:lnTo>
                  <a:lnTo>
                    <a:pt x="2761036" y="1570704"/>
                  </a:lnTo>
                  <a:lnTo>
                    <a:pt x="2738660" y="1605747"/>
                  </a:lnTo>
                  <a:lnTo>
                    <a:pt x="2714730" y="1640084"/>
                  </a:lnTo>
                  <a:lnTo>
                    <a:pt x="2689281" y="1673689"/>
                  </a:lnTo>
                  <a:lnTo>
                    <a:pt x="2662348" y="1706536"/>
                  </a:lnTo>
                  <a:lnTo>
                    <a:pt x="2633967" y="1738597"/>
                  </a:lnTo>
                  <a:lnTo>
                    <a:pt x="2604171" y="1769846"/>
                  </a:lnTo>
                  <a:lnTo>
                    <a:pt x="2572996" y="1800257"/>
                  </a:lnTo>
                  <a:lnTo>
                    <a:pt x="2540477" y="1829801"/>
                  </a:lnTo>
                  <a:lnTo>
                    <a:pt x="2506649" y="1858454"/>
                  </a:lnTo>
                  <a:lnTo>
                    <a:pt x="2471547" y="1886188"/>
                  </a:lnTo>
                  <a:lnTo>
                    <a:pt x="2435205" y="1912976"/>
                  </a:lnTo>
                  <a:lnTo>
                    <a:pt x="2397660" y="1938791"/>
                  </a:lnTo>
                  <a:lnTo>
                    <a:pt x="2358946" y="1963608"/>
                  </a:lnTo>
                  <a:lnTo>
                    <a:pt x="2319098" y="1987399"/>
                  </a:lnTo>
                  <a:lnTo>
                    <a:pt x="2278151" y="2010138"/>
                  </a:lnTo>
                  <a:lnTo>
                    <a:pt x="2236139" y="2031797"/>
                  </a:lnTo>
                  <a:lnTo>
                    <a:pt x="2193099" y="2052351"/>
                  </a:lnTo>
                  <a:lnTo>
                    <a:pt x="2149064" y="2071772"/>
                  </a:lnTo>
                  <a:lnTo>
                    <a:pt x="2104071" y="2090034"/>
                  </a:lnTo>
                  <a:lnTo>
                    <a:pt x="2058153" y="2107110"/>
                  </a:lnTo>
                  <a:lnTo>
                    <a:pt x="2011346" y="2122973"/>
                  </a:lnTo>
                  <a:lnTo>
                    <a:pt x="1963685" y="2137597"/>
                  </a:lnTo>
                  <a:lnTo>
                    <a:pt x="1915205" y="2150955"/>
                  </a:lnTo>
                  <a:lnTo>
                    <a:pt x="1865941" y="2163020"/>
                  </a:lnTo>
                  <a:lnTo>
                    <a:pt x="1815928" y="2173766"/>
                  </a:lnTo>
                  <a:lnTo>
                    <a:pt x="1765201" y="2183166"/>
                  </a:lnTo>
                  <a:lnTo>
                    <a:pt x="1713794" y="2191193"/>
                  </a:lnTo>
                  <a:lnTo>
                    <a:pt x="1661743" y="2197820"/>
                  </a:lnTo>
                  <a:lnTo>
                    <a:pt x="1609084" y="2203021"/>
                  </a:lnTo>
                  <a:lnTo>
                    <a:pt x="1555850" y="2206769"/>
                  </a:lnTo>
                  <a:lnTo>
                    <a:pt x="1502077" y="2209037"/>
                  </a:lnTo>
                  <a:lnTo>
                    <a:pt x="1447800" y="2209799"/>
                  </a:lnTo>
                  <a:lnTo>
                    <a:pt x="1393522" y="2209037"/>
                  </a:lnTo>
                  <a:lnTo>
                    <a:pt x="1339749" y="2206769"/>
                  </a:lnTo>
                  <a:lnTo>
                    <a:pt x="1286515" y="2203021"/>
                  </a:lnTo>
                  <a:lnTo>
                    <a:pt x="1233856" y="2197820"/>
                  </a:lnTo>
                  <a:lnTo>
                    <a:pt x="1181805" y="2191193"/>
                  </a:lnTo>
                  <a:lnTo>
                    <a:pt x="1130398" y="2183166"/>
                  </a:lnTo>
                  <a:lnTo>
                    <a:pt x="1079671" y="2173766"/>
                  </a:lnTo>
                  <a:lnTo>
                    <a:pt x="1029658" y="2163020"/>
                  </a:lnTo>
                  <a:lnTo>
                    <a:pt x="980394" y="2150955"/>
                  </a:lnTo>
                  <a:lnTo>
                    <a:pt x="931914" y="2137597"/>
                  </a:lnTo>
                  <a:lnTo>
                    <a:pt x="884253" y="2122973"/>
                  </a:lnTo>
                  <a:lnTo>
                    <a:pt x="837446" y="2107110"/>
                  </a:lnTo>
                  <a:lnTo>
                    <a:pt x="791528" y="2090034"/>
                  </a:lnTo>
                  <a:lnTo>
                    <a:pt x="746535" y="2071772"/>
                  </a:lnTo>
                  <a:lnTo>
                    <a:pt x="702500" y="2052351"/>
                  </a:lnTo>
                  <a:lnTo>
                    <a:pt x="659460" y="2031797"/>
                  </a:lnTo>
                  <a:lnTo>
                    <a:pt x="617448" y="2010138"/>
                  </a:lnTo>
                  <a:lnTo>
                    <a:pt x="576501" y="1987399"/>
                  </a:lnTo>
                  <a:lnTo>
                    <a:pt x="536653" y="1963608"/>
                  </a:lnTo>
                  <a:lnTo>
                    <a:pt x="497939" y="1938791"/>
                  </a:lnTo>
                  <a:lnTo>
                    <a:pt x="460394" y="1912976"/>
                  </a:lnTo>
                  <a:lnTo>
                    <a:pt x="424053" y="1886188"/>
                  </a:lnTo>
                  <a:lnTo>
                    <a:pt x="388950" y="1858454"/>
                  </a:lnTo>
                  <a:lnTo>
                    <a:pt x="355122" y="1829801"/>
                  </a:lnTo>
                  <a:lnTo>
                    <a:pt x="322603" y="1800257"/>
                  </a:lnTo>
                  <a:lnTo>
                    <a:pt x="291428" y="1769846"/>
                  </a:lnTo>
                  <a:lnTo>
                    <a:pt x="261632" y="1738597"/>
                  </a:lnTo>
                  <a:lnTo>
                    <a:pt x="233251" y="1706536"/>
                  </a:lnTo>
                  <a:lnTo>
                    <a:pt x="206318" y="1673689"/>
                  </a:lnTo>
                  <a:lnTo>
                    <a:pt x="180869" y="1640084"/>
                  </a:lnTo>
                  <a:lnTo>
                    <a:pt x="156939" y="1605747"/>
                  </a:lnTo>
                  <a:lnTo>
                    <a:pt x="134563" y="1570704"/>
                  </a:lnTo>
                  <a:lnTo>
                    <a:pt x="113776" y="1534983"/>
                  </a:lnTo>
                  <a:lnTo>
                    <a:pt x="94613" y="1498610"/>
                  </a:lnTo>
                  <a:lnTo>
                    <a:pt x="77109" y="1461612"/>
                  </a:lnTo>
                  <a:lnTo>
                    <a:pt x="61298" y="1424015"/>
                  </a:lnTo>
                  <a:lnTo>
                    <a:pt x="47217" y="1385846"/>
                  </a:lnTo>
                  <a:lnTo>
                    <a:pt x="34900" y="1347133"/>
                  </a:lnTo>
                  <a:lnTo>
                    <a:pt x="24382" y="1307901"/>
                  </a:lnTo>
                  <a:lnTo>
                    <a:pt x="15698" y="1268177"/>
                  </a:lnTo>
                  <a:lnTo>
                    <a:pt x="8882" y="1227988"/>
                  </a:lnTo>
                  <a:lnTo>
                    <a:pt x="3971" y="1187361"/>
                  </a:lnTo>
                  <a:lnTo>
                    <a:pt x="998" y="1146323"/>
                  </a:lnTo>
                  <a:lnTo>
                    <a:pt x="0" y="1104900"/>
                  </a:lnTo>
                  <a:close/>
                </a:path>
              </a:pathLst>
            </a:custGeom>
            <a:ln w="571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70330" y="560439"/>
            <a:ext cx="57937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1" spc="-405" dirty="0">
                <a:latin typeface="Trebuchet MS"/>
                <a:cs typeface="Trebuchet MS"/>
              </a:rPr>
              <a:t>…</a:t>
            </a:r>
            <a:r>
              <a:rPr sz="3200" i="1" spc="-405" dirty="0">
                <a:latin typeface="Georgia"/>
                <a:cs typeface="Georgia"/>
              </a:rPr>
              <a:t>MDGs </a:t>
            </a:r>
            <a:r>
              <a:rPr sz="3200" i="1" spc="-100" dirty="0">
                <a:latin typeface="Georgia"/>
                <a:cs typeface="Georgia"/>
              </a:rPr>
              <a:t>2015 </a:t>
            </a:r>
            <a:r>
              <a:rPr sz="3200" i="1" spc="-280" dirty="0">
                <a:latin typeface="Georgia"/>
                <a:cs typeface="Georgia"/>
              </a:rPr>
              <a:t>&amp; Sustainable</a:t>
            </a:r>
            <a:r>
              <a:rPr sz="3200" i="1" spc="-105" dirty="0">
                <a:latin typeface="Georgia"/>
                <a:cs typeface="Georgia"/>
              </a:rPr>
              <a:t> </a:t>
            </a:r>
            <a:r>
              <a:rPr sz="3200" i="1" spc="-445" dirty="0">
                <a:latin typeface="Georgia"/>
                <a:cs typeface="Georgia"/>
              </a:rPr>
              <a:t>DGs</a:t>
            </a:r>
            <a:endParaRPr sz="3200" dirty="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11285" y="6451976"/>
            <a:ext cx="8445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sz="1200" spc="-5" dirty="0">
                <a:solidFill>
                  <a:srgbClr val="888888"/>
                </a:solidFill>
                <a:latin typeface="Caladea"/>
                <a:cs typeface="Caladea"/>
              </a:rPr>
              <a:t>5</a:t>
            </a:r>
            <a:endParaRPr sz="1200">
              <a:latin typeface="Caladea"/>
              <a:cs typeface="Calade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48345" y="6562553"/>
            <a:ext cx="1070610" cy="29400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b="1" dirty="0">
                <a:latin typeface="Caladea"/>
                <a:cs typeface="Caladea"/>
              </a:rPr>
              <a:t>Risa</a:t>
            </a:r>
            <a:r>
              <a:rPr sz="1800" b="1" spc="-75" dirty="0">
                <a:latin typeface="Caladea"/>
                <a:cs typeface="Caladea"/>
              </a:rPr>
              <a:t> </a:t>
            </a:r>
            <a:r>
              <a:rPr sz="1800" b="1" spc="-5" dirty="0">
                <a:latin typeface="Caladea"/>
                <a:cs typeface="Caladea"/>
              </a:rPr>
              <a:t>Etika</a:t>
            </a:r>
            <a:endParaRPr sz="1800">
              <a:latin typeface="Caladea"/>
              <a:cs typeface="Caladea"/>
            </a:endParaRPr>
          </a:p>
        </p:txBody>
      </p:sp>
    </p:spTree>
    <p:extLst>
      <p:ext uri="{BB962C8B-B14F-4D97-AF65-F5344CB8AC3E}">
        <p14:creationId xmlns:p14="http://schemas.microsoft.com/office/powerpoint/2010/main" val="1719441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504681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6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67200" y="228600"/>
            <a:ext cx="4648200" cy="304800"/>
          </a:xfrm>
          <a:custGeom>
            <a:avLst/>
            <a:gdLst/>
            <a:ahLst/>
            <a:cxnLst/>
            <a:rect l="l" t="t" r="r" b="b"/>
            <a:pathLst>
              <a:path w="4648200" h="304800">
                <a:moveTo>
                  <a:pt x="4648200" y="0"/>
                </a:moveTo>
                <a:lnTo>
                  <a:pt x="0" y="0"/>
                </a:lnTo>
                <a:lnTo>
                  <a:pt x="0" y="304800"/>
                </a:lnTo>
                <a:lnTo>
                  <a:pt x="4648200" y="304800"/>
                </a:lnTo>
                <a:lnTo>
                  <a:pt x="4648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4508" y="914400"/>
            <a:ext cx="8634984" cy="5806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75130" y="228600"/>
            <a:ext cx="57937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1" spc="-405" dirty="0">
                <a:latin typeface="Trebuchet MS"/>
                <a:cs typeface="Trebuchet MS"/>
              </a:rPr>
              <a:t>…</a:t>
            </a:r>
            <a:r>
              <a:rPr sz="3200" i="1" spc="-405" dirty="0">
                <a:latin typeface="Georgia"/>
                <a:cs typeface="Georgia"/>
              </a:rPr>
              <a:t>MDGs </a:t>
            </a:r>
            <a:r>
              <a:rPr sz="3200" i="1" spc="-100" dirty="0">
                <a:latin typeface="Georgia"/>
                <a:cs typeface="Georgia"/>
              </a:rPr>
              <a:t>2015 </a:t>
            </a:r>
            <a:r>
              <a:rPr sz="3200" i="1" spc="-280" dirty="0">
                <a:latin typeface="Georgia"/>
                <a:cs typeface="Georgia"/>
              </a:rPr>
              <a:t>&amp; Sustainable</a:t>
            </a:r>
            <a:r>
              <a:rPr sz="3200" i="1" spc="-105" dirty="0">
                <a:latin typeface="Georgia"/>
                <a:cs typeface="Georgia"/>
              </a:rPr>
              <a:t> </a:t>
            </a:r>
            <a:r>
              <a:rPr sz="3200" i="1" spc="-445" dirty="0">
                <a:latin typeface="Georgia"/>
                <a:cs typeface="Georgia"/>
              </a:rPr>
              <a:t>DGs</a:t>
            </a:r>
            <a:endParaRPr sz="3200" dirty="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48000" y="2514600"/>
            <a:ext cx="1524000" cy="1371600"/>
          </a:xfrm>
          <a:custGeom>
            <a:avLst/>
            <a:gdLst/>
            <a:ahLst/>
            <a:cxnLst/>
            <a:rect l="l" t="t" r="r" b="b"/>
            <a:pathLst>
              <a:path w="1524000" h="1371600">
                <a:moveTo>
                  <a:pt x="0" y="685800"/>
                </a:moveTo>
                <a:lnTo>
                  <a:pt x="1620" y="640713"/>
                </a:lnTo>
                <a:lnTo>
                  <a:pt x="6415" y="596404"/>
                </a:lnTo>
                <a:lnTo>
                  <a:pt x="14284" y="552964"/>
                </a:lnTo>
                <a:lnTo>
                  <a:pt x="25127" y="510482"/>
                </a:lnTo>
                <a:lnTo>
                  <a:pt x="38843" y="469050"/>
                </a:lnTo>
                <a:lnTo>
                  <a:pt x="55332" y="428758"/>
                </a:lnTo>
                <a:lnTo>
                  <a:pt x="74494" y="389695"/>
                </a:lnTo>
                <a:lnTo>
                  <a:pt x="96228" y="351954"/>
                </a:lnTo>
                <a:lnTo>
                  <a:pt x="120433" y="315623"/>
                </a:lnTo>
                <a:lnTo>
                  <a:pt x="147011" y="280793"/>
                </a:lnTo>
                <a:lnTo>
                  <a:pt x="175859" y="247556"/>
                </a:lnTo>
                <a:lnTo>
                  <a:pt x="206878" y="216000"/>
                </a:lnTo>
                <a:lnTo>
                  <a:pt x="239968" y="186218"/>
                </a:lnTo>
                <a:lnTo>
                  <a:pt x="275027" y="158298"/>
                </a:lnTo>
                <a:lnTo>
                  <a:pt x="311956" y="132331"/>
                </a:lnTo>
                <a:lnTo>
                  <a:pt x="350655" y="108409"/>
                </a:lnTo>
                <a:lnTo>
                  <a:pt x="391022" y="86621"/>
                </a:lnTo>
                <a:lnTo>
                  <a:pt x="432958" y="67057"/>
                </a:lnTo>
                <a:lnTo>
                  <a:pt x="476362" y="49809"/>
                </a:lnTo>
                <a:lnTo>
                  <a:pt x="521134" y="34966"/>
                </a:lnTo>
                <a:lnTo>
                  <a:pt x="567174" y="22619"/>
                </a:lnTo>
                <a:lnTo>
                  <a:pt x="614381" y="12859"/>
                </a:lnTo>
                <a:lnTo>
                  <a:pt x="662654" y="5775"/>
                </a:lnTo>
                <a:lnTo>
                  <a:pt x="711894" y="1458"/>
                </a:lnTo>
                <a:lnTo>
                  <a:pt x="762000" y="0"/>
                </a:lnTo>
                <a:lnTo>
                  <a:pt x="812105" y="1458"/>
                </a:lnTo>
                <a:lnTo>
                  <a:pt x="861345" y="5775"/>
                </a:lnTo>
                <a:lnTo>
                  <a:pt x="909618" y="12859"/>
                </a:lnTo>
                <a:lnTo>
                  <a:pt x="956825" y="22619"/>
                </a:lnTo>
                <a:lnTo>
                  <a:pt x="1002865" y="34966"/>
                </a:lnTo>
                <a:lnTo>
                  <a:pt x="1047637" y="49809"/>
                </a:lnTo>
                <a:lnTo>
                  <a:pt x="1091041" y="67057"/>
                </a:lnTo>
                <a:lnTo>
                  <a:pt x="1132977" y="86621"/>
                </a:lnTo>
                <a:lnTo>
                  <a:pt x="1173344" y="108409"/>
                </a:lnTo>
                <a:lnTo>
                  <a:pt x="1212043" y="132331"/>
                </a:lnTo>
                <a:lnTo>
                  <a:pt x="1248972" y="158298"/>
                </a:lnTo>
                <a:lnTo>
                  <a:pt x="1284031" y="186218"/>
                </a:lnTo>
                <a:lnTo>
                  <a:pt x="1317121" y="216000"/>
                </a:lnTo>
                <a:lnTo>
                  <a:pt x="1348140" y="247556"/>
                </a:lnTo>
                <a:lnTo>
                  <a:pt x="1376988" y="280793"/>
                </a:lnTo>
                <a:lnTo>
                  <a:pt x="1403566" y="315623"/>
                </a:lnTo>
                <a:lnTo>
                  <a:pt x="1427771" y="351954"/>
                </a:lnTo>
                <a:lnTo>
                  <a:pt x="1449505" y="389695"/>
                </a:lnTo>
                <a:lnTo>
                  <a:pt x="1468667" y="428758"/>
                </a:lnTo>
                <a:lnTo>
                  <a:pt x="1485156" y="469050"/>
                </a:lnTo>
                <a:lnTo>
                  <a:pt x="1498872" y="510482"/>
                </a:lnTo>
                <a:lnTo>
                  <a:pt x="1509715" y="552964"/>
                </a:lnTo>
                <a:lnTo>
                  <a:pt x="1517584" y="596404"/>
                </a:lnTo>
                <a:lnTo>
                  <a:pt x="1522379" y="640713"/>
                </a:lnTo>
                <a:lnTo>
                  <a:pt x="1524000" y="685800"/>
                </a:lnTo>
                <a:lnTo>
                  <a:pt x="1522379" y="730886"/>
                </a:lnTo>
                <a:lnTo>
                  <a:pt x="1517584" y="775195"/>
                </a:lnTo>
                <a:lnTo>
                  <a:pt x="1509715" y="818635"/>
                </a:lnTo>
                <a:lnTo>
                  <a:pt x="1498872" y="861117"/>
                </a:lnTo>
                <a:lnTo>
                  <a:pt x="1485156" y="902549"/>
                </a:lnTo>
                <a:lnTo>
                  <a:pt x="1468667" y="942841"/>
                </a:lnTo>
                <a:lnTo>
                  <a:pt x="1449505" y="981904"/>
                </a:lnTo>
                <a:lnTo>
                  <a:pt x="1427771" y="1019645"/>
                </a:lnTo>
                <a:lnTo>
                  <a:pt x="1403566" y="1055976"/>
                </a:lnTo>
                <a:lnTo>
                  <a:pt x="1376988" y="1090806"/>
                </a:lnTo>
                <a:lnTo>
                  <a:pt x="1348140" y="1124043"/>
                </a:lnTo>
                <a:lnTo>
                  <a:pt x="1317121" y="1155599"/>
                </a:lnTo>
                <a:lnTo>
                  <a:pt x="1284031" y="1185381"/>
                </a:lnTo>
                <a:lnTo>
                  <a:pt x="1248972" y="1213301"/>
                </a:lnTo>
                <a:lnTo>
                  <a:pt x="1212043" y="1239268"/>
                </a:lnTo>
                <a:lnTo>
                  <a:pt x="1173344" y="1263190"/>
                </a:lnTo>
                <a:lnTo>
                  <a:pt x="1132977" y="1284978"/>
                </a:lnTo>
                <a:lnTo>
                  <a:pt x="1091041" y="1304542"/>
                </a:lnTo>
                <a:lnTo>
                  <a:pt x="1047637" y="1321790"/>
                </a:lnTo>
                <a:lnTo>
                  <a:pt x="1002865" y="1336633"/>
                </a:lnTo>
                <a:lnTo>
                  <a:pt x="956825" y="1348980"/>
                </a:lnTo>
                <a:lnTo>
                  <a:pt x="909618" y="1358740"/>
                </a:lnTo>
                <a:lnTo>
                  <a:pt x="861345" y="1365824"/>
                </a:lnTo>
                <a:lnTo>
                  <a:pt x="812105" y="1370141"/>
                </a:lnTo>
                <a:lnTo>
                  <a:pt x="762000" y="1371600"/>
                </a:lnTo>
                <a:lnTo>
                  <a:pt x="711894" y="1370141"/>
                </a:lnTo>
                <a:lnTo>
                  <a:pt x="662654" y="1365824"/>
                </a:lnTo>
                <a:lnTo>
                  <a:pt x="614381" y="1358740"/>
                </a:lnTo>
                <a:lnTo>
                  <a:pt x="567174" y="1348980"/>
                </a:lnTo>
                <a:lnTo>
                  <a:pt x="521134" y="1336633"/>
                </a:lnTo>
                <a:lnTo>
                  <a:pt x="476362" y="1321790"/>
                </a:lnTo>
                <a:lnTo>
                  <a:pt x="432958" y="1304542"/>
                </a:lnTo>
                <a:lnTo>
                  <a:pt x="391022" y="1284978"/>
                </a:lnTo>
                <a:lnTo>
                  <a:pt x="350655" y="1263190"/>
                </a:lnTo>
                <a:lnTo>
                  <a:pt x="311956" y="1239268"/>
                </a:lnTo>
                <a:lnTo>
                  <a:pt x="275027" y="1213301"/>
                </a:lnTo>
                <a:lnTo>
                  <a:pt x="239968" y="1185381"/>
                </a:lnTo>
                <a:lnTo>
                  <a:pt x="206878" y="1155599"/>
                </a:lnTo>
                <a:lnTo>
                  <a:pt x="175859" y="1124043"/>
                </a:lnTo>
                <a:lnTo>
                  <a:pt x="147011" y="1090806"/>
                </a:lnTo>
                <a:lnTo>
                  <a:pt x="120433" y="1055976"/>
                </a:lnTo>
                <a:lnTo>
                  <a:pt x="96228" y="1019645"/>
                </a:lnTo>
                <a:lnTo>
                  <a:pt x="74494" y="981904"/>
                </a:lnTo>
                <a:lnTo>
                  <a:pt x="55332" y="942841"/>
                </a:lnTo>
                <a:lnTo>
                  <a:pt x="38843" y="902549"/>
                </a:lnTo>
                <a:lnTo>
                  <a:pt x="25127" y="861117"/>
                </a:lnTo>
                <a:lnTo>
                  <a:pt x="14284" y="818635"/>
                </a:lnTo>
                <a:lnTo>
                  <a:pt x="6415" y="775195"/>
                </a:lnTo>
                <a:lnTo>
                  <a:pt x="1620" y="730886"/>
                </a:lnTo>
                <a:lnTo>
                  <a:pt x="0" y="685800"/>
                </a:lnTo>
                <a:close/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823961" y="6572822"/>
            <a:ext cx="111823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latin typeface="Arial"/>
                <a:cs typeface="Arial"/>
              </a:rPr>
              <a:t>Risa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Etika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8991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8345" y="6551168"/>
            <a:ext cx="1070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adea"/>
                <a:cs typeface="Caladea"/>
              </a:rPr>
              <a:t>Risa</a:t>
            </a:r>
            <a:r>
              <a:rPr sz="1800" b="1" spc="-75" dirty="0">
                <a:latin typeface="Caladea"/>
                <a:cs typeface="Caladea"/>
              </a:rPr>
              <a:t> </a:t>
            </a:r>
            <a:r>
              <a:rPr sz="1800" b="1" spc="-5" dirty="0">
                <a:latin typeface="Caladea"/>
                <a:cs typeface="Caladea"/>
              </a:rPr>
              <a:t>Etika</a:t>
            </a:r>
            <a:endParaRPr sz="1800">
              <a:latin typeface="Caladea"/>
              <a:cs typeface="Calade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14312" y="747712"/>
          <a:ext cx="8447404" cy="61456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4200"/>
                <a:gridCol w="3886200"/>
                <a:gridCol w="1437004"/>
              </a:tblGrid>
              <a:tr h="48742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15" dirty="0">
                          <a:latin typeface="Carlito"/>
                          <a:cs typeface="Carlito"/>
                        </a:rPr>
                        <a:t>Penyebab</a:t>
                      </a:r>
                      <a:r>
                        <a:rPr sz="1200" b="1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kematian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10" dirty="0">
                          <a:latin typeface="Carlito"/>
                          <a:cs typeface="Carlito"/>
                        </a:rPr>
                        <a:t>Penanggulangan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berdasarkan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bukti</a:t>
                      </a:r>
                      <a:r>
                        <a:rPr sz="1200" b="1" spc="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ilmiah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3545" marR="363220" indent="-52069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30" dirty="0">
                          <a:latin typeface="Carlito"/>
                          <a:cs typeface="Carlito"/>
                        </a:rPr>
                        <a:t>P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e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nurun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a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n  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kematian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377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Ibu: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  <a:tabLst>
                          <a:tab pos="1341120" algn="l"/>
                        </a:tabLst>
                      </a:pPr>
                      <a:r>
                        <a:rPr sz="1200" b="1" spc="-10" dirty="0">
                          <a:latin typeface="Carlito"/>
                          <a:cs typeface="Carlito"/>
                        </a:rPr>
                        <a:t>Perdarahan	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28%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b="1" spc="-15" dirty="0">
                          <a:latin typeface="Carlito"/>
                          <a:cs typeface="Carlito"/>
                        </a:rPr>
                        <a:t>Pelayanan </a:t>
                      </a:r>
                      <a:r>
                        <a:rPr sz="1200" b="1" spc="-20" dirty="0">
                          <a:latin typeface="Carlito"/>
                          <a:cs typeface="Carlito"/>
                        </a:rPr>
                        <a:t>gawat 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darurat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(PONED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&amp;</a:t>
                      </a:r>
                      <a:r>
                        <a:rPr sz="1200" b="1" spc="8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PONEK)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40%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34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  <a:tabLst>
                          <a:tab pos="1304925" algn="l"/>
                        </a:tabLst>
                      </a:pPr>
                      <a:r>
                        <a:rPr sz="1200" b="1" spc="-10" dirty="0">
                          <a:latin typeface="Carlito"/>
                          <a:cs typeface="Carlito"/>
                        </a:rPr>
                        <a:t>Infeksi	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11%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10" dirty="0">
                          <a:latin typeface="Carlito"/>
                          <a:cs typeface="Carlito"/>
                        </a:rPr>
                        <a:t>Pencegahan</a:t>
                      </a:r>
                      <a:r>
                        <a:rPr sz="1200" b="1" spc="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infeksi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13%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21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  <a:tabLst>
                          <a:tab pos="1321435" algn="l"/>
                        </a:tabLst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Eklampsia	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24%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Magnesium</a:t>
                      </a:r>
                      <a:r>
                        <a:rPr sz="1200" b="1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Sulfat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7%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774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  <a:tabLst>
                          <a:tab pos="1467485" algn="l"/>
                        </a:tabLst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Partus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macet/lama	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5%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Penolong persalinan 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terampil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(</a:t>
                      </a:r>
                      <a:r>
                        <a:rPr sz="1200" b="1" i="1" dirty="0">
                          <a:latin typeface="Carlito"/>
                          <a:cs typeface="Carlito"/>
                        </a:rPr>
                        <a:t>Skilled </a:t>
                      </a:r>
                      <a:r>
                        <a:rPr sz="1200" b="1" i="1" spc="-5" dirty="0">
                          <a:latin typeface="Carlito"/>
                          <a:cs typeface="Carlito"/>
                        </a:rPr>
                        <a:t>birth</a:t>
                      </a:r>
                      <a:r>
                        <a:rPr sz="1200" b="1" i="1" spc="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i="1" spc="-5" dirty="0">
                          <a:latin typeface="Carlito"/>
                          <a:cs typeface="Carlito"/>
                        </a:rPr>
                        <a:t>attendant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)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10%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617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10" dirty="0">
                          <a:latin typeface="Carlito"/>
                          <a:cs typeface="Carlito"/>
                        </a:rPr>
                        <a:t>Bayi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Baru</a:t>
                      </a:r>
                      <a:r>
                        <a:rPr sz="1200" b="1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Lahir: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  <a:tabLst>
                          <a:tab pos="1247775" algn="l"/>
                        </a:tabLst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BBLR	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29%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Status 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kesehatan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&amp;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gizi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ibu/ 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jaga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suhu tubuh</a:t>
                      </a:r>
                      <a:r>
                        <a:rPr sz="1200" b="1" spc="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bayi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48450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20-40%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787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  <a:tabLst>
                          <a:tab pos="1302385" algn="l"/>
                        </a:tabLst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Asfiksia	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27%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25" dirty="0">
                          <a:latin typeface="Carlito"/>
                          <a:cs typeface="Carlito"/>
                        </a:rPr>
                        <a:t>Tenaga 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terampil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resusitasi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&amp; 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alat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resusitasi 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tepat</a:t>
                      </a:r>
                      <a:r>
                        <a:rPr sz="1200" b="1" spc="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guna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45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20-30%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67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10" dirty="0">
                          <a:latin typeface="Carlito"/>
                          <a:cs typeface="Carlito"/>
                        </a:rPr>
                        <a:t>Infeksi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dan 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tetanus</a:t>
                      </a:r>
                      <a:r>
                        <a:rPr sz="1200" b="1" spc="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15%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10" dirty="0">
                          <a:latin typeface="Carlito"/>
                          <a:cs typeface="Carlito"/>
                        </a:rPr>
                        <a:t>Penanganan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kasus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di</a:t>
                      </a:r>
                      <a:r>
                        <a:rPr sz="1200" b="1" spc="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15" dirty="0">
                          <a:latin typeface="Carlito"/>
                          <a:cs typeface="Carlito"/>
                        </a:rPr>
                        <a:t>masyarakat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45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10-35%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3268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15" dirty="0">
                          <a:latin typeface="Carlito"/>
                          <a:cs typeface="Carlito"/>
                        </a:rPr>
                        <a:t>Bayi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&amp;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Balita</a:t>
                      </a:r>
                      <a:r>
                        <a:rPr sz="1200" b="1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: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10" dirty="0">
                          <a:latin typeface="Carlito"/>
                          <a:cs typeface="Carlito"/>
                        </a:rPr>
                        <a:t>Pemberian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makanan 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bayi,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anak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tidak</a:t>
                      </a:r>
                      <a:r>
                        <a:rPr sz="1200" b="1" spc="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sesuai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10" dirty="0">
                          <a:latin typeface="Carlito"/>
                          <a:cs typeface="Carlito"/>
                        </a:rPr>
                        <a:t>Menyusui segera setelah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lahir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(30</a:t>
                      </a:r>
                      <a:r>
                        <a:rPr sz="1200" b="1" spc="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menit),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ASI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Eksklusif (0-6</a:t>
                      </a:r>
                      <a:r>
                        <a:rPr sz="1200" b="1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bulan)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92075" marR="1418590">
                        <a:lnSpc>
                          <a:spcPct val="120000"/>
                        </a:lnSpc>
                      </a:pPr>
                      <a:r>
                        <a:rPr sz="1200" spc="2014" dirty="0">
                          <a:latin typeface="Wingdings"/>
                          <a:cs typeface="Wingdings"/>
                        </a:rPr>
                        <a:t>→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Puskesmas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&amp; 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RS Sayang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Ibu &amp;  </a:t>
                      </a:r>
                      <a:r>
                        <a:rPr sz="1200" b="1" spc="-465" dirty="0">
                          <a:latin typeface="Carlito"/>
                          <a:cs typeface="Carlito"/>
                        </a:rPr>
                        <a:t>Bayi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ASI +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MP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ASI (6-24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bulan)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13%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6%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431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  <a:tabLst>
                          <a:tab pos="1315085" algn="l"/>
                        </a:tabLst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Gizi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kurang	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54%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Suplementasi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&amp;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fortifikasi gizi mikro dan PMT gizi</a:t>
                      </a:r>
                      <a:r>
                        <a:rPr sz="1200" b="1" spc="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makro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45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30-50%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22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  <a:tabLst>
                          <a:tab pos="1322705" algn="l"/>
                        </a:tabLst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Pnemonia	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23%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MTBS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45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30-60%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280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  <a:tabLst>
                          <a:tab pos="1264285" algn="l"/>
                        </a:tabLst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Diare	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13%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Oralit/cuci 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tangan dengan</a:t>
                      </a:r>
                      <a:r>
                        <a:rPr sz="1200" b="1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sabun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45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40-50%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22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  <a:tabLst>
                          <a:tab pos="1334770" algn="l"/>
                        </a:tabLst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Campak	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7%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Imunisasi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4840">
                        <a:lnSpc>
                          <a:spcPct val="100000"/>
                        </a:lnSpc>
                        <a:spcBef>
                          <a:spcPts val="295"/>
                        </a:spcBef>
                        <a:tabLst>
                          <a:tab pos="1271905" algn="l"/>
                        </a:tabLst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7%	</a:t>
                      </a:r>
                      <a:r>
                        <a:rPr sz="1800" spc="-7" baseline="-32407" dirty="0">
                          <a:solidFill>
                            <a:srgbClr val="888888"/>
                          </a:solidFill>
                          <a:latin typeface="Caladea"/>
                          <a:cs typeface="Caladea"/>
                        </a:rPr>
                        <a:t>7</a:t>
                      </a:r>
                      <a:endParaRPr sz="1800" baseline="-32407">
                        <a:latin typeface="Caladea"/>
                        <a:cs typeface="Calade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07340" y="6613347"/>
            <a:ext cx="31857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adea"/>
                <a:cs typeface="Caladea"/>
              </a:rPr>
              <a:t>Sumber: Lancet 2005 Millenium </a:t>
            </a:r>
            <a:r>
              <a:rPr sz="1200" b="1" spc="-10" dirty="0">
                <a:latin typeface="Caladea"/>
                <a:cs typeface="Caladea"/>
              </a:rPr>
              <a:t>Project</a:t>
            </a:r>
            <a:r>
              <a:rPr sz="1200" b="1" spc="-15" dirty="0">
                <a:latin typeface="Caladea"/>
                <a:cs typeface="Caladea"/>
              </a:rPr>
              <a:t> </a:t>
            </a:r>
            <a:r>
              <a:rPr sz="1200" b="1" spc="-10" dirty="0">
                <a:latin typeface="Caladea"/>
                <a:cs typeface="Caladea"/>
              </a:rPr>
              <a:t>2005</a:t>
            </a:r>
            <a:endParaRPr sz="1200">
              <a:latin typeface="Caladea"/>
              <a:cs typeface="Calade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19961" y="3124961"/>
            <a:ext cx="1152525" cy="431800"/>
          </a:xfrm>
          <a:custGeom>
            <a:avLst/>
            <a:gdLst/>
            <a:ahLst/>
            <a:cxnLst/>
            <a:rect l="l" t="t" r="r" b="b"/>
            <a:pathLst>
              <a:path w="1152525" h="431800">
                <a:moveTo>
                  <a:pt x="0" y="215646"/>
                </a:moveTo>
                <a:lnTo>
                  <a:pt x="15215" y="166191"/>
                </a:lnTo>
                <a:lnTo>
                  <a:pt x="58556" y="120798"/>
                </a:lnTo>
                <a:lnTo>
                  <a:pt x="126563" y="80758"/>
                </a:lnTo>
                <a:lnTo>
                  <a:pt x="168735" y="63150"/>
                </a:lnTo>
                <a:lnTo>
                  <a:pt x="215777" y="47366"/>
                </a:lnTo>
                <a:lnTo>
                  <a:pt x="267255" y="33566"/>
                </a:lnTo>
                <a:lnTo>
                  <a:pt x="322739" y="21913"/>
                </a:lnTo>
                <a:lnTo>
                  <a:pt x="381794" y="12568"/>
                </a:lnTo>
                <a:lnTo>
                  <a:pt x="443990" y="5693"/>
                </a:lnTo>
                <a:lnTo>
                  <a:pt x="508893" y="1450"/>
                </a:lnTo>
                <a:lnTo>
                  <a:pt x="576071" y="0"/>
                </a:lnTo>
                <a:lnTo>
                  <a:pt x="643250" y="1450"/>
                </a:lnTo>
                <a:lnTo>
                  <a:pt x="708153" y="5693"/>
                </a:lnTo>
                <a:lnTo>
                  <a:pt x="770349" y="12568"/>
                </a:lnTo>
                <a:lnTo>
                  <a:pt x="829404" y="21913"/>
                </a:lnTo>
                <a:lnTo>
                  <a:pt x="884888" y="33566"/>
                </a:lnTo>
                <a:lnTo>
                  <a:pt x="936366" y="47366"/>
                </a:lnTo>
                <a:lnTo>
                  <a:pt x="983408" y="63150"/>
                </a:lnTo>
                <a:lnTo>
                  <a:pt x="1025580" y="80758"/>
                </a:lnTo>
                <a:lnTo>
                  <a:pt x="1062451" y="100028"/>
                </a:lnTo>
                <a:lnTo>
                  <a:pt x="1118557" y="142906"/>
                </a:lnTo>
                <a:lnTo>
                  <a:pt x="1148268" y="190491"/>
                </a:lnTo>
                <a:lnTo>
                  <a:pt x="1152144" y="215646"/>
                </a:lnTo>
                <a:lnTo>
                  <a:pt x="1148268" y="240800"/>
                </a:lnTo>
                <a:lnTo>
                  <a:pt x="1118557" y="288385"/>
                </a:lnTo>
                <a:lnTo>
                  <a:pt x="1062451" y="331263"/>
                </a:lnTo>
                <a:lnTo>
                  <a:pt x="1025580" y="350533"/>
                </a:lnTo>
                <a:lnTo>
                  <a:pt x="983408" y="368141"/>
                </a:lnTo>
                <a:lnTo>
                  <a:pt x="936366" y="383925"/>
                </a:lnTo>
                <a:lnTo>
                  <a:pt x="884888" y="397725"/>
                </a:lnTo>
                <a:lnTo>
                  <a:pt x="829404" y="409378"/>
                </a:lnTo>
                <a:lnTo>
                  <a:pt x="770349" y="418723"/>
                </a:lnTo>
                <a:lnTo>
                  <a:pt x="708153" y="425598"/>
                </a:lnTo>
                <a:lnTo>
                  <a:pt x="643250" y="429841"/>
                </a:lnTo>
                <a:lnTo>
                  <a:pt x="576071" y="431291"/>
                </a:lnTo>
                <a:lnTo>
                  <a:pt x="508893" y="429841"/>
                </a:lnTo>
                <a:lnTo>
                  <a:pt x="443990" y="425598"/>
                </a:lnTo>
                <a:lnTo>
                  <a:pt x="381794" y="418723"/>
                </a:lnTo>
                <a:lnTo>
                  <a:pt x="322739" y="409378"/>
                </a:lnTo>
                <a:lnTo>
                  <a:pt x="267255" y="397725"/>
                </a:lnTo>
                <a:lnTo>
                  <a:pt x="215777" y="383925"/>
                </a:lnTo>
                <a:lnTo>
                  <a:pt x="168735" y="368141"/>
                </a:lnTo>
                <a:lnTo>
                  <a:pt x="126563" y="350533"/>
                </a:lnTo>
                <a:lnTo>
                  <a:pt x="89692" y="331263"/>
                </a:lnTo>
                <a:lnTo>
                  <a:pt x="33586" y="288385"/>
                </a:lnTo>
                <a:lnTo>
                  <a:pt x="3875" y="240800"/>
                </a:lnTo>
                <a:lnTo>
                  <a:pt x="0" y="215646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92161" y="3582161"/>
            <a:ext cx="1152525" cy="431800"/>
          </a:xfrm>
          <a:custGeom>
            <a:avLst/>
            <a:gdLst/>
            <a:ahLst/>
            <a:cxnLst/>
            <a:rect l="l" t="t" r="r" b="b"/>
            <a:pathLst>
              <a:path w="1152525" h="431800">
                <a:moveTo>
                  <a:pt x="0" y="215645"/>
                </a:moveTo>
                <a:lnTo>
                  <a:pt x="15215" y="166191"/>
                </a:lnTo>
                <a:lnTo>
                  <a:pt x="58556" y="120798"/>
                </a:lnTo>
                <a:lnTo>
                  <a:pt x="126563" y="80758"/>
                </a:lnTo>
                <a:lnTo>
                  <a:pt x="168735" y="63150"/>
                </a:lnTo>
                <a:lnTo>
                  <a:pt x="215777" y="47366"/>
                </a:lnTo>
                <a:lnTo>
                  <a:pt x="267255" y="33566"/>
                </a:lnTo>
                <a:lnTo>
                  <a:pt x="322739" y="21913"/>
                </a:lnTo>
                <a:lnTo>
                  <a:pt x="381794" y="12568"/>
                </a:lnTo>
                <a:lnTo>
                  <a:pt x="443990" y="5693"/>
                </a:lnTo>
                <a:lnTo>
                  <a:pt x="508893" y="1450"/>
                </a:lnTo>
                <a:lnTo>
                  <a:pt x="576072" y="0"/>
                </a:lnTo>
                <a:lnTo>
                  <a:pt x="643250" y="1450"/>
                </a:lnTo>
                <a:lnTo>
                  <a:pt x="708153" y="5693"/>
                </a:lnTo>
                <a:lnTo>
                  <a:pt x="770349" y="12568"/>
                </a:lnTo>
                <a:lnTo>
                  <a:pt x="829404" y="21913"/>
                </a:lnTo>
                <a:lnTo>
                  <a:pt x="884888" y="33566"/>
                </a:lnTo>
                <a:lnTo>
                  <a:pt x="936366" y="47366"/>
                </a:lnTo>
                <a:lnTo>
                  <a:pt x="983408" y="63150"/>
                </a:lnTo>
                <a:lnTo>
                  <a:pt x="1025580" y="80758"/>
                </a:lnTo>
                <a:lnTo>
                  <a:pt x="1062451" y="100028"/>
                </a:lnTo>
                <a:lnTo>
                  <a:pt x="1118557" y="142906"/>
                </a:lnTo>
                <a:lnTo>
                  <a:pt x="1148268" y="190491"/>
                </a:lnTo>
                <a:lnTo>
                  <a:pt x="1152144" y="215645"/>
                </a:lnTo>
                <a:lnTo>
                  <a:pt x="1148268" y="240800"/>
                </a:lnTo>
                <a:lnTo>
                  <a:pt x="1118557" y="288385"/>
                </a:lnTo>
                <a:lnTo>
                  <a:pt x="1062451" y="331263"/>
                </a:lnTo>
                <a:lnTo>
                  <a:pt x="1025580" y="350533"/>
                </a:lnTo>
                <a:lnTo>
                  <a:pt x="983408" y="368141"/>
                </a:lnTo>
                <a:lnTo>
                  <a:pt x="936366" y="383925"/>
                </a:lnTo>
                <a:lnTo>
                  <a:pt x="884888" y="397725"/>
                </a:lnTo>
                <a:lnTo>
                  <a:pt x="829404" y="409378"/>
                </a:lnTo>
                <a:lnTo>
                  <a:pt x="770349" y="418723"/>
                </a:lnTo>
                <a:lnTo>
                  <a:pt x="708153" y="425598"/>
                </a:lnTo>
                <a:lnTo>
                  <a:pt x="643250" y="429841"/>
                </a:lnTo>
                <a:lnTo>
                  <a:pt x="576072" y="431292"/>
                </a:lnTo>
                <a:lnTo>
                  <a:pt x="508893" y="429841"/>
                </a:lnTo>
                <a:lnTo>
                  <a:pt x="443990" y="425598"/>
                </a:lnTo>
                <a:lnTo>
                  <a:pt x="381794" y="418723"/>
                </a:lnTo>
                <a:lnTo>
                  <a:pt x="322739" y="409378"/>
                </a:lnTo>
                <a:lnTo>
                  <a:pt x="267255" y="397725"/>
                </a:lnTo>
                <a:lnTo>
                  <a:pt x="215777" y="383925"/>
                </a:lnTo>
                <a:lnTo>
                  <a:pt x="168735" y="368141"/>
                </a:lnTo>
                <a:lnTo>
                  <a:pt x="126563" y="350533"/>
                </a:lnTo>
                <a:lnTo>
                  <a:pt x="89692" y="331263"/>
                </a:lnTo>
                <a:lnTo>
                  <a:pt x="33586" y="288385"/>
                </a:lnTo>
                <a:lnTo>
                  <a:pt x="3875" y="240800"/>
                </a:lnTo>
                <a:lnTo>
                  <a:pt x="0" y="215645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89482" y="1245869"/>
            <a:ext cx="1183005" cy="862965"/>
          </a:xfrm>
          <a:custGeom>
            <a:avLst/>
            <a:gdLst/>
            <a:ahLst/>
            <a:cxnLst/>
            <a:rect l="l" t="t" r="r" b="b"/>
            <a:pathLst>
              <a:path w="1183005" h="862964">
                <a:moveTo>
                  <a:pt x="0" y="215645"/>
                </a:moveTo>
                <a:lnTo>
                  <a:pt x="15215" y="166191"/>
                </a:lnTo>
                <a:lnTo>
                  <a:pt x="58556" y="120798"/>
                </a:lnTo>
                <a:lnTo>
                  <a:pt x="126563" y="80758"/>
                </a:lnTo>
                <a:lnTo>
                  <a:pt x="168735" y="63150"/>
                </a:lnTo>
                <a:lnTo>
                  <a:pt x="215777" y="47366"/>
                </a:lnTo>
                <a:lnTo>
                  <a:pt x="267255" y="33566"/>
                </a:lnTo>
                <a:lnTo>
                  <a:pt x="322739" y="21913"/>
                </a:lnTo>
                <a:lnTo>
                  <a:pt x="381794" y="12568"/>
                </a:lnTo>
                <a:lnTo>
                  <a:pt x="443990" y="5693"/>
                </a:lnTo>
                <a:lnTo>
                  <a:pt x="508893" y="1450"/>
                </a:lnTo>
                <a:lnTo>
                  <a:pt x="576072" y="0"/>
                </a:lnTo>
                <a:lnTo>
                  <a:pt x="643250" y="1450"/>
                </a:lnTo>
                <a:lnTo>
                  <a:pt x="708153" y="5693"/>
                </a:lnTo>
                <a:lnTo>
                  <a:pt x="770349" y="12568"/>
                </a:lnTo>
                <a:lnTo>
                  <a:pt x="829404" y="21913"/>
                </a:lnTo>
                <a:lnTo>
                  <a:pt x="884888" y="33566"/>
                </a:lnTo>
                <a:lnTo>
                  <a:pt x="936366" y="47366"/>
                </a:lnTo>
                <a:lnTo>
                  <a:pt x="983408" y="63150"/>
                </a:lnTo>
                <a:lnTo>
                  <a:pt x="1025580" y="80758"/>
                </a:lnTo>
                <a:lnTo>
                  <a:pt x="1062451" y="100028"/>
                </a:lnTo>
                <a:lnTo>
                  <a:pt x="1118557" y="142906"/>
                </a:lnTo>
                <a:lnTo>
                  <a:pt x="1148268" y="190491"/>
                </a:lnTo>
                <a:lnTo>
                  <a:pt x="1152144" y="215645"/>
                </a:lnTo>
                <a:lnTo>
                  <a:pt x="1148268" y="240800"/>
                </a:lnTo>
                <a:lnTo>
                  <a:pt x="1118557" y="288385"/>
                </a:lnTo>
                <a:lnTo>
                  <a:pt x="1062451" y="331263"/>
                </a:lnTo>
                <a:lnTo>
                  <a:pt x="1025580" y="350533"/>
                </a:lnTo>
                <a:lnTo>
                  <a:pt x="983408" y="368141"/>
                </a:lnTo>
                <a:lnTo>
                  <a:pt x="936366" y="383925"/>
                </a:lnTo>
                <a:lnTo>
                  <a:pt x="884888" y="397725"/>
                </a:lnTo>
                <a:lnTo>
                  <a:pt x="829404" y="409378"/>
                </a:lnTo>
                <a:lnTo>
                  <a:pt x="770349" y="418723"/>
                </a:lnTo>
                <a:lnTo>
                  <a:pt x="708153" y="425598"/>
                </a:lnTo>
                <a:lnTo>
                  <a:pt x="643250" y="429841"/>
                </a:lnTo>
                <a:lnTo>
                  <a:pt x="576072" y="431291"/>
                </a:lnTo>
                <a:lnTo>
                  <a:pt x="508893" y="429841"/>
                </a:lnTo>
                <a:lnTo>
                  <a:pt x="443990" y="425598"/>
                </a:lnTo>
                <a:lnTo>
                  <a:pt x="381794" y="418723"/>
                </a:lnTo>
                <a:lnTo>
                  <a:pt x="322739" y="409378"/>
                </a:lnTo>
                <a:lnTo>
                  <a:pt x="267255" y="397725"/>
                </a:lnTo>
                <a:lnTo>
                  <a:pt x="215777" y="383925"/>
                </a:lnTo>
                <a:lnTo>
                  <a:pt x="168735" y="368141"/>
                </a:lnTo>
                <a:lnTo>
                  <a:pt x="126563" y="350533"/>
                </a:lnTo>
                <a:lnTo>
                  <a:pt x="89692" y="331263"/>
                </a:lnTo>
                <a:lnTo>
                  <a:pt x="33586" y="288385"/>
                </a:lnTo>
                <a:lnTo>
                  <a:pt x="3875" y="240800"/>
                </a:lnTo>
                <a:lnTo>
                  <a:pt x="0" y="215645"/>
                </a:lnTo>
                <a:close/>
              </a:path>
              <a:path w="1183005" h="862964">
                <a:moveTo>
                  <a:pt x="30480" y="646938"/>
                </a:moveTo>
                <a:lnTo>
                  <a:pt x="45695" y="597483"/>
                </a:lnTo>
                <a:lnTo>
                  <a:pt x="89036" y="552090"/>
                </a:lnTo>
                <a:lnTo>
                  <a:pt x="157043" y="512050"/>
                </a:lnTo>
                <a:lnTo>
                  <a:pt x="199215" y="494442"/>
                </a:lnTo>
                <a:lnTo>
                  <a:pt x="246257" y="478658"/>
                </a:lnTo>
                <a:lnTo>
                  <a:pt x="297735" y="464858"/>
                </a:lnTo>
                <a:lnTo>
                  <a:pt x="353219" y="453205"/>
                </a:lnTo>
                <a:lnTo>
                  <a:pt x="412274" y="443860"/>
                </a:lnTo>
                <a:lnTo>
                  <a:pt x="474470" y="436985"/>
                </a:lnTo>
                <a:lnTo>
                  <a:pt x="539373" y="432742"/>
                </a:lnTo>
                <a:lnTo>
                  <a:pt x="606551" y="431291"/>
                </a:lnTo>
                <a:lnTo>
                  <a:pt x="673730" y="432742"/>
                </a:lnTo>
                <a:lnTo>
                  <a:pt x="738633" y="436985"/>
                </a:lnTo>
                <a:lnTo>
                  <a:pt x="800829" y="443860"/>
                </a:lnTo>
                <a:lnTo>
                  <a:pt x="859884" y="453205"/>
                </a:lnTo>
                <a:lnTo>
                  <a:pt x="915368" y="464858"/>
                </a:lnTo>
                <a:lnTo>
                  <a:pt x="966846" y="478658"/>
                </a:lnTo>
                <a:lnTo>
                  <a:pt x="1013888" y="494442"/>
                </a:lnTo>
                <a:lnTo>
                  <a:pt x="1056060" y="512050"/>
                </a:lnTo>
                <a:lnTo>
                  <a:pt x="1092931" y="531320"/>
                </a:lnTo>
                <a:lnTo>
                  <a:pt x="1149037" y="574198"/>
                </a:lnTo>
                <a:lnTo>
                  <a:pt x="1178748" y="621783"/>
                </a:lnTo>
                <a:lnTo>
                  <a:pt x="1182624" y="646938"/>
                </a:lnTo>
                <a:lnTo>
                  <a:pt x="1178748" y="672092"/>
                </a:lnTo>
                <a:lnTo>
                  <a:pt x="1149037" y="719677"/>
                </a:lnTo>
                <a:lnTo>
                  <a:pt x="1092931" y="762555"/>
                </a:lnTo>
                <a:lnTo>
                  <a:pt x="1056060" y="781825"/>
                </a:lnTo>
                <a:lnTo>
                  <a:pt x="1013888" y="799433"/>
                </a:lnTo>
                <a:lnTo>
                  <a:pt x="966846" y="815217"/>
                </a:lnTo>
                <a:lnTo>
                  <a:pt x="915368" y="829017"/>
                </a:lnTo>
                <a:lnTo>
                  <a:pt x="859884" y="840670"/>
                </a:lnTo>
                <a:lnTo>
                  <a:pt x="800829" y="850015"/>
                </a:lnTo>
                <a:lnTo>
                  <a:pt x="738633" y="856890"/>
                </a:lnTo>
                <a:lnTo>
                  <a:pt x="673730" y="861133"/>
                </a:lnTo>
                <a:lnTo>
                  <a:pt x="606551" y="862583"/>
                </a:lnTo>
                <a:lnTo>
                  <a:pt x="539373" y="861133"/>
                </a:lnTo>
                <a:lnTo>
                  <a:pt x="474470" y="856890"/>
                </a:lnTo>
                <a:lnTo>
                  <a:pt x="412274" y="850015"/>
                </a:lnTo>
                <a:lnTo>
                  <a:pt x="353219" y="840670"/>
                </a:lnTo>
                <a:lnTo>
                  <a:pt x="297735" y="829017"/>
                </a:lnTo>
                <a:lnTo>
                  <a:pt x="246257" y="815217"/>
                </a:lnTo>
                <a:lnTo>
                  <a:pt x="199215" y="799433"/>
                </a:lnTo>
                <a:lnTo>
                  <a:pt x="157043" y="781825"/>
                </a:lnTo>
                <a:lnTo>
                  <a:pt x="120172" y="762555"/>
                </a:lnTo>
                <a:lnTo>
                  <a:pt x="64066" y="719677"/>
                </a:lnTo>
                <a:lnTo>
                  <a:pt x="34355" y="672092"/>
                </a:lnTo>
                <a:lnTo>
                  <a:pt x="30480" y="646938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92161" y="3048761"/>
            <a:ext cx="1152525" cy="431800"/>
          </a:xfrm>
          <a:custGeom>
            <a:avLst/>
            <a:gdLst/>
            <a:ahLst/>
            <a:cxnLst/>
            <a:rect l="l" t="t" r="r" b="b"/>
            <a:pathLst>
              <a:path w="1152525" h="431800">
                <a:moveTo>
                  <a:pt x="0" y="215646"/>
                </a:moveTo>
                <a:lnTo>
                  <a:pt x="15215" y="166191"/>
                </a:lnTo>
                <a:lnTo>
                  <a:pt x="58556" y="120798"/>
                </a:lnTo>
                <a:lnTo>
                  <a:pt x="126563" y="80758"/>
                </a:lnTo>
                <a:lnTo>
                  <a:pt x="168735" y="63150"/>
                </a:lnTo>
                <a:lnTo>
                  <a:pt x="215777" y="47366"/>
                </a:lnTo>
                <a:lnTo>
                  <a:pt x="267255" y="33566"/>
                </a:lnTo>
                <a:lnTo>
                  <a:pt x="322739" y="21913"/>
                </a:lnTo>
                <a:lnTo>
                  <a:pt x="381794" y="12568"/>
                </a:lnTo>
                <a:lnTo>
                  <a:pt x="443990" y="5693"/>
                </a:lnTo>
                <a:lnTo>
                  <a:pt x="508893" y="1450"/>
                </a:lnTo>
                <a:lnTo>
                  <a:pt x="576072" y="0"/>
                </a:lnTo>
                <a:lnTo>
                  <a:pt x="643250" y="1450"/>
                </a:lnTo>
                <a:lnTo>
                  <a:pt x="708153" y="5693"/>
                </a:lnTo>
                <a:lnTo>
                  <a:pt x="770349" y="12568"/>
                </a:lnTo>
                <a:lnTo>
                  <a:pt x="829404" y="21913"/>
                </a:lnTo>
                <a:lnTo>
                  <a:pt x="884888" y="33566"/>
                </a:lnTo>
                <a:lnTo>
                  <a:pt x="936366" y="47366"/>
                </a:lnTo>
                <a:lnTo>
                  <a:pt x="983408" y="63150"/>
                </a:lnTo>
                <a:lnTo>
                  <a:pt x="1025580" y="80758"/>
                </a:lnTo>
                <a:lnTo>
                  <a:pt x="1062451" y="100028"/>
                </a:lnTo>
                <a:lnTo>
                  <a:pt x="1118557" y="142906"/>
                </a:lnTo>
                <a:lnTo>
                  <a:pt x="1148268" y="190491"/>
                </a:lnTo>
                <a:lnTo>
                  <a:pt x="1152144" y="215646"/>
                </a:lnTo>
                <a:lnTo>
                  <a:pt x="1148268" y="240800"/>
                </a:lnTo>
                <a:lnTo>
                  <a:pt x="1118557" y="288385"/>
                </a:lnTo>
                <a:lnTo>
                  <a:pt x="1062451" y="331263"/>
                </a:lnTo>
                <a:lnTo>
                  <a:pt x="1025580" y="350533"/>
                </a:lnTo>
                <a:lnTo>
                  <a:pt x="983408" y="368141"/>
                </a:lnTo>
                <a:lnTo>
                  <a:pt x="936366" y="383925"/>
                </a:lnTo>
                <a:lnTo>
                  <a:pt x="884888" y="397725"/>
                </a:lnTo>
                <a:lnTo>
                  <a:pt x="829404" y="409378"/>
                </a:lnTo>
                <a:lnTo>
                  <a:pt x="770349" y="418723"/>
                </a:lnTo>
                <a:lnTo>
                  <a:pt x="708153" y="425598"/>
                </a:lnTo>
                <a:lnTo>
                  <a:pt x="643250" y="429841"/>
                </a:lnTo>
                <a:lnTo>
                  <a:pt x="576072" y="431291"/>
                </a:lnTo>
                <a:lnTo>
                  <a:pt x="508893" y="429841"/>
                </a:lnTo>
                <a:lnTo>
                  <a:pt x="443990" y="425598"/>
                </a:lnTo>
                <a:lnTo>
                  <a:pt x="381794" y="418723"/>
                </a:lnTo>
                <a:lnTo>
                  <a:pt x="322739" y="409378"/>
                </a:lnTo>
                <a:lnTo>
                  <a:pt x="267255" y="397725"/>
                </a:lnTo>
                <a:lnTo>
                  <a:pt x="215777" y="383925"/>
                </a:lnTo>
                <a:lnTo>
                  <a:pt x="168735" y="368141"/>
                </a:lnTo>
                <a:lnTo>
                  <a:pt x="126563" y="350533"/>
                </a:lnTo>
                <a:lnTo>
                  <a:pt x="89692" y="331263"/>
                </a:lnTo>
                <a:lnTo>
                  <a:pt x="33586" y="288385"/>
                </a:lnTo>
                <a:lnTo>
                  <a:pt x="3875" y="240800"/>
                </a:lnTo>
                <a:lnTo>
                  <a:pt x="0" y="215646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15961" y="1753361"/>
            <a:ext cx="1152525" cy="355600"/>
          </a:xfrm>
          <a:custGeom>
            <a:avLst/>
            <a:gdLst/>
            <a:ahLst/>
            <a:cxnLst/>
            <a:rect l="l" t="t" r="r" b="b"/>
            <a:pathLst>
              <a:path w="1152525" h="355600">
                <a:moveTo>
                  <a:pt x="0" y="177546"/>
                </a:moveTo>
                <a:lnTo>
                  <a:pt x="15215" y="136840"/>
                </a:lnTo>
                <a:lnTo>
                  <a:pt x="58556" y="99470"/>
                </a:lnTo>
                <a:lnTo>
                  <a:pt x="126563" y="66505"/>
                </a:lnTo>
                <a:lnTo>
                  <a:pt x="168735" y="52006"/>
                </a:lnTo>
                <a:lnTo>
                  <a:pt x="215777" y="39008"/>
                </a:lnTo>
                <a:lnTo>
                  <a:pt x="267255" y="27644"/>
                </a:lnTo>
                <a:lnTo>
                  <a:pt x="322739" y="18048"/>
                </a:lnTo>
                <a:lnTo>
                  <a:pt x="381794" y="10351"/>
                </a:lnTo>
                <a:lnTo>
                  <a:pt x="443990" y="4689"/>
                </a:lnTo>
                <a:lnTo>
                  <a:pt x="508893" y="1194"/>
                </a:lnTo>
                <a:lnTo>
                  <a:pt x="576072" y="0"/>
                </a:lnTo>
                <a:lnTo>
                  <a:pt x="643250" y="1194"/>
                </a:lnTo>
                <a:lnTo>
                  <a:pt x="708153" y="4689"/>
                </a:lnTo>
                <a:lnTo>
                  <a:pt x="770349" y="10351"/>
                </a:lnTo>
                <a:lnTo>
                  <a:pt x="829404" y="18048"/>
                </a:lnTo>
                <a:lnTo>
                  <a:pt x="884888" y="27644"/>
                </a:lnTo>
                <a:lnTo>
                  <a:pt x="936366" y="39008"/>
                </a:lnTo>
                <a:lnTo>
                  <a:pt x="983408" y="52006"/>
                </a:lnTo>
                <a:lnTo>
                  <a:pt x="1025580" y="66505"/>
                </a:lnTo>
                <a:lnTo>
                  <a:pt x="1062451" y="82370"/>
                </a:lnTo>
                <a:lnTo>
                  <a:pt x="1118557" y="117671"/>
                </a:lnTo>
                <a:lnTo>
                  <a:pt x="1148268" y="156842"/>
                </a:lnTo>
                <a:lnTo>
                  <a:pt x="1152144" y="177546"/>
                </a:lnTo>
                <a:lnTo>
                  <a:pt x="1148268" y="198249"/>
                </a:lnTo>
                <a:lnTo>
                  <a:pt x="1118557" y="237420"/>
                </a:lnTo>
                <a:lnTo>
                  <a:pt x="1062451" y="272721"/>
                </a:lnTo>
                <a:lnTo>
                  <a:pt x="1025580" y="288586"/>
                </a:lnTo>
                <a:lnTo>
                  <a:pt x="983408" y="303085"/>
                </a:lnTo>
                <a:lnTo>
                  <a:pt x="936366" y="316083"/>
                </a:lnTo>
                <a:lnTo>
                  <a:pt x="884888" y="327447"/>
                </a:lnTo>
                <a:lnTo>
                  <a:pt x="829404" y="337043"/>
                </a:lnTo>
                <a:lnTo>
                  <a:pt x="770349" y="344740"/>
                </a:lnTo>
                <a:lnTo>
                  <a:pt x="708153" y="350402"/>
                </a:lnTo>
                <a:lnTo>
                  <a:pt x="643250" y="353897"/>
                </a:lnTo>
                <a:lnTo>
                  <a:pt x="576072" y="355091"/>
                </a:lnTo>
                <a:lnTo>
                  <a:pt x="508893" y="353897"/>
                </a:lnTo>
                <a:lnTo>
                  <a:pt x="443990" y="350402"/>
                </a:lnTo>
                <a:lnTo>
                  <a:pt x="381794" y="344740"/>
                </a:lnTo>
                <a:lnTo>
                  <a:pt x="322739" y="337043"/>
                </a:lnTo>
                <a:lnTo>
                  <a:pt x="267255" y="327447"/>
                </a:lnTo>
                <a:lnTo>
                  <a:pt x="215777" y="316083"/>
                </a:lnTo>
                <a:lnTo>
                  <a:pt x="168735" y="303085"/>
                </a:lnTo>
                <a:lnTo>
                  <a:pt x="126563" y="288586"/>
                </a:lnTo>
                <a:lnTo>
                  <a:pt x="89692" y="272721"/>
                </a:lnTo>
                <a:lnTo>
                  <a:pt x="33586" y="237420"/>
                </a:lnTo>
                <a:lnTo>
                  <a:pt x="3875" y="198249"/>
                </a:lnTo>
                <a:lnTo>
                  <a:pt x="0" y="177546"/>
                </a:lnTo>
                <a:close/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92161" y="4496561"/>
            <a:ext cx="1152525" cy="378460"/>
          </a:xfrm>
          <a:custGeom>
            <a:avLst/>
            <a:gdLst/>
            <a:ahLst/>
            <a:cxnLst/>
            <a:rect l="l" t="t" r="r" b="b"/>
            <a:pathLst>
              <a:path w="1152525" h="378460">
                <a:moveTo>
                  <a:pt x="0" y="188975"/>
                </a:moveTo>
                <a:lnTo>
                  <a:pt x="15215" y="145637"/>
                </a:lnTo>
                <a:lnTo>
                  <a:pt x="58556" y="105858"/>
                </a:lnTo>
                <a:lnTo>
                  <a:pt x="126563" y="70770"/>
                </a:lnTo>
                <a:lnTo>
                  <a:pt x="168735" y="55340"/>
                </a:lnTo>
                <a:lnTo>
                  <a:pt x="215777" y="41507"/>
                </a:lnTo>
                <a:lnTo>
                  <a:pt x="267255" y="29415"/>
                </a:lnTo>
                <a:lnTo>
                  <a:pt x="322739" y="19203"/>
                </a:lnTo>
                <a:lnTo>
                  <a:pt x="381794" y="11014"/>
                </a:lnTo>
                <a:lnTo>
                  <a:pt x="443990" y="4989"/>
                </a:lnTo>
                <a:lnTo>
                  <a:pt x="508893" y="1271"/>
                </a:lnTo>
                <a:lnTo>
                  <a:pt x="576072" y="0"/>
                </a:lnTo>
                <a:lnTo>
                  <a:pt x="643250" y="1271"/>
                </a:lnTo>
                <a:lnTo>
                  <a:pt x="708153" y="4989"/>
                </a:lnTo>
                <a:lnTo>
                  <a:pt x="770349" y="11014"/>
                </a:lnTo>
                <a:lnTo>
                  <a:pt x="829404" y="19203"/>
                </a:lnTo>
                <a:lnTo>
                  <a:pt x="884888" y="29415"/>
                </a:lnTo>
                <a:lnTo>
                  <a:pt x="936366" y="41507"/>
                </a:lnTo>
                <a:lnTo>
                  <a:pt x="983408" y="55340"/>
                </a:lnTo>
                <a:lnTo>
                  <a:pt x="1025580" y="70770"/>
                </a:lnTo>
                <a:lnTo>
                  <a:pt x="1062451" y="87656"/>
                </a:lnTo>
                <a:lnTo>
                  <a:pt x="1118557" y="125232"/>
                </a:lnTo>
                <a:lnTo>
                  <a:pt x="1148268" y="166932"/>
                </a:lnTo>
                <a:lnTo>
                  <a:pt x="1152144" y="188975"/>
                </a:lnTo>
                <a:lnTo>
                  <a:pt x="1148268" y="211019"/>
                </a:lnTo>
                <a:lnTo>
                  <a:pt x="1118557" y="252719"/>
                </a:lnTo>
                <a:lnTo>
                  <a:pt x="1062451" y="290295"/>
                </a:lnTo>
                <a:lnTo>
                  <a:pt x="1025580" y="307181"/>
                </a:lnTo>
                <a:lnTo>
                  <a:pt x="983408" y="322611"/>
                </a:lnTo>
                <a:lnTo>
                  <a:pt x="936366" y="336444"/>
                </a:lnTo>
                <a:lnTo>
                  <a:pt x="884888" y="348536"/>
                </a:lnTo>
                <a:lnTo>
                  <a:pt x="829404" y="358748"/>
                </a:lnTo>
                <a:lnTo>
                  <a:pt x="770349" y="366937"/>
                </a:lnTo>
                <a:lnTo>
                  <a:pt x="708153" y="372962"/>
                </a:lnTo>
                <a:lnTo>
                  <a:pt x="643250" y="376680"/>
                </a:lnTo>
                <a:lnTo>
                  <a:pt x="576072" y="377951"/>
                </a:lnTo>
                <a:lnTo>
                  <a:pt x="508893" y="376680"/>
                </a:lnTo>
                <a:lnTo>
                  <a:pt x="443990" y="372962"/>
                </a:lnTo>
                <a:lnTo>
                  <a:pt x="381794" y="366937"/>
                </a:lnTo>
                <a:lnTo>
                  <a:pt x="322739" y="358748"/>
                </a:lnTo>
                <a:lnTo>
                  <a:pt x="267255" y="348536"/>
                </a:lnTo>
                <a:lnTo>
                  <a:pt x="215777" y="336444"/>
                </a:lnTo>
                <a:lnTo>
                  <a:pt x="168735" y="322611"/>
                </a:lnTo>
                <a:lnTo>
                  <a:pt x="126563" y="307181"/>
                </a:lnTo>
                <a:lnTo>
                  <a:pt x="89692" y="290295"/>
                </a:lnTo>
                <a:lnTo>
                  <a:pt x="33586" y="252719"/>
                </a:lnTo>
                <a:lnTo>
                  <a:pt x="3875" y="211019"/>
                </a:lnTo>
                <a:lnTo>
                  <a:pt x="0" y="188975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01161" y="4115561"/>
            <a:ext cx="3378835" cy="1524000"/>
          </a:xfrm>
          <a:custGeom>
            <a:avLst/>
            <a:gdLst/>
            <a:ahLst/>
            <a:cxnLst/>
            <a:rect l="l" t="t" r="r" b="b"/>
            <a:pathLst>
              <a:path w="3378834" h="1524000">
                <a:moveTo>
                  <a:pt x="3378708" y="762000"/>
                </a:moveTo>
                <a:lnTo>
                  <a:pt x="3373857" y="820183"/>
                </a:lnTo>
                <a:lnTo>
                  <a:pt x="3359538" y="877173"/>
                </a:lnTo>
                <a:lnTo>
                  <a:pt x="3336101" y="932812"/>
                </a:lnTo>
                <a:lnTo>
                  <a:pt x="3303896" y="986943"/>
                </a:lnTo>
                <a:lnTo>
                  <a:pt x="3263273" y="1039408"/>
                </a:lnTo>
                <a:lnTo>
                  <a:pt x="3214583" y="1090048"/>
                </a:lnTo>
                <a:lnTo>
                  <a:pt x="3158174" y="1138706"/>
                </a:lnTo>
                <a:lnTo>
                  <a:pt x="3127186" y="1162243"/>
                </a:lnTo>
                <a:lnTo>
                  <a:pt x="3094399" y="1185224"/>
                </a:lnTo>
                <a:lnTo>
                  <a:pt x="3059857" y="1207632"/>
                </a:lnTo>
                <a:lnTo>
                  <a:pt x="3023605" y="1229445"/>
                </a:lnTo>
                <a:lnTo>
                  <a:pt x="2985686" y="1250645"/>
                </a:lnTo>
                <a:lnTo>
                  <a:pt x="2946144" y="1271211"/>
                </a:lnTo>
                <a:lnTo>
                  <a:pt x="2905023" y="1291124"/>
                </a:lnTo>
                <a:lnTo>
                  <a:pt x="2862366" y="1310363"/>
                </a:lnTo>
                <a:lnTo>
                  <a:pt x="2818217" y="1328910"/>
                </a:lnTo>
                <a:lnTo>
                  <a:pt x="2772621" y="1346745"/>
                </a:lnTo>
                <a:lnTo>
                  <a:pt x="2725620" y="1363847"/>
                </a:lnTo>
                <a:lnTo>
                  <a:pt x="2677258" y="1380197"/>
                </a:lnTo>
                <a:lnTo>
                  <a:pt x="2627580" y="1395776"/>
                </a:lnTo>
                <a:lnTo>
                  <a:pt x="2576628" y="1410564"/>
                </a:lnTo>
                <a:lnTo>
                  <a:pt x="2524448" y="1424540"/>
                </a:lnTo>
                <a:lnTo>
                  <a:pt x="2471082" y="1437685"/>
                </a:lnTo>
                <a:lnTo>
                  <a:pt x="2416574" y="1449980"/>
                </a:lnTo>
                <a:lnTo>
                  <a:pt x="2360968" y="1461405"/>
                </a:lnTo>
                <a:lnTo>
                  <a:pt x="2304308" y="1471940"/>
                </a:lnTo>
                <a:lnTo>
                  <a:pt x="2246637" y="1481565"/>
                </a:lnTo>
                <a:lnTo>
                  <a:pt x="2188000" y="1490261"/>
                </a:lnTo>
                <a:lnTo>
                  <a:pt x="2128440" y="1498007"/>
                </a:lnTo>
                <a:lnTo>
                  <a:pt x="2068001" y="1504785"/>
                </a:lnTo>
                <a:lnTo>
                  <a:pt x="2006726" y="1510574"/>
                </a:lnTo>
                <a:lnTo>
                  <a:pt x="1944660" y="1515354"/>
                </a:lnTo>
                <a:lnTo>
                  <a:pt x="1881846" y="1519107"/>
                </a:lnTo>
                <a:lnTo>
                  <a:pt x="1818327" y="1521812"/>
                </a:lnTo>
                <a:lnTo>
                  <a:pt x="1754149" y="1523449"/>
                </a:lnTo>
                <a:lnTo>
                  <a:pt x="1689353" y="1524000"/>
                </a:lnTo>
                <a:lnTo>
                  <a:pt x="1624558" y="1523449"/>
                </a:lnTo>
                <a:lnTo>
                  <a:pt x="1560380" y="1521812"/>
                </a:lnTo>
                <a:lnTo>
                  <a:pt x="1496861" y="1519107"/>
                </a:lnTo>
                <a:lnTo>
                  <a:pt x="1434047" y="1515354"/>
                </a:lnTo>
                <a:lnTo>
                  <a:pt x="1371981" y="1510574"/>
                </a:lnTo>
                <a:lnTo>
                  <a:pt x="1310706" y="1504785"/>
                </a:lnTo>
                <a:lnTo>
                  <a:pt x="1250267" y="1498007"/>
                </a:lnTo>
                <a:lnTo>
                  <a:pt x="1190707" y="1490261"/>
                </a:lnTo>
                <a:lnTo>
                  <a:pt x="1132070" y="1481565"/>
                </a:lnTo>
                <a:lnTo>
                  <a:pt x="1074399" y="1471940"/>
                </a:lnTo>
                <a:lnTo>
                  <a:pt x="1017739" y="1461405"/>
                </a:lnTo>
                <a:lnTo>
                  <a:pt x="962133" y="1449980"/>
                </a:lnTo>
                <a:lnTo>
                  <a:pt x="907625" y="1437685"/>
                </a:lnTo>
                <a:lnTo>
                  <a:pt x="854259" y="1424540"/>
                </a:lnTo>
                <a:lnTo>
                  <a:pt x="802079" y="1410564"/>
                </a:lnTo>
                <a:lnTo>
                  <a:pt x="751127" y="1395776"/>
                </a:lnTo>
                <a:lnTo>
                  <a:pt x="701449" y="1380197"/>
                </a:lnTo>
                <a:lnTo>
                  <a:pt x="653087" y="1363847"/>
                </a:lnTo>
                <a:lnTo>
                  <a:pt x="606086" y="1346745"/>
                </a:lnTo>
                <a:lnTo>
                  <a:pt x="560490" y="1328910"/>
                </a:lnTo>
                <a:lnTo>
                  <a:pt x="516341" y="1310363"/>
                </a:lnTo>
                <a:lnTo>
                  <a:pt x="473684" y="1291124"/>
                </a:lnTo>
                <a:lnTo>
                  <a:pt x="432563" y="1271211"/>
                </a:lnTo>
                <a:lnTo>
                  <a:pt x="393021" y="1250645"/>
                </a:lnTo>
                <a:lnTo>
                  <a:pt x="355102" y="1229445"/>
                </a:lnTo>
                <a:lnTo>
                  <a:pt x="318850" y="1207632"/>
                </a:lnTo>
                <a:lnTo>
                  <a:pt x="284308" y="1185224"/>
                </a:lnTo>
                <a:lnTo>
                  <a:pt x="251521" y="1162243"/>
                </a:lnTo>
                <a:lnTo>
                  <a:pt x="220533" y="1138706"/>
                </a:lnTo>
                <a:lnTo>
                  <a:pt x="164124" y="1090048"/>
                </a:lnTo>
                <a:lnTo>
                  <a:pt x="115434" y="1039408"/>
                </a:lnTo>
                <a:lnTo>
                  <a:pt x="74811" y="986943"/>
                </a:lnTo>
                <a:lnTo>
                  <a:pt x="42606" y="932812"/>
                </a:lnTo>
                <a:lnTo>
                  <a:pt x="19169" y="877173"/>
                </a:lnTo>
                <a:lnTo>
                  <a:pt x="4850" y="820183"/>
                </a:lnTo>
                <a:lnTo>
                  <a:pt x="0" y="762000"/>
                </a:lnTo>
                <a:lnTo>
                  <a:pt x="1219" y="732769"/>
                </a:lnTo>
                <a:lnTo>
                  <a:pt x="10848" y="675162"/>
                </a:lnTo>
                <a:lnTo>
                  <a:pt x="29770" y="618828"/>
                </a:lnTo>
                <a:lnTo>
                  <a:pt x="57634" y="563923"/>
                </a:lnTo>
                <a:lnTo>
                  <a:pt x="94092" y="510605"/>
                </a:lnTo>
                <a:lnTo>
                  <a:pt x="138792" y="459033"/>
                </a:lnTo>
                <a:lnTo>
                  <a:pt x="191386" y="409364"/>
                </a:lnTo>
                <a:lnTo>
                  <a:pt x="251521" y="361756"/>
                </a:lnTo>
                <a:lnTo>
                  <a:pt x="284308" y="338775"/>
                </a:lnTo>
                <a:lnTo>
                  <a:pt x="318850" y="316367"/>
                </a:lnTo>
                <a:lnTo>
                  <a:pt x="355102" y="294554"/>
                </a:lnTo>
                <a:lnTo>
                  <a:pt x="393021" y="273354"/>
                </a:lnTo>
                <a:lnTo>
                  <a:pt x="432563" y="252788"/>
                </a:lnTo>
                <a:lnTo>
                  <a:pt x="473684" y="232875"/>
                </a:lnTo>
                <a:lnTo>
                  <a:pt x="516341" y="213636"/>
                </a:lnTo>
                <a:lnTo>
                  <a:pt x="560490" y="195089"/>
                </a:lnTo>
                <a:lnTo>
                  <a:pt x="606086" y="177254"/>
                </a:lnTo>
                <a:lnTo>
                  <a:pt x="653087" y="160152"/>
                </a:lnTo>
                <a:lnTo>
                  <a:pt x="701449" y="143802"/>
                </a:lnTo>
                <a:lnTo>
                  <a:pt x="751127" y="128223"/>
                </a:lnTo>
                <a:lnTo>
                  <a:pt x="802079" y="113435"/>
                </a:lnTo>
                <a:lnTo>
                  <a:pt x="854259" y="99459"/>
                </a:lnTo>
                <a:lnTo>
                  <a:pt x="907625" y="86314"/>
                </a:lnTo>
                <a:lnTo>
                  <a:pt x="962133" y="74019"/>
                </a:lnTo>
                <a:lnTo>
                  <a:pt x="1017739" y="62594"/>
                </a:lnTo>
                <a:lnTo>
                  <a:pt x="1074399" y="52059"/>
                </a:lnTo>
                <a:lnTo>
                  <a:pt x="1132070" y="42434"/>
                </a:lnTo>
                <a:lnTo>
                  <a:pt x="1190707" y="33738"/>
                </a:lnTo>
                <a:lnTo>
                  <a:pt x="1250267" y="25992"/>
                </a:lnTo>
                <a:lnTo>
                  <a:pt x="1310706" y="19214"/>
                </a:lnTo>
                <a:lnTo>
                  <a:pt x="1371981" y="13425"/>
                </a:lnTo>
                <a:lnTo>
                  <a:pt x="1434047" y="8645"/>
                </a:lnTo>
                <a:lnTo>
                  <a:pt x="1496861" y="4892"/>
                </a:lnTo>
                <a:lnTo>
                  <a:pt x="1560380" y="2187"/>
                </a:lnTo>
                <a:lnTo>
                  <a:pt x="1624558" y="550"/>
                </a:lnTo>
                <a:lnTo>
                  <a:pt x="1689353" y="0"/>
                </a:lnTo>
                <a:lnTo>
                  <a:pt x="1754149" y="550"/>
                </a:lnTo>
                <a:lnTo>
                  <a:pt x="1818327" y="2187"/>
                </a:lnTo>
                <a:lnTo>
                  <a:pt x="1881846" y="4892"/>
                </a:lnTo>
                <a:lnTo>
                  <a:pt x="1944660" y="8645"/>
                </a:lnTo>
                <a:lnTo>
                  <a:pt x="2006726" y="13425"/>
                </a:lnTo>
                <a:lnTo>
                  <a:pt x="2068001" y="19214"/>
                </a:lnTo>
                <a:lnTo>
                  <a:pt x="2128440" y="25992"/>
                </a:lnTo>
                <a:lnTo>
                  <a:pt x="2188000" y="33738"/>
                </a:lnTo>
                <a:lnTo>
                  <a:pt x="2246637" y="42434"/>
                </a:lnTo>
                <a:lnTo>
                  <a:pt x="2304308" y="52059"/>
                </a:lnTo>
                <a:lnTo>
                  <a:pt x="2360968" y="62594"/>
                </a:lnTo>
                <a:lnTo>
                  <a:pt x="2416574" y="74019"/>
                </a:lnTo>
                <a:lnTo>
                  <a:pt x="2471082" y="86314"/>
                </a:lnTo>
                <a:lnTo>
                  <a:pt x="2524448" y="99459"/>
                </a:lnTo>
                <a:lnTo>
                  <a:pt x="2576628" y="113435"/>
                </a:lnTo>
                <a:lnTo>
                  <a:pt x="2627580" y="128223"/>
                </a:lnTo>
                <a:lnTo>
                  <a:pt x="2677258" y="143802"/>
                </a:lnTo>
                <a:lnTo>
                  <a:pt x="2725620" y="160152"/>
                </a:lnTo>
                <a:lnTo>
                  <a:pt x="2772621" y="177254"/>
                </a:lnTo>
                <a:lnTo>
                  <a:pt x="2818217" y="195089"/>
                </a:lnTo>
                <a:lnTo>
                  <a:pt x="2862366" y="213636"/>
                </a:lnTo>
                <a:lnTo>
                  <a:pt x="2905023" y="232875"/>
                </a:lnTo>
                <a:lnTo>
                  <a:pt x="2946144" y="252788"/>
                </a:lnTo>
                <a:lnTo>
                  <a:pt x="2985686" y="273354"/>
                </a:lnTo>
                <a:lnTo>
                  <a:pt x="3023605" y="294554"/>
                </a:lnTo>
                <a:lnTo>
                  <a:pt x="3059857" y="316367"/>
                </a:lnTo>
                <a:lnTo>
                  <a:pt x="3094399" y="338775"/>
                </a:lnTo>
                <a:lnTo>
                  <a:pt x="3127186" y="361756"/>
                </a:lnTo>
                <a:lnTo>
                  <a:pt x="3158174" y="385293"/>
                </a:lnTo>
                <a:lnTo>
                  <a:pt x="3214583" y="433951"/>
                </a:lnTo>
                <a:lnTo>
                  <a:pt x="3263273" y="484591"/>
                </a:lnTo>
                <a:lnTo>
                  <a:pt x="3303896" y="537056"/>
                </a:lnTo>
                <a:lnTo>
                  <a:pt x="3336101" y="591187"/>
                </a:lnTo>
                <a:lnTo>
                  <a:pt x="3359538" y="646826"/>
                </a:lnTo>
                <a:lnTo>
                  <a:pt x="3373857" y="703816"/>
                </a:lnTo>
                <a:lnTo>
                  <a:pt x="3378708" y="762000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871217" y="19557"/>
            <a:ext cx="7155180" cy="737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01850">
              <a:lnSpc>
                <a:spcPct val="100000"/>
              </a:lnSpc>
              <a:spcBef>
                <a:spcPts val="95"/>
              </a:spcBef>
            </a:pPr>
            <a:r>
              <a:rPr sz="2800" i="1" spc="-360" dirty="0">
                <a:latin typeface="Trebuchet MS"/>
                <a:cs typeface="Trebuchet MS"/>
              </a:rPr>
              <a:t>…</a:t>
            </a:r>
            <a:r>
              <a:rPr sz="2800" i="1" spc="-360" dirty="0">
                <a:latin typeface="Georgia"/>
                <a:cs typeface="Georgia"/>
              </a:rPr>
              <a:t>MDGs </a:t>
            </a:r>
            <a:r>
              <a:rPr sz="2800" i="1" spc="-95" dirty="0">
                <a:latin typeface="Georgia"/>
                <a:cs typeface="Georgia"/>
              </a:rPr>
              <a:t>2015 </a:t>
            </a:r>
            <a:r>
              <a:rPr sz="2800" i="1" spc="-250" dirty="0">
                <a:latin typeface="Georgia"/>
                <a:cs typeface="Georgia"/>
              </a:rPr>
              <a:t>&amp; </a:t>
            </a:r>
            <a:r>
              <a:rPr sz="2800" i="1" spc="-245" dirty="0">
                <a:latin typeface="Georgia"/>
                <a:cs typeface="Georgia"/>
              </a:rPr>
              <a:t>Sustainable</a:t>
            </a:r>
            <a:r>
              <a:rPr sz="2800" i="1" spc="-65" dirty="0">
                <a:latin typeface="Georgia"/>
                <a:cs typeface="Georgia"/>
              </a:rPr>
              <a:t> </a:t>
            </a:r>
            <a:r>
              <a:rPr sz="2800" i="1" spc="-395" dirty="0">
                <a:latin typeface="Georgia"/>
                <a:cs typeface="Georgia"/>
              </a:rPr>
              <a:t>DGs</a:t>
            </a:r>
            <a:endParaRPr sz="2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spc="-15" dirty="0"/>
              <a:t>INTERVENSI </a:t>
            </a:r>
            <a:r>
              <a:rPr sz="1800" i="1" spc="-285" dirty="0">
                <a:latin typeface="Georgia"/>
                <a:cs typeface="Georgia"/>
              </a:rPr>
              <a:t>EVIDENCE</a:t>
            </a:r>
            <a:r>
              <a:rPr sz="1800" i="1" spc="-114" dirty="0">
                <a:latin typeface="Georgia"/>
                <a:cs typeface="Georgia"/>
              </a:rPr>
              <a:t> </a:t>
            </a:r>
            <a:r>
              <a:rPr sz="1800" i="1" spc="-275" dirty="0">
                <a:latin typeface="Georgia"/>
                <a:cs typeface="Georgia"/>
              </a:rPr>
              <a:t>BASED </a:t>
            </a:r>
            <a:r>
              <a:rPr sz="1800" spc="-5" dirty="0"/>
              <a:t>UNTUK </a:t>
            </a:r>
            <a:r>
              <a:rPr sz="1800" spc="-10" dirty="0"/>
              <a:t>MENURUNKAN</a:t>
            </a:r>
            <a:r>
              <a:rPr sz="1800" spc="-60" dirty="0"/>
              <a:t> </a:t>
            </a:r>
            <a:r>
              <a:rPr sz="1800" spc="-25" dirty="0"/>
              <a:t>KEMATIAN</a:t>
            </a:r>
            <a:endParaRPr sz="180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80576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98585" y="6431686"/>
            <a:ext cx="109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Caladea"/>
                <a:cs typeface="Caladea"/>
              </a:rPr>
              <a:t>8</a:t>
            </a:r>
            <a:endParaRPr sz="1200">
              <a:latin typeface="Caladea"/>
              <a:cs typeface="Calade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9600" y="1219200"/>
            <a:ext cx="6101080" cy="993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adea"/>
                <a:cs typeface="Caladea"/>
              </a:rPr>
              <a:t>Menurunkan </a:t>
            </a:r>
            <a:r>
              <a:rPr sz="2400" spc="-5" dirty="0">
                <a:latin typeface="Caladea"/>
                <a:cs typeface="Caladea"/>
              </a:rPr>
              <a:t>mortalitas </a:t>
            </a:r>
            <a:r>
              <a:rPr sz="2400" dirty="0">
                <a:latin typeface="Caladea"/>
                <a:cs typeface="Caladea"/>
              </a:rPr>
              <a:t>dan </a:t>
            </a:r>
            <a:r>
              <a:rPr sz="2400" spc="-5" dirty="0">
                <a:latin typeface="Caladea"/>
                <a:cs typeface="Caladea"/>
              </a:rPr>
              <a:t>morbiditas</a:t>
            </a:r>
            <a:r>
              <a:rPr sz="2400" spc="10" dirty="0">
                <a:latin typeface="Caladea"/>
                <a:cs typeface="Caladea"/>
              </a:rPr>
              <a:t> </a:t>
            </a:r>
            <a:r>
              <a:rPr sz="2400" spc="-5" dirty="0">
                <a:latin typeface="Caladea"/>
                <a:cs typeface="Caladea"/>
              </a:rPr>
              <a:t>BBLR</a:t>
            </a:r>
            <a:endParaRPr sz="2400" dirty="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 dirty="0">
              <a:latin typeface="Caladea"/>
              <a:cs typeface="Calade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adea"/>
                <a:cs typeface="Caladea"/>
              </a:rPr>
              <a:t>Intervensi dan prosentase penurunan mortalitas</a:t>
            </a:r>
            <a:r>
              <a:rPr sz="1800" spc="-10" dirty="0">
                <a:latin typeface="Caladea"/>
                <a:cs typeface="Caladea"/>
              </a:rPr>
              <a:t> </a:t>
            </a:r>
            <a:r>
              <a:rPr sz="1800" spc="-5" dirty="0">
                <a:latin typeface="Caladea"/>
                <a:cs typeface="Caladea"/>
              </a:rPr>
              <a:t>neonatus</a:t>
            </a:r>
            <a:endParaRPr sz="1800" dirty="0">
              <a:latin typeface="Caladea"/>
              <a:cs typeface="Caladea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797824"/>
              </p:ext>
            </p:extLst>
          </p:nvPr>
        </p:nvGraphicFramePr>
        <p:xfrm>
          <a:off x="457199" y="3124201"/>
          <a:ext cx="8150859" cy="2562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53201"/>
                <a:gridCol w="1597658"/>
              </a:tblGrid>
              <a:tr h="256228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Pencegahan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&amp; manajemen</a:t>
                      </a:r>
                      <a:r>
                        <a:rPr sz="1800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hipotermia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Resusitasi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neonatus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  <a:p>
                      <a:pPr marL="91440" marR="5356225">
                        <a:lnSpc>
                          <a:spcPct val="12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latin typeface="Carlito"/>
                          <a:cs typeface="Carlito"/>
                        </a:rPr>
                        <a:t>ASI  </a:t>
                      </a:r>
                      <a:r>
                        <a:rPr sz="1800" b="1" spc="-5" dirty="0">
                          <a:latin typeface="Carlito"/>
                          <a:cs typeface="Carlito"/>
                        </a:rPr>
                        <a:t>PMK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800" spc="-15" dirty="0">
                          <a:latin typeface="Carlito"/>
                          <a:cs typeface="Carlito"/>
                        </a:rPr>
                        <a:t>Infeksi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18 –</a:t>
                      </a:r>
                      <a:r>
                        <a:rPr sz="18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42%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6 -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42%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800" b="1" dirty="0">
                          <a:latin typeface="Carlito"/>
                          <a:cs typeface="Carlito"/>
                        </a:rPr>
                        <a:t>55 – 87 %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b="1" spc="-5" dirty="0">
                          <a:latin typeface="Carlito"/>
                          <a:cs typeface="Carlito"/>
                        </a:rPr>
                        <a:t>57%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27%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828800" y="5690412"/>
            <a:ext cx="509536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adea"/>
                <a:cs typeface="Caladea"/>
              </a:rPr>
              <a:t>( </a:t>
            </a:r>
            <a:r>
              <a:rPr sz="1800" b="1" spc="-5" dirty="0">
                <a:latin typeface="Caladea"/>
                <a:cs typeface="Caladea"/>
              </a:rPr>
              <a:t>Darmstadt GL,et al. Lancet,March</a:t>
            </a:r>
            <a:r>
              <a:rPr sz="1800" b="1" spc="-20" dirty="0">
                <a:latin typeface="Caladea"/>
                <a:cs typeface="Caladea"/>
              </a:rPr>
              <a:t> </a:t>
            </a:r>
            <a:r>
              <a:rPr sz="1800" b="1" spc="-5" dirty="0">
                <a:latin typeface="Caladea"/>
                <a:cs typeface="Caladea"/>
              </a:rPr>
              <a:t>2004)</a:t>
            </a:r>
            <a:endParaRPr sz="1800" dirty="0">
              <a:latin typeface="Caladea"/>
              <a:cs typeface="Calade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286000" y="533400"/>
            <a:ext cx="4469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Implementasi</a:t>
            </a:r>
            <a:r>
              <a:rPr sz="4000" spc="-15" dirty="0"/>
              <a:t> </a:t>
            </a:r>
            <a:r>
              <a:rPr sz="4000" spc="-5" dirty="0"/>
              <a:t>PMK</a:t>
            </a:r>
            <a:endParaRPr sz="4000"/>
          </a:p>
        </p:txBody>
      </p:sp>
    </p:spTree>
    <p:extLst>
      <p:ext uri="{BB962C8B-B14F-4D97-AF65-F5344CB8AC3E}">
        <p14:creationId xmlns:p14="http://schemas.microsoft.com/office/powerpoint/2010/main" val="3424899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52879" y="1247177"/>
            <a:ext cx="6753734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1411605" algn="l"/>
              </a:tabLst>
            </a:pPr>
            <a:r>
              <a:rPr sz="2000" b="1" spc="-20" dirty="0">
                <a:latin typeface="Caladea"/>
                <a:cs typeface="Caladea"/>
              </a:rPr>
              <a:t>Bayi </a:t>
            </a:r>
            <a:r>
              <a:rPr sz="2000" b="1" spc="-15" dirty="0">
                <a:latin typeface="Caladea"/>
                <a:cs typeface="Caladea"/>
              </a:rPr>
              <a:t>Hewan </a:t>
            </a:r>
            <a:r>
              <a:rPr sz="2000" b="1" dirty="0">
                <a:latin typeface="Caladea"/>
                <a:cs typeface="Caladea"/>
              </a:rPr>
              <a:t>Kanguru </a:t>
            </a:r>
            <a:r>
              <a:rPr sz="2000" b="1" spc="-5" dirty="0">
                <a:latin typeface="Caladea"/>
                <a:cs typeface="Caladea"/>
              </a:rPr>
              <a:t>lahir prematur  Mammalia	</a:t>
            </a:r>
            <a:r>
              <a:rPr sz="2000" dirty="0">
                <a:latin typeface="Caladea"/>
                <a:cs typeface="Caladea"/>
              </a:rPr>
              <a:t>: Hangat </a:t>
            </a:r>
            <a:r>
              <a:rPr sz="2000" spc="-5" dirty="0">
                <a:latin typeface="Caladea"/>
                <a:cs typeface="Caladea"/>
              </a:rPr>
              <a:t>(kontak </a:t>
            </a:r>
            <a:r>
              <a:rPr sz="2000" spc="-10" dirty="0">
                <a:latin typeface="Caladea"/>
                <a:cs typeface="Caladea"/>
              </a:rPr>
              <a:t>kulit </a:t>
            </a:r>
            <a:r>
              <a:rPr sz="2000" dirty="0">
                <a:latin typeface="Caladea"/>
                <a:cs typeface="Caladea"/>
              </a:rPr>
              <a:t>dengan</a:t>
            </a:r>
            <a:r>
              <a:rPr sz="2000" spc="-180" dirty="0">
                <a:latin typeface="Caladea"/>
                <a:cs typeface="Caladea"/>
              </a:rPr>
              <a:t> </a:t>
            </a:r>
            <a:r>
              <a:rPr sz="2000" spc="-5" dirty="0">
                <a:latin typeface="Caladea"/>
                <a:cs typeface="Caladea"/>
              </a:rPr>
              <a:t>kulit)</a:t>
            </a:r>
            <a:endParaRPr sz="2000" dirty="0">
              <a:latin typeface="Caladea"/>
              <a:cs typeface="Caladea"/>
            </a:endParaRPr>
          </a:p>
          <a:p>
            <a:pPr marL="1426845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Caladea"/>
                <a:cs typeface="Caladea"/>
              </a:rPr>
              <a:t>Nutrisi</a:t>
            </a:r>
            <a:r>
              <a:rPr sz="2000" spc="-45" dirty="0">
                <a:latin typeface="Caladea"/>
                <a:cs typeface="Caladea"/>
              </a:rPr>
              <a:t> </a:t>
            </a:r>
            <a:r>
              <a:rPr sz="2000" spc="-10" dirty="0">
                <a:latin typeface="Caladea"/>
                <a:cs typeface="Caladea"/>
              </a:rPr>
              <a:t>(ASI)</a:t>
            </a:r>
            <a:endParaRPr sz="2000" dirty="0">
              <a:latin typeface="Caladea"/>
              <a:cs typeface="Caladea"/>
            </a:endParaRPr>
          </a:p>
          <a:p>
            <a:pPr marL="1426845">
              <a:lnSpc>
                <a:spcPct val="100000"/>
              </a:lnSpc>
              <a:spcBef>
                <a:spcPts val="1200"/>
              </a:spcBef>
            </a:pPr>
            <a:r>
              <a:rPr sz="2000" spc="-10" dirty="0">
                <a:latin typeface="Caladea"/>
                <a:cs typeface="Caladea"/>
              </a:rPr>
              <a:t>Proteksi</a:t>
            </a:r>
            <a:endParaRPr sz="2000" dirty="0">
              <a:latin typeface="Caladea"/>
              <a:cs typeface="Calade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9069" y="3364991"/>
            <a:ext cx="1660398" cy="2785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23297" y="3102012"/>
            <a:ext cx="1728977" cy="25443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90768" y="3091343"/>
            <a:ext cx="1815845" cy="25656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29746" y="5656997"/>
            <a:ext cx="38620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adea"/>
                <a:cs typeface="Caladea"/>
              </a:rPr>
              <a:t>( Doc. </a:t>
            </a:r>
            <a:r>
              <a:rPr sz="1400" b="1" spc="-15" dirty="0">
                <a:latin typeface="Caladea"/>
                <a:cs typeface="Caladea"/>
              </a:rPr>
              <a:t>Morbray </a:t>
            </a:r>
            <a:r>
              <a:rPr sz="1400" b="1" dirty="0">
                <a:latin typeface="Caladea"/>
                <a:cs typeface="Caladea"/>
              </a:rPr>
              <a:t>Hospital </a:t>
            </a:r>
            <a:r>
              <a:rPr sz="1400" b="1" spc="-20" dirty="0">
                <a:latin typeface="Caladea"/>
                <a:cs typeface="Caladea"/>
              </a:rPr>
              <a:t>CapeTown </a:t>
            </a:r>
            <a:r>
              <a:rPr sz="1400" b="1" dirty="0">
                <a:latin typeface="Caladea"/>
                <a:cs typeface="Caladea"/>
              </a:rPr>
              <a:t>Afsel,</a:t>
            </a:r>
            <a:r>
              <a:rPr sz="1400" b="1" spc="-45" dirty="0">
                <a:latin typeface="Caladea"/>
                <a:cs typeface="Caladea"/>
              </a:rPr>
              <a:t> </a:t>
            </a:r>
            <a:r>
              <a:rPr sz="1400" b="1" spc="-5" dirty="0">
                <a:latin typeface="Caladea"/>
                <a:cs typeface="Caladea"/>
              </a:rPr>
              <a:t>2009)</a:t>
            </a:r>
            <a:endParaRPr sz="1400" dirty="0">
              <a:latin typeface="Caladea"/>
              <a:cs typeface="Calade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133600" y="533400"/>
            <a:ext cx="48545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 err="1" smtClean="0"/>
              <a:t>Implementasi</a:t>
            </a:r>
            <a:r>
              <a:rPr sz="4000" dirty="0" smtClean="0"/>
              <a:t> </a:t>
            </a:r>
            <a:r>
              <a:rPr sz="4000" spc="-5" dirty="0"/>
              <a:t>PMK</a:t>
            </a:r>
            <a:endParaRPr sz="4000" dirty="0"/>
          </a:p>
        </p:txBody>
      </p:sp>
      <p:sp>
        <p:nvSpPr>
          <p:cNvPr id="15" name="object 15"/>
          <p:cNvSpPr txBox="1"/>
          <p:nvPr/>
        </p:nvSpPr>
        <p:spPr>
          <a:xfrm>
            <a:off x="8414766" y="6439276"/>
            <a:ext cx="193040" cy="20447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spc="-10" dirty="0">
                <a:solidFill>
                  <a:srgbClr val="888888"/>
                </a:solidFill>
                <a:latin typeface="Caladea"/>
                <a:cs typeface="Caladea"/>
              </a:rPr>
              <a:t>10</a:t>
            </a:r>
            <a:endParaRPr sz="1200">
              <a:latin typeface="Caladea"/>
              <a:cs typeface="Caladea"/>
            </a:endParaRPr>
          </a:p>
        </p:txBody>
      </p:sp>
    </p:spTree>
    <p:extLst>
      <p:ext uri="{BB962C8B-B14F-4D97-AF65-F5344CB8AC3E}">
        <p14:creationId xmlns:p14="http://schemas.microsoft.com/office/powerpoint/2010/main" val="2363235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83622" y="1447800"/>
            <a:ext cx="445389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adea"/>
                <a:cs typeface="Caladea"/>
              </a:rPr>
              <a:t>PMK atau </a:t>
            </a:r>
            <a:r>
              <a:rPr sz="2400" b="1" spc="-15" dirty="0">
                <a:latin typeface="Caladea"/>
                <a:cs typeface="Caladea"/>
              </a:rPr>
              <a:t>kontak kulit </a:t>
            </a:r>
            <a:r>
              <a:rPr sz="2400" b="1" spc="-10" dirty="0">
                <a:latin typeface="Caladea"/>
                <a:cs typeface="Caladea"/>
              </a:rPr>
              <a:t>dengan  </a:t>
            </a:r>
            <a:r>
              <a:rPr sz="2400" b="1" spc="-15" dirty="0">
                <a:latin typeface="Caladea"/>
                <a:cs typeface="Caladea"/>
              </a:rPr>
              <a:t>kulit </a:t>
            </a:r>
            <a:r>
              <a:rPr sz="2400" spc="-10" dirty="0">
                <a:latin typeface="Caladea"/>
                <a:cs typeface="Caladea"/>
              </a:rPr>
              <a:t>yaitu: cara </a:t>
            </a:r>
            <a:r>
              <a:rPr sz="2400" spc="-20" dirty="0">
                <a:latin typeface="Caladea"/>
                <a:cs typeface="Caladea"/>
              </a:rPr>
              <a:t>merawat </a:t>
            </a:r>
            <a:r>
              <a:rPr sz="2400" spc="-10" dirty="0">
                <a:latin typeface="Caladea"/>
                <a:cs typeface="Caladea"/>
              </a:rPr>
              <a:t>BBLR,  </a:t>
            </a:r>
            <a:r>
              <a:rPr sz="2400" spc="-15" dirty="0">
                <a:latin typeface="Caladea"/>
                <a:cs typeface="Caladea"/>
              </a:rPr>
              <a:t>bayi </a:t>
            </a:r>
            <a:r>
              <a:rPr sz="2400" spc="-5" dirty="0">
                <a:latin typeface="Caladea"/>
                <a:cs typeface="Caladea"/>
              </a:rPr>
              <a:t>baru lahir dalam keadaan  telanjang </a:t>
            </a:r>
            <a:r>
              <a:rPr sz="2400" spc="-20" dirty="0">
                <a:latin typeface="Caladea"/>
                <a:cs typeface="Caladea"/>
              </a:rPr>
              <a:t>(hanya </a:t>
            </a:r>
            <a:r>
              <a:rPr sz="2400" spc="-5" dirty="0">
                <a:latin typeface="Caladea"/>
                <a:cs typeface="Caladea"/>
              </a:rPr>
              <a:t>memakai popok  </a:t>
            </a:r>
            <a:r>
              <a:rPr sz="2400" dirty="0">
                <a:latin typeface="Caladea"/>
                <a:cs typeface="Caladea"/>
              </a:rPr>
              <a:t>dan </a:t>
            </a:r>
            <a:r>
              <a:rPr sz="2400" spc="-5" dirty="0">
                <a:latin typeface="Caladea"/>
                <a:cs typeface="Caladea"/>
              </a:rPr>
              <a:t>topi) diletakkan </a:t>
            </a:r>
            <a:r>
              <a:rPr sz="2400" dirty="0">
                <a:latin typeface="Caladea"/>
                <a:cs typeface="Caladea"/>
              </a:rPr>
              <a:t>dalam posisi  </a:t>
            </a:r>
            <a:r>
              <a:rPr sz="2400" spc="-10" dirty="0">
                <a:latin typeface="Caladea"/>
                <a:cs typeface="Caladea"/>
              </a:rPr>
              <a:t>vertikal </a:t>
            </a:r>
            <a:r>
              <a:rPr sz="2400" spc="-5" dirty="0">
                <a:latin typeface="Caladea"/>
                <a:cs typeface="Caladea"/>
              </a:rPr>
              <a:t>di </a:t>
            </a:r>
            <a:r>
              <a:rPr sz="2400" dirty="0">
                <a:latin typeface="Caladea"/>
                <a:cs typeface="Caladea"/>
              </a:rPr>
              <a:t>dada </a:t>
            </a:r>
            <a:r>
              <a:rPr sz="2400" spc="-10" dirty="0">
                <a:latin typeface="Caladea"/>
                <a:cs typeface="Caladea"/>
              </a:rPr>
              <a:t>antara kedua  </a:t>
            </a:r>
            <a:r>
              <a:rPr sz="2400" spc="-15" dirty="0">
                <a:latin typeface="Caladea"/>
                <a:cs typeface="Caladea"/>
              </a:rPr>
              <a:t>payudara </a:t>
            </a:r>
            <a:r>
              <a:rPr sz="2400" b="1" spc="-25" dirty="0">
                <a:latin typeface="Caladea"/>
                <a:cs typeface="Caladea"/>
              </a:rPr>
              <a:t>ibunya (ayah,</a:t>
            </a:r>
            <a:r>
              <a:rPr sz="2400" b="1" spc="180" dirty="0">
                <a:latin typeface="Caladea"/>
                <a:cs typeface="Caladea"/>
              </a:rPr>
              <a:t> </a:t>
            </a:r>
            <a:r>
              <a:rPr sz="2400" b="1" spc="-5" dirty="0">
                <a:latin typeface="Caladea"/>
                <a:cs typeface="Caladea"/>
              </a:rPr>
              <a:t>anggota</a:t>
            </a:r>
            <a:endParaRPr sz="2400" dirty="0">
              <a:latin typeface="Caladea"/>
              <a:cs typeface="Calade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622" y="4402455"/>
            <a:ext cx="12611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latin typeface="Caladea"/>
                <a:cs typeface="Caladea"/>
              </a:rPr>
              <a:t>k</a:t>
            </a:r>
            <a:r>
              <a:rPr sz="2400" b="1" dirty="0">
                <a:latin typeface="Caladea"/>
                <a:cs typeface="Caladea"/>
              </a:rPr>
              <a:t>eluar</a:t>
            </a:r>
            <a:r>
              <a:rPr sz="2400" b="1" spc="-30" dirty="0">
                <a:latin typeface="Caladea"/>
                <a:cs typeface="Caladea"/>
              </a:rPr>
              <a:t>g</a:t>
            </a:r>
            <a:r>
              <a:rPr sz="2400" b="1" dirty="0">
                <a:latin typeface="Caladea"/>
                <a:cs typeface="Caladea"/>
              </a:rPr>
              <a:t>a</a:t>
            </a:r>
            <a:endParaRPr sz="2400" dirty="0">
              <a:latin typeface="Caladea"/>
              <a:cs typeface="Caladea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aladea"/>
                <a:cs typeface="Caladea"/>
              </a:rPr>
              <a:t>keadaan</a:t>
            </a:r>
            <a:endParaRPr sz="2400" dirty="0">
              <a:latin typeface="Caladea"/>
              <a:cs typeface="Calade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44732" y="4392459"/>
            <a:ext cx="12293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Caladea"/>
                <a:cs typeface="Caladea"/>
              </a:rPr>
              <a:t>lainnya)</a:t>
            </a:r>
            <a:endParaRPr sz="2400" dirty="0">
              <a:latin typeface="Caladea"/>
              <a:cs typeface="Caladea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aladea"/>
                <a:cs typeface="Caladea"/>
              </a:rPr>
              <a:t>telanjang</a:t>
            </a:r>
            <a:endParaRPr sz="2400" dirty="0">
              <a:latin typeface="Caladea"/>
              <a:cs typeface="Calade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69176" y="4424393"/>
            <a:ext cx="15240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705" marR="5080" indent="-16764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adea"/>
                <a:cs typeface="Caladea"/>
              </a:rPr>
              <a:t>dalam  dada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83622" y="5181313"/>
            <a:ext cx="445389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400" spc="-5" dirty="0" err="1" smtClean="0">
                <a:latin typeface="Caladea"/>
                <a:cs typeface="Caladea"/>
              </a:rPr>
              <a:t>K</a:t>
            </a:r>
            <a:r>
              <a:rPr sz="2400" spc="-5" dirty="0" err="1" smtClean="0">
                <a:latin typeface="Caladea"/>
                <a:cs typeface="Caladea"/>
              </a:rPr>
              <a:t>emudia</a:t>
            </a:r>
            <a:r>
              <a:rPr lang="en-US" sz="2400" spc="-5" dirty="0" err="1" smtClean="0">
                <a:latin typeface="Caladea"/>
                <a:cs typeface="Caladea"/>
              </a:rPr>
              <a:t>n</a:t>
            </a:r>
            <a:r>
              <a:rPr lang="en-US" sz="2400" spc="-5" dirty="0" smtClean="0">
                <a:latin typeface="Caladea"/>
                <a:cs typeface="Caladea"/>
              </a:rPr>
              <a:t> </a:t>
            </a:r>
            <a:r>
              <a:rPr sz="2400" spc="-5" dirty="0" err="1" smtClean="0">
                <a:latin typeface="Caladea"/>
                <a:cs typeface="Caladea"/>
              </a:rPr>
              <a:t>diselimuti</a:t>
            </a:r>
            <a:r>
              <a:rPr sz="2400" spc="-5" dirty="0" smtClean="0">
                <a:latin typeface="Caladea"/>
                <a:cs typeface="Caladea"/>
              </a:rPr>
              <a:t> </a:t>
            </a:r>
            <a:r>
              <a:rPr sz="2400" spc="-5" dirty="0">
                <a:latin typeface="Caladea"/>
                <a:cs typeface="Caladea"/>
              </a:rPr>
              <a:t>tanpa </a:t>
            </a:r>
            <a:r>
              <a:rPr sz="2400" spc="-15" dirty="0">
                <a:latin typeface="Caladea"/>
                <a:cs typeface="Caladea"/>
              </a:rPr>
              <a:t>waktu  yang</a:t>
            </a:r>
            <a:r>
              <a:rPr sz="2400" spc="-10" dirty="0">
                <a:latin typeface="Caladea"/>
                <a:cs typeface="Caladea"/>
              </a:rPr>
              <a:t> </a:t>
            </a:r>
            <a:r>
              <a:rPr sz="2400" dirty="0">
                <a:latin typeface="Caladea"/>
                <a:cs typeface="Caladea"/>
              </a:rPr>
              <a:t>spesifik.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567934" y="6267399"/>
            <a:ext cx="243306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rlito"/>
                <a:cs typeface="Carlito"/>
              </a:rPr>
              <a:t>( </a:t>
            </a:r>
            <a:r>
              <a:rPr sz="1400" b="1" spc="-5" dirty="0">
                <a:latin typeface="Carlito"/>
                <a:cs typeface="Carlito"/>
              </a:rPr>
              <a:t>Doc. RS Putri </a:t>
            </a:r>
            <a:r>
              <a:rPr sz="1400" b="1" spc="-10" dirty="0">
                <a:latin typeface="Carlito"/>
                <a:cs typeface="Carlito"/>
              </a:rPr>
              <a:t>Surabaya</a:t>
            </a:r>
            <a:r>
              <a:rPr sz="1400" b="1" spc="-100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)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77083" y="1565323"/>
            <a:ext cx="2792729" cy="4048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438400" y="457200"/>
            <a:ext cx="4343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 err="1" smtClean="0"/>
              <a:t>Implementasi</a:t>
            </a:r>
            <a:r>
              <a:rPr sz="3600" spc="-65" dirty="0" smtClean="0"/>
              <a:t> </a:t>
            </a:r>
            <a:r>
              <a:rPr sz="3600" spc="-5" dirty="0"/>
              <a:t>PMK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2560103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267200" y="304800"/>
            <a:ext cx="4648200" cy="304800"/>
          </a:xfrm>
          <a:custGeom>
            <a:avLst/>
            <a:gdLst/>
            <a:ahLst/>
            <a:cxnLst/>
            <a:rect l="l" t="t" r="r" b="b"/>
            <a:pathLst>
              <a:path w="4648200" h="304800">
                <a:moveTo>
                  <a:pt x="4648200" y="0"/>
                </a:moveTo>
                <a:lnTo>
                  <a:pt x="0" y="0"/>
                </a:lnTo>
                <a:lnTo>
                  <a:pt x="0" y="304800"/>
                </a:lnTo>
                <a:lnTo>
                  <a:pt x="4648200" y="304800"/>
                </a:lnTo>
                <a:lnTo>
                  <a:pt x="4648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7200" y="1148333"/>
            <a:ext cx="300355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adea"/>
                <a:cs typeface="Caladea"/>
              </a:rPr>
              <a:t>Tipe</a:t>
            </a:r>
            <a:r>
              <a:rPr sz="2800" dirty="0">
                <a:latin typeface="Caladea"/>
                <a:cs typeface="Caladea"/>
              </a:rPr>
              <a:t> </a:t>
            </a:r>
            <a:r>
              <a:rPr sz="2800" spc="-5" dirty="0">
                <a:latin typeface="Caladea"/>
                <a:cs typeface="Caladea"/>
              </a:rPr>
              <a:t>PMK:</a:t>
            </a:r>
            <a:endParaRPr sz="2800" dirty="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50" dirty="0">
              <a:latin typeface="Caladea"/>
              <a:cs typeface="Caladea"/>
            </a:endParaRPr>
          </a:p>
          <a:p>
            <a:pPr marL="475615" indent="-463550">
              <a:lnSpc>
                <a:spcPct val="100000"/>
              </a:lnSpc>
              <a:buAutoNum type="arabicPeriod"/>
              <a:tabLst>
                <a:tab pos="475615" algn="l"/>
                <a:tab pos="476250" algn="l"/>
              </a:tabLst>
            </a:pPr>
            <a:r>
              <a:rPr sz="2800" spc="-5" dirty="0">
                <a:latin typeface="Caladea"/>
                <a:cs typeface="Caladea"/>
              </a:rPr>
              <a:t>PMK</a:t>
            </a:r>
            <a:r>
              <a:rPr sz="2800" spc="-60" dirty="0">
                <a:latin typeface="Caladea"/>
                <a:cs typeface="Caladea"/>
              </a:rPr>
              <a:t> </a:t>
            </a:r>
            <a:r>
              <a:rPr sz="2800" b="1" i="1" spc="-240" dirty="0">
                <a:latin typeface="Georgia"/>
                <a:cs typeface="Georgia"/>
              </a:rPr>
              <a:t>Intermiten</a:t>
            </a:r>
            <a:endParaRPr sz="28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Caladea"/>
              <a:buAutoNum type="arabicPeriod"/>
            </a:pPr>
            <a:endParaRPr sz="2950" dirty="0">
              <a:latin typeface="Georgia"/>
              <a:cs typeface="Georgia"/>
            </a:endParaRPr>
          </a:p>
          <a:p>
            <a:pPr marL="475615" indent="-463550">
              <a:lnSpc>
                <a:spcPct val="100000"/>
              </a:lnSpc>
              <a:buAutoNum type="arabicPeriod"/>
              <a:tabLst>
                <a:tab pos="475615" algn="l"/>
                <a:tab pos="476250" algn="l"/>
              </a:tabLst>
            </a:pPr>
            <a:r>
              <a:rPr sz="2800" spc="-5" dirty="0">
                <a:latin typeface="Caladea"/>
                <a:cs typeface="Caladea"/>
              </a:rPr>
              <a:t>PMK</a:t>
            </a:r>
            <a:r>
              <a:rPr sz="2800" spc="-10" dirty="0">
                <a:latin typeface="Caladea"/>
                <a:cs typeface="Caladea"/>
              </a:rPr>
              <a:t> </a:t>
            </a:r>
            <a:r>
              <a:rPr sz="2800" b="1" i="1" spc="-320" dirty="0">
                <a:latin typeface="Georgia"/>
                <a:cs typeface="Georgia"/>
              </a:rPr>
              <a:t>Kontinyu</a:t>
            </a:r>
            <a:endParaRPr sz="2800" dirty="0">
              <a:latin typeface="Georgia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166767" y="2213085"/>
            <a:ext cx="8663305" cy="3780790"/>
            <a:chOff x="111252" y="2705100"/>
            <a:chExt cx="8663305" cy="3780790"/>
          </a:xfrm>
        </p:grpSpPr>
        <p:sp>
          <p:nvSpPr>
            <p:cNvPr id="7" name="object 7"/>
            <p:cNvSpPr/>
            <p:nvPr/>
          </p:nvSpPr>
          <p:spPr>
            <a:xfrm>
              <a:off x="111252" y="4425695"/>
              <a:ext cx="2620518" cy="20307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64535" y="4453127"/>
              <a:ext cx="3432810" cy="203225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61175" y="2705100"/>
              <a:ext cx="2413254" cy="33870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166865" y="6136944"/>
            <a:ext cx="29076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adea"/>
                <a:cs typeface="Caladea"/>
              </a:rPr>
              <a:t>( Doc. </a:t>
            </a:r>
            <a:r>
              <a:rPr sz="1400" b="1" spc="-5" dirty="0">
                <a:latin typeface="Caladea"/>
                <a:cs typeface="Caladea"/>
              </a:rPr>
              <a:t>RSUD </a:t>
            </a:r>
            <a:r>
              <a:rPr sz="1400" b="1" spc="-45" dirty="0">
                <a:latin typeface="Caladea"/>
                <a:cs typeface="Caladea"/>
              </a:rPr>
              <a:t>Dr. </a:t>
            </a:r>
            <a:r>
              <a:rPr sz="1400" b="1" spc="-5" dirty="0">
                <a:latin typeface="Caladea"/>
                <a:cs typeface="Caladea"/>
              </a:rPr>
              <a:t>Soetomo </a:t>
            </a:r>
            <a:r>
              <a:rPr sz="1400" b="1" spc="-15" dirty="0">
                <a:latin typeface="Caladea"/>
                <a:cs typeface="Caladea"/>
              </a:rPr>
              <a:t>Surabaya</a:t>
            </a:r>
            <a:r>
              <a:rPr sz="1400" b="1" spc="-30" dirty="0">
                <a:latin typeface="Caladea"/>
                <a:cs typeface="Caladea"/>
              </a:rPr>
              <a:t> </a:t>
            </a:r>
            <a:r>
              <a:rPr sz="1400" b="1" dirty="0">
                <a:latin typeface="Caladea"/>
                <a:cs typeface="Caladea"/>
              </a:rPr>
              <a:t>)</a:t>
            </a:r>
            <a:endParaRPr sz="1400">
              <a:latin typeface="Caladea"/>
              <a:cs typeface="Calade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375064" y="442452"/>
            <a:ext cx="48152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...Implementasi</a:t>
            </a:r>
            <a:r>
              <a:rPr sz="4000" spc="5" dirty="0"/>
              <a:t> </a:t>
            </a:r>
            <a:r>
              <a:rPr sz="4000" spc="-5" dirty="0"/>
              <a:t>PMK</a:t>
            </a:r>
            <a:endParaRPr sz="4000"/>
          </a:p>
        </p:txBody>
      </p:sp>
      <p:sp>
        <p:nvSpPr>
          <p:cNvPr id="17" name="object 17"/>
          <p:cNvSpPr txBox="1"/>
          <p:nvPr/>
        </p:nvSpPr>
        <p:spPr>
          <a:xfrm>
            <a:off x="8414766" y="6439276"/>
            <a:ext cx="193040" cy="20447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spc="-10" dirty="0">
                <a:solidFill>
                  <a:srgbClr val="888888"/>
                </a:solidFill>
                <a:latin typeface="Caladea"/>
                <a:cs typeface="Caladea"/>
              </a:rPr>
              <a:t>12</a:t>
            </a:r>
            <a:endParaRPr sz="1200">
              <a:latin typeface="Caladea"/>
              <a:cs typeface="Calade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20597" y="6533226"/>
            <a:ext cx="3862070" cy="23495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400" b="1" dirty="0">
                <a:latin typeface="Caladea"/>
                <a:cs typeface="Caladea"/>
              </a:rPr>
              <a:t>( Doc. </a:t>
            </a:r>
            <a:r>
              <a:rPr sz="1400" b="1" spc="-15" dirty="0">
                <a:latin typeface="Caladea"/>
                <a:cs typeface="Caladea"/>
              </a:rPr>
              <a:t>Morbray </a:t>
            </a:r>
            <a:r>
              <a:rPr sz="1400" b="1" dirty="0">
                <a:latin typeface="Caladea"/>
                <a:cs typeface="Caladea"/>
              </a:rPr>
              <a:t>Hospital </a:t>
            </a:r>
            <a:r>
              <a:rPr sz="1400" b="1" spc="-20" dirty="0">
                <a:latin typeface="Caladea"/>
                <a:cs typeface="Caladea"/>
              </a:rPr>
              <a:t>CapeTown </a:t>
            </a:r>
            <a:r>
              <a:rPr sz="1400" b="1" dirty="0">
                <a:latin typeface="Caladea"/>
                <a:cs typeface="Caladea"/>
              </a:rPr>
              <a:t>Afsel,</a:t>
            </a:r>
            <a:r>
              <a:rPr sz="1400" b="1" spc="-45" dirty="0">
                <a:latin typeface="Caladea"/>
                <a:cs typeface="Caladea"/>
              </a:rPr>
              <a:t> </a:t>
            </a:r>
            <a:r>
              <a:rPr sz="1400" b="1" spc="-5" dirty="0">
                <a:latin typeface="Caladea"/>
                <a:cs typeface="Caladea"/>
              </a:rPr>
              <a:t>2009)</a:t>
            </a:r>
            <a:endParaRPr sz="1400">
              <a:latin typeface="Caladea"/>
              <a:cs typeface="Calade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48345" y="6562553"/>
            <a:ext cx="1070610" cy="29400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b="1" dirty="0">
                <a:latin typeface="Caladea"/>
                <a:cs typeface="Caladea"/>
              </a:rPr>
              <a:t>Risa</a:t>
            </a:r>
            <a:r>
              <a:rPr sz="1800" b="1" spc="-75" dirty="0">
                <a:latin typeface="Caladea"/>
                <a:cs typeface="Caladea"/>
              </a:rPr>
              <a:t> </a:t>
            </a:r>
            <a:r>
              <a:rPr sz="1800" b="1" spc="-5" dirty="0">
                <a:latin typeface="Caladea"/>
                <a:cs typeface="Caladea"/>
              </a:rPr>
              <a:t>Etika</a:t>
            </a:r>
            <a:endParaRPr sz="1800">
              <a:latin typeface="Caladea"/>
              <a:cs typeface="Caladea"/>
            </a:endParaRPr>
          </a:p>
        </p:txBody>
      </p:sp>
    </p:spTree>
    <p:extLst>
      <p:ext uri="{BB962C8B-B14F-4D97-AF65-F5344CB8AC3E}">
        <p14:creationId xmlns:p14="http://schemas.microsoft.com/office/powerpoint/2010/main" val="10014760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</TotalTime>
  <Words>754</Words>
  <Application>Microsoft Office PowerPoint</Application>
  <PresentationFormat>On-screen Show (4:3)</PresentationFormat>
  <Paragraphs>187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Oriel</vt:lpstr>
      <vt:lpstr>Perawatan Metode Kangguru </vt:lpstr>
      <vt:lpstr>MDGs 2015 &amp; Sustainable DGs</vt:lpstr>
      <vt:lpstr>…MDGs 2015 &amp; Sustainable DGs</vt:lpstr>
      <vt:lpstr>…MDGs 2015 &amp; Sustainable DGs</vt:lpstr>
      <vt:lpstr>…MDGs 2015 &amp; Sustainable DGs INTERVENSI EVIDENCE BASED UNTUK MENURUNKAN KEMATIAN</vt:lpstr>
      <vt:lpstr>Implementasi PMK</vt:lpstr>
      <vt:lpstr>Implementasi PMK</vt:lpstr>
      <vt:lpstr>Implementasi PMK</vt:lpstr>
      <vt:lpstr>...Implementasi PMK</vt:lpstr>
      <vt:lpstr>...Implementasi PMK</vt:lpstr>
      <vt:lpstr>...Implementasi PMK</vt:lpstr>
      <vt:lpstr>...Implementasi PMK</vt:lpstr>
      <vt:lpstr>...Implementasi PMK</vt:lpstr>
      <vt:lpstr>...Implementasi PMK</vt:lpstr>
      <vt:lpstr>...Implementasi PMK</vt:lpstr>
      <vt:lpstr>...Implementasi PMK</vt:lpstr>
      <vt:lpstr>PowerPoint Presentation</vt:lpstr>
      <vt:lpstr>Perawatan Metode Kanguru Meningkatkan Kualitas Kesehatan BBLR ASI, ASI, ASI</vt:lpstr>
      <vt:lpstr>Jurnal terkait PMK </vt:lpstr>
      <vt:lpstr>PMK  ASI </vt:lpstr>
      <vt:lpstr>Posisi Bayi saat PMK </vt:lpstr>
      <vt:lpstr>PowerPoint Presentation</vt:lpstr>
      <vt:lpstr>PowerPoint Presentation</vt:lpstr>
      <vt:lpstr>Posisi Menyusui saat PMK </vt:lpstr>
      <vt:lpstr>Posisi Istirahat saat PMK </vt:lpstr>
      <vt:lpstr>Penting…..</vt:lpstr>
      <vt:lpstr>Kriteria Bayi yang Bisa di Pulangkan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Perawatan Metode Kangguru</dc:title>
  <dc:creator>asus</dc:creator>
  <cp:lastModifiedBy>asus</cp:lastModifiedBy>
  <cp:revision>10</cp:revision>
  <dcterms:created xsi:type="dcterms:W3CDTF">2021-06-18T23:38:00Z</dcterms:created>
  <dcterms:modified xsi:type="dcterms:W3CDTF">2021-06-19T00:36:45Z</dcterms:modified>
</cp:coreProperties>
</file>