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ABD9-3025-4121-A243-7AFCE38E3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6FD119-9D12-4DA2-8799-876A19BD0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772D8-4DC0-4393-A422-9EBA660F3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2EC7-B766-4921-9E99-B003872B8595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6F7A2-E867-4D19-B2CD-3996A79B5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F56A5-47DF-4D2D-85AF-94CF95B00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74CF-E486-4740-AD19-63A87B8D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4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60BA2-A966-445D-B689-B67786DCB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D4F5FE-3593-425E-BA46-93D9789DE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685F4-A617-4343-A8D7-1DE075876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2EC7-B766-4921-9E99-B003872B8595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E7ACA-E924-4A4C-9DB1-3D5EFCE6C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AD603-C691-4CF8-AB28-80DCF5423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74CF-E486-4740-AD19-63A87B8D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97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F6F91D-D698-4FD3-B277-4541B6E053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806E94-6204-4D06-A031-5E038BF713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B4660-D81C-4696-B764-1CAF71B0F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2EC7-B766-4921-9E99-B003872B8595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BE557-6CED-4623-B631-32FE14D8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138D8-8634-4E66-8674-C7B4BDA7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74CF-E486-4740-AD19-63A87B8D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6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1B3DC-8268-489A-8B6D-4B15A3CC9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666E3-3A46-42B5-8FF3-A640E9647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679FA-DC4E-4AF3-ABD0-2DE65582C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2EC7-B766-4921-9E99-B003872B8595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72EE1-8C13-46F8-AC6B-371087581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7DA6E-CA00-4E5D-A36C-C805EE26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74CF-E486-4740-AD19-63A87B8D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6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EDB00-7A51-4E11-AFE4-94FCEF742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4EF62-0168-4964-8BF5-DDE292B7E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9A32C-47D9-4C5B-A611-82F162530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2EC7-B766-4921-9E99-B003872B8595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B85FB-06E1-44FE-B8B9-DECA93452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DFA27-3077-4359-AAAC-F43310699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74CF-E486-4740-AD19-63A87B8D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90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F527B-FD42-4ADA-AB38-6682E8575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4CDD-8A8D-4FBC-899D-66725130D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EEE9A-6AC7-4AC2-99C7-E48F07795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F944C-618F-4DEA-BA94-B8C2908FB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2EC7-B766-4921-9E99-B003872B8595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E3F53-812D-43F4-BD95-7D312EEC1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12FDC-DBFF-4D9B-8995-CC8E19FF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74CF-E486-4740-AD19-63A87B8D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8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63468-F883-49BD-BFE9-7CCE423D1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7F3A6-6F68-4E21-AF84-650E403DF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7CD84-73EB-40E4-81A9-037D11E28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2D065A-E620-423D-A51A-DDBA877328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2394CD-BE7E-4DF7-8F99-F32B862CB7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CD6C38-AF8E-489C-81BF-BCE1B917F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2EC7-B766-4921-9E99-B003872B8595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A3900F-627E-4691-9924-0DE4C08E0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7B689E-2D7A-4C52-9675-E651E31EE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74CF-E486-4740-AD19-63A87B8D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3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CAC5E-288F-4E53-9EF9-30522D52A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9EFE4B-F2EC-4CEF-9211-884431D9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2EC7-B766-4921-9E99-B003872B8595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40F863-643C-4A12-8FDB-CED06F2AC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FA45CF-4FA5-4870-A764-85C4D24BD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74CF-E486-4740-AD19-63A87B8D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6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E1428C-6A57-4B74-A18D-9C4585F35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2EC7-B766-4921-9E99-B003872B8595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7E38A-E33B-4768-90E1-7132637A1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2A697-66C9-4BA6-9555-3BDF91D42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74CF-E486-4740-AD19-63A87B8D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42704-A614-4F94-BA19-5FC0B11F0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E6729-F141-450D-BA6D-F401CF524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422DF1-64D7-45D6-AE11-DD5689278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B81C73-4009-4836-9EEC-3D886AD98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2EC7-B766-4921-9E99-B003872B8595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C4E45-771B-4172-9477-9C86F076D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990B5-27DF-4656-8391-4C1E04BB6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74CF-E486-4740-AD19-63A87B8D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0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98865-D560-4566-9D5A-DAEFA917D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B11B72-3E07-42FB-8CED-4DAB3C69A9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AF527D-6FF6-4534-853A-82B82F92C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C6783-FE87-4A3C-916E-D5806C3FC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2EC7-B766-4921-9E99-B003872B8595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F29EBB-64EF-4F1D-8477-F5CFF743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41A704-762C-48D3-8634-678F833A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74CF-E486-4740-AD19-63A87B8D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9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19F700-2C17-4AF8-A592-F2D86799E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2E141-C4C8-4369-8E80-0AF27A256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321D4-AD3B-4F16-82AD-C382C0FA2D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62EC7-B766-4921-9E99-B003872B8595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B94A3-A89C-4BFC-A278-B2D04BF04D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528B3-2B84-4962-A325-66B5554F7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874CF-E486-4740-AD19-63A87B8D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6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3F9FD-8126-4576-9A34-6F66F3661D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MATERI PERTEMUAN KE III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B4B4D3-F456-4258-95E2-4A75ED446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58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A1E58-12FC-4FD4-93C8-96A0FC724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PERBEDAAN PELAYANAN KEDOKTERAN DAN PELAYANAN KESEHATAN MASYARAKAT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C4EA14D3-E7AD-45CC-8649-FADF3B64E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655310"/>
              </p:ext>
            </p:extLst>
          </p:nvPr>
        </p:nvGraphicFramePr>
        <p:xfrm>
          <a:off x="278846" y="1796705"/>
          <a:ext cx="11074954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7477">
                  <a:extLst>
                    <a:ext uri="{9D8B030D-6E8A-4147-A177-3AD203B41FA5}">
                      <a16:colId xmlns:a16="http://schemas.microsoft.com/office/drawing/2014/main" val="3891601192"/>
                    </a:ext>
                  </a:extLst>
                </a:gridCol>
                <a:gridCol w="5537477">
                  <a:extLst>
                    <a:ext uri="{9D8B030D-6E8A-4147-A177-3AD203B41FA5}">
                      <a16:colId xmlns:a16="http://schemas.microsoft.com/office/drawing/2014/main" val="8620108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PELAYANAN KEDOKTERAN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PELAYANAN KESEHATAN MASYARAKAT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587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 TENAGA  PELAKSANA DOKTER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 TENAGA PELAKSANA SKM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691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  PERHATIAN PD PENYEMBUHAN PENYAKIT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 PERHATIAN UTAMANYA PENCEGAHAN PENYAKIT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114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  SASARAN UTAMANYA PERORANGAN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  SASARAN UTAMANYA ADALAH MASYARAKAT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727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4.  KURANG MEMPERHATIKAN EFISIENSI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 SELALU BERUPAYA CARI CARA EFISIEN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687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5. TIDAK BOLEH MENARIK PERHATIAN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  MENCARI PERHATIAN MASYARAKAT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266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6. MENJALANKAN FUNGSIPERORANGAN (UNDANG2)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  MENJALANKAN FUNGSI DGN MENGORGANISASI  MASYARAKAT UTK DPTKAN UNDANG2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911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7.  PENGHASILAN DIPEROLEH DR IMBALAN JASA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 PENGHASILAN BERUPA  GAJI DAN USAHA LAIN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62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8. BERTANGGUNG JAWAB HANYA PD PENDERITA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  BERTANGGUNG JAWAB PD MASYARAKAT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389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9. TIDAK DPT MONOPOLI  UPAYA KESEHATAN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 DAPAT MEMONOPOLI UPAYA KESEHATAN MASYARAKAT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936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10. MASALAH ADMINISTRASI AMAT SEDERHANA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  MENGHADAPI BERBAGAI PERSOALAN  KEPEMIMPINAN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664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794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A2453-6C69-411C-BF22-6D9290C78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983" y="3429000"/>
            <a:ext cx="10515600" cy="4351338"/>
          </a:xfrm>
        </p:spPr>
        <p:txBody>
          <a:bodyPr>
            <a:normAutofit/>
          </a:bodyPr>
          <a:lstStyle/>
          <a:p>
            <a:pPr marL="1371600" lvl="3" indent="0">
              <a:buNone/>
            </a:pPr>
            <a:r>
              <a:rPr lang="en-US" sz="6200" i="1" dirty="0"/>
              <a:t>TERIMAKASIH</a:t>
            </a:r>
          </a:p>
        </p:txBody>
      </p:sp>
    </p:spTree>
    <p:extLst>
      <p:ext uri="{BB962C8B-B14F-4D97-AF65-F5344CB8AC3E}">
        <p14:creationId xmlns:p14="http://schemas.microsoft.com/office/powerpoint/2010/main" val="1329510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BCB69-DFE3-4781-8CF9-1689B7D1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PEMIMPIN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83C6B-E517-4B3D-BF90-C277A1205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SESEORANG YANG MAMPU MEMBERDAYAKAN  SDM, SDA DAN SUMBER DAYA LAINNYA DALAM ORGANISASI UTK MENCAPAI TUJUAN </a:t>
            </a:r>
          </a:p>
        </p:txBody>
      </p:sp>
    </p:spTree>
    <p:extLst>
      <p:ext uri="{BB962C8B-B14F-4D97-AF65-F5344CB8AC3E}">
        <p14:creationId xmlns:p14="http://schemas.microsoft.com/office/powerpoint/2010/main" val="3232958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A8C00-3BFD-492B-B295-4DE4E5087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PERAN PEMIMPIN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5A28D-3965-4B00-8D06-193682F63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PERANAN YG BERSIFAT INTERPERSONAL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FIGUR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LEADER ( PENGGERAK)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LIAISON (PENGHUBUNG 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PERANAN YG BERSIFAT INFORMASIONAL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PEMONITOR ( MENGIKUTI DAN MEMPEROLEH INFORMASI)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DESSIMINATOR  (PEMBERI INFORMASI  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PERANAN SEBAGAI  PENGAMBIL  KEPUTUSAN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BERUSAHA MEMPERBAIKI DAN MENGEMBANGKAN ORGANISASINYA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MAMPU MENGATASI SEGALA MACAM KESULITAN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PENGATUR SEGALA MACAM SUMBER YG ADA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MEWAKILI ORGANISASI</a:t>
            </a:r>
          </a:p>
        </p:txBody>
      </p:sp>
    </p:spTree>
    <p:extLst>
      <p:ext uri="{BB962C8B-B14F-4D97-AF65-F5344CB8AC3E}">
        <p14:creationId xmlns:p14="http://schemas.microsoft.com/office/powerpoint/2010/main" val="2921897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47B1C-1EDD-451D-93E4-CB111E8EB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PERAN PEMIMPIN MENURUT C.R.GULLET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E30B2-BFD5-4EB5-A1CB-40712CFF9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BERSIKAP ADIL</a:t>
            </a:r>
          </a:p>
          <a:p>
            <a:pPr marL="514350" indent="-514350">
              <a:buAutoNum type="arabicPeriod"/>
            </a:pPr>
            <a:r>
              <a:rPr lang="en-US" dirty="0"/>
              <a:t>MEMBERIKAN SUGESTI</a:t>
            </a:r>
          </a:p>
          <a:p>
            <a:pPr marL="514350" indent="-514350">
              <a:buAutoNum type="arabicPeriod"/>
            </a:pPr>
            <a:r>
              <a:rPr lang="en-US" dirty="0"/>
              <a:t>MENDUKUNG TERCAPAINYA TUJUAN</a:t>
            </a:r>
          </a:p>
          <a:p>
            <a:pPr marL="514350" indent="-514350">
              <a:buAutoNum type="arabicPeriod"/>
            </a:pPr>
            <a:r>
              <a:rPr lang="en-US" dirty="0"/>
              <a:t>SEBAGAI KATALISATOR</a:t>
            </a:r>
          </a:p>
          <a:p>
            <a:pPr marL="514350" indent="-514350">
              <a:buAutoNum type="arabicPeriod"/>
            </a:pPr>
            <a:r>
              <a:rPr lang="en-US" dirty="0"/>
              <a:t>MENCIPTAKAN RASA AMAN</a:t>
            </a:r>
          </a:p>
          <a:p>
            <a:pPr marL="514350" indent="-514350">
              <a:buAutoNum type="arabicPeriod"/>
            </a:pPr>
            <a:r>
              <a:rPr lang="en-US" dirty="0"/>
              <a:t>SEBAGAI WAKIL  ORG</a:t>
            </a:r>
          </a:p>
          <a:p>
            <a:pPr marL="514350" indent="-514350">
              <a:buAutoNum type="arabicPeriod"/>
            </a:pPr>
            <a:r>
              <a:rPr lang="en-US" dirty="0"/>
              <a:t>SEBAGAI SUMBER INSPIRASI</a:t>
            </a:r>
          </a:p>
          <a:p>
            <a:pPr marL="514350" indent="-514350">
              <a:buAutoNum type="arabicPeriod"/>
            </a:pPr>
            <a:r>
              <a:rPr lang="en-US" dirty="0"/>
              <a:t>MAU MENGHARGAI</a:t>
            </a:r>
          </a:p>
        </p:txBody>
      </p:sp>
    </p:spTree>
    <p:extLst>
      <p:ext uri="{BB962C8B-B14F-4D97-AF65-F5344CB8AC3E}">
        <p14:creationId xmlns:p14="http://schemas.microsoft.com/office/powerpoint/2010/main" val="1723482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76E82-CD24-4AFB-AA9B-687748456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TUGAS PEMIMPIN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41E6E-CD9A-4B3C-BA29-F9CF23A16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MANAGERS WORK  WITH ANOTHER PEOPLE</a:t>
            </a:r>
          </a:p>
          <a:p>
            <a:pPr marL="0" indent="0">
              <a:buNone/>
            </a:pPr>
            <a:r>
              <a:rPr lang="en-US" dirty="0"/>
              <a:t>	BERTANGGUNG JAWAB UTK BEKERJA SAMA DGN ORANG LAIN</a:t>
            </a:r>
          </a:p>
          <a:p>
            <a:pPr marL="0" indent="0">
              <a:buNone/>
            </a:pPr>
            <a:r>
              <a:rPr lang="en-US" dirty="0"/>
              <a:t>2. MANAGERS ARE RESPONSIBLE AND ACCOUNTABLE</a:t>
            </a:r>
          </a:p>
          <a:p>
            <a:pPr marL="457200" lvl="1" indent="0">
              <a:buNone/>
            </a:pPr>
            <a:r>
              <a:rPr lang="en-US" dirty="0"/>
              <a:t>	BERTANGGUNG JAWAB MELAKSANAKAN TUGAS2 SAMPAI  SELESAI</a:t>
            </a:r>
          </a:p>
          <a:p>
            <a:pPr marL="914400" lvl="1" indent="-457200">
              <a:buAutoNum type="arabicPeriod" startAt="3"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MANAGERS BALANCE COMPETING GOALS AND SET PRIORITY </a:t>
            </a:r>
          </a:p>
          <a:p>
            <a:pPr marL="0" indent="0">
              <a:buNone/>
            </a:pPr>
            <a:r>
              <a:rPr lang="en-US" dirty="0"/>
              <a:t>	MENGATUR TUGAS2 SESUAI URUTAN PRIORITAS</a:t>
            </a:r>
          </a:p>
          <a:p>
            <a:pPr marL="914400" lvl="1" indent="-457200">
              <a:buAutoNum type="arabicPeriod" startAt="3"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MANAGERS MUST THINK ANALYTICALLY AND CONCEPTUALLY</a:t>
            </a:r>
          </a:p>
          <a:p>
            <a:pPr marL="457200" lvl="1" indent="0">
              <a:buNone/>
            </a:pPr>
            <a:r>
              <a:rPr lang="en-US" dirty="0"/>
              <a:t>	BERPIKIR ANALIS SSISTEM DAN KONSEPTUAL</a:t>
            </a:r>
          </a:p>
          <a:p>
            <a:pPr marL="914400" lvl="1" indent="-457200">
              <a:buAutoNum type="arabicPeriod" startAt="3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76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40A5D-6E54-48BE-834A-7725B028C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LANJUT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B7A5AE-5F43-440A-B383-0B90743B31CB}"/>
              </a:ext>
            </a:extLst>
          </p:cNvPr>
          <p:cNvSpPr txBox="1"/>
          <p:nvPr/>
        </p:nvSpPr>
        <p:spPr>
          <a:xfrm>
            <a:off x="678873" y="1720840"/>
            <a:ext cx="105156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5. MANAGERS  ARE MEDIATORS</a:t>
            </a:r>
          </a:p>
          <a:p>
            <a:pPr marL="0" indent="0">
              <a:buNone/>
            </a:pPr>
            <a:r>
              <a:rPr lang="en-US" sz="2400" dirty="0"/>
              <a:t>	MEDIATOR DALAM KONFLIK </a:t>
            </a:r>
            <a:r>
              <a:rPr lang="en-US" sz="2400" dirty="0" err="1"/>
              <a:t>KONFLIK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6.  MANAGERS ARE POLITICIANS AND DIPLOMATS</a:t>
            </a:r>
          </a:p>
          <a:p>
            <a:pPr marL="0" indent="0">
              <a:buNone/>
            </a:pPr>
            <a:r>
              <a:rPr lang="en-US" sz="2400" dirty="0"/>
              <a:t>	MAMPU BERKOMPROMI SEBAGAI WAKIL ORG</a:t>
            </a:r>
          </a:p>
          <a:p>
            <a:pPr marL="914400" lvl="1" indent="-457200">
              <a:buAutoNum type="arabicPeriod" startAt="3"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7.  MANAGERS  MAKES  DIFFICULT DECISION </a:t>
            </a:r>
          </a:p>
          <a:p>
            <a:pPr marL="0" indent="0">
              <a:buNone/>
            </a:pPr>
            <a:r>
              <a:rPr lang="en-US" sz="2400" dirty="0"/>
              <a:t>	MAMPU MEMECAHKAN MASALAH SULIT</a:t>
            </a:r>
          </a:p>
        </p:txBody>
      </p:sp>
    </p:spTree>
    <p:extLst>
      <p:ext uri="{BB962C8B-B14F-4D97-AF65-F5344CB8AC3E}">
        <p14:creationId xmlns:p14="http://schemas.microsoft.com/office/powerpoint/2010/main" val="3429770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B7E6B-2C81-4790-AC65-7A9529D52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9C987-0F43-41D3-AFEA-F04850C41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01EB8A-4063-4B1D-830D-28947D32B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786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F1C01-8993-4E76-A7A7-6DA494DFC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SISTEM KESEHATAN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D22D8-4DBC-44D0-98C4-4ECCDB861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OBJECK DAN SUBJEK KAJIAN ADMINISTRASI KESEHATAN ADALAH   </a:t>
            </a:r>
          </a:p>
          <a:p>
            <a:pPr marL="0" indent="0">
              <a:buNone/>
            </a:pPr>
            <a:r>
              <a:rPr lang="en-US" dirty="0"/>
              <a:t>SISTEM KESEHATAN (HEALTH SYSTEM )</a:t>
            </a:r>
          </a:p>
          <a:p>
            <a:pPr marL="0" indent="0">
              <a:buNone/>
            </a:pPr>
            <a:r>
              <a:rPr lang="en-US" dirty="0"/>
              <a:t>PENGERTIAN  SISTEM::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SISTEM  ADALAH GABUNGAN DARI ELEMEN  </a:t>
            </a:r>
            <a:r>
              <a:rPr lang="en-US" dirty="0" err="1"/>
              <a:t>ELEMEN</a:t>
            </a:r>
            <a:r>
              <a:rPr lang="en-US" dirty="0"/>
              <a:t> YANG SALING DIHUBUNGKAN  OLEH SUATU PROSES DAN FUNGSI SEBAGAI SUATU KESATUAN ORGANISASI DALAM UPAYA MENGHASILKAN SESUATU YANG TELAH DITETAPKAN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SISTEM ADALAH SUATU STRUKTUR KONSEPTUAL YANG TERDIRI DARI FUNGSI-FUNGSI YANG SALING BERHUBUNGAN YANG BERKERJA SEBAGAI SUATU UNIT ORGANISASI UNTUK MENCAPAI KELUARAN YANG DIINGINKAN SECARA EFEKTIF DAN EFISIEN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SISTEM ADALAH SUATU KESATUAN YANG UTUH DAN TERPADU DARI BERBAGAI ELEMEN YANG BERHUBUNGAN SERTA SALING MEMPENGARUHI YANG DENGAN SADAR DIPERSIAPKAN UNTUK MENCAPAI TUJUANYANG TELAH DITETAPKAN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899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90E73-A04F-43DD-A517-C55B8A9B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CIRI </a:t>
            </a:r>
            <a:r>
              <a:rPr lang="en-US" dirty="0" err="1"/>
              <a:t>CIRI</a:t>
            </a:r>
            <a:r>
              <a:rPr lang="en-US" dirty="0"/>
              <a:t> SISTEM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B758C-E054-4217-B1D9-BE3588E60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SISTEM  BUKANLAH SESUATU YANG PASIF, MELAINKAN  SELALU BERINTERAKSI DENGAN LINGKUNGAN</a:t>
            </a:r>
          </a:p>
          <a:p>
            <a:pPr marL="514350" indent="-514350">
              <a:buAutoNum type="arabicPeriod"/>
            </a:pPr>
            <a:r>
              <a:rPr lang="en-US" dirty="0"/>
              <a:t>PADA SISTEM YANG BERSIFAT TERBUKA BERBAGAI PENGARUH YG DITERIMA DARI LINGKUNGAN DAPAT DI MANFAATKAN UTK MENYEMPURNAKAN SISTEM TSB</a:t>
            </a:r>
          </a:p>
          <a:p>
            <a:pPr marL="514350" indent="-514350">
              <a:buAutoNum type="arabicPeriod"/>
            </a:pPr>
            <a:r>
              <a:rPr lang="en-US" dirty="0"/>
              <a:t>SISTEM MEMPUNYAI KEMAMPUAN UNTUK  MENGATUR DIRI SENDIRI YG ANTARA LAIN KRN DLM SISTEM ADA  UMPAN BALIK</a:t>
            </a:r>
          </a:p>
          <a:p>
            <a:pPr marL="514350" indent="-514350">
              <a:buAutoNum type="arabicPeriod"/>
            </a:pPr>
            <a:r>
              <a:rPr lang="en-US" dirty="0"/>
              <a:t>SISTEM TERBENTUK DARI DUA ATAU LEBIH SUBSISTEM DAN SETIAP SUBSISTEM MEMBENTUK SUB-SUB SISTEM LAINNYA YANG LEBIH KECIL</a:t>
            </a:r>
          </a:p>
          <a:p>
            <a:pPr marL="514350" indent="-514350">
              <a:buAutoNum type="arabicPeriod"/>
            </a:pPr>
            <a:r>
              <a:rPr lang="en-US" dirty="0"/>
              <a:t>ANTARA  SUBSISTEM DGN SUBSISTEM LAINNYA TERDAPAT HUBUNGAN YANG SALING TERGANTUNG DAN MEMPENGARUHI</a:t>
            </a:r>
          </a:p>
          <a:p>
            <a:pPr marL="514350" indent="-514350">
              <a:buAutoNum type="arabicPeriod"/>
            </a:pPr>
            <a:r>
              <a:rPr lang="en-US" dirty="0"/>
              <a:t>SISTEM MEMPUNYAI TUJUAN ATAU SASARAN YANG INGIN DICAPAI, TERCAPAINYA TUJUAN KRN ADANYA KERJA SAMA SUB-SUB SISTEM </a:t>
            </a:r>
          </a:p>
        </p:txBody>
      </p:sp>
    </p:spTree>
    <p:extLst>
      <p:ext uri="{BB962C8B-B14F-4D97-AF65-F5344CB8AC3E}">
        <p14:creationId xmlns:p14="http://schemas.microsoft.com/office/powerpoint/2010/main" val="2713551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6ADB1-27E1-4740-86CC-F8A3C2B69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CIRI DAPAT DISIMPULKAN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E9713-B22D-49E2-B144-90FE89666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/>
              <a:t>DALAM SISTEM TERDAPAT BAGIAN ATAU ELEMEN YG SATU SAMA LAIN SALING BERHUBUNGAN DAN MEMPENGARUHI YG KESEMUANYA MEMBENTUK SATU KESATUAN UTK MENCAPAI TUJUAN</a:t>
            </a:r>
          </a:p>
          <a:p>
            <a:pPr marL="514350" indent="-514350">
              <a:buAutoNum type="arabicPeriod"/>
            </a:pPr>
            <a:r>
              <a:rPr lang="en-US" dirty="0"/>
              <a:t>FUNGSI YANG DIPERANKAN OLEH MASING2 BAGIAN ATAU ELEMEN YG MEMBENTUK SATU KESATUAN TERSEBUT ADALAH DALAM  RANGKA MENGUBAH MASUKAN MENJADI KELUARAN YG DIRENCANAKAN</a:t>
            </a:r>
          </a:p>
          <a:p>
            <a:pPr marL="514350" indent="-514350">
              <a:buAutoNum type="arabicPeriod"/>
            </a:pPr>
            <a:r>
              <a:rPr lang="en-US" dirty="0"/>
              <a:t>DALAM MELAKSANAKAN FUNGSI TSB SEMUANYA BEKERJA SAMA SECARA BEBAS NAMUN TERKAIT</a:t>
            </a:r>
          </a:p>
          <a:p>
            <a:pPr marL="514350" indent="-514350">
              <a:buAutoNum type="arabicPeriod"/>
            </a:pPr>
            <a:r>
              <a:rPr lang="en-US" dirty="0"/>
              <a:t>SEKALIPUN SISTEM MERUPAKAN SATU KESATUAN YG TERPADU BUKAN BERARTI IA TERTUTUP TERHADAP LINGKUNGAN </a:t>
            </a:r>
          </a:p>
        </p:txBody>
      </p:sp>
    </p:spTree>
    <p:extLst>
      <p:ext uri="{BB962C8B-B14F-4D97-AF65-F5344CB8AC3E}">
        <p14:creationId xmlns:p14="http://schemas.microsoft.com/office/powerpoint/2010/main" val="1253545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ED152-1D0A-4BF9-A30D-759B2C65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UNSUR SISTEM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E2306-31AD-4CCC-B7D6-3D5A29C33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MASUKAN  (INPUT), ELEMEN YG DI BUTUHKAN UTK MENGGERAKKAN SISTEM (MEN,MONEY,MATERIAL,MACHINES,METHODS)</a:t>
            </a:r>
          </a:p>
          <a:p>
            <a:pPr marL="514350" indent="-514350">
              <a:buAutoNum type="arabicPeriod"/>
            </a:pPr>
            <a:r>
              <a:rPr lang="en-US" dirty="0"/>
              <a:t>PROSES, KUMPULAN ELEMEN YG BERFUNGSI BERGERAK, BERINTERAKSI MENGUBAH MASUKAN MENJADI KELUARAN</a:t>
            </a:r>
          </a:p>
          <a:p>
            <a:pPr marL="514350" indent="-514350">
              <a:buAutoNum type="arabicPeriod"/>
            </a:pPr>
            <a:r>
              <a:rPr lang="en-US" dirty="0"/>
              <a:t>KELUARAN (OUT PUT)  ADALAH HASIL DARI BERLANGSUNGNYA PROSES DALAM SISTEM</a:t>
            </a:r>
          </a:p>
          <a:p>
            <a:pPr marL="514350" indent="-514350">
              <a:buAutoNum type="arabicPeriod"/>
            </a:pPr>
            <a:r>
              <a:rPr lang="en-US" dirty="0"/>
              <a:t>UMPAN BALIK  (FEED BACK) KELUARAN DARI SISTEM DAN SEKALIGUS  MENJADI MASUKAN</a:t>
            </a:r>
          </a:p>
          <a:p>
            <a:pPr marL="514350" indent="-514350">
              <a:buAutoNum type="arabicPeriod"/>
            </a:pPr>
            <a:r>
              <a:rPr lang="en-US" dirty="0"/>
              <a:t>DAMPAK (IMPACT) AKIBAT YG DIHASILKAN  OLEH KELUARAN DARI INPUT</a:t>
            </a:r>
          </a:p>
          <a:p>
            <a:pPr marL="514350" indent="-514350">
              <a:buAutoNum type="arabicPeriod"/>
            </a:pPr>
            <a:r>
              <a:rPr lang="en-US" dirty="0"/>
              <a:t>LINGKUNGAN, DUNIALUAR DR SISTEM ITUYG TIDAK DI KELOLAHOLEH SISTEM TETAPI PUNYA PENGARUH BESAR TGERHADAP SISTEM</a:t>
            </a:r>
          </a:p>
        </p:txBody>
      </p:sp>
    </p:spTree>
    <p:extLst>
      <p:ext uri="{BB962C8B-B14F-4D97-AF65-F5344CB8AC3E}">
        <p14:creationId xmlns:p14="http://schemas.microsoft.com/office/powerpoint/2010/main" val="2998998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2AD52-C710-4F0E-882F-86C881DFE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HUBUNGAN UNSUR </a:t>
            </a:r>
            <a:r>
              <a:rPr lang="en-US" dirty="0" err="1"/>
              <a:t>UNSUR</a:t>
            </a:r>
            <a:r>
              <a:rPr lang="en-US" dirty="0"/>
              <a:t> SISTEM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F45DA-95F4-43DA-A2DB-C6398C32A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4D7B93-73D9-499A-B9EE-5489E2E11B67}"/>
              </a:ext>
            </a:extLst>
          </p:cNvPr>
          <p:cNvSpPr txBox="1"/>
          <p:nvPr/>
        </p:nvSpPr>
        <p:spPr>
          <a:xfrm>
            <a:off x="838199" y="3388093"/>
            <a:ext cx="1202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MASUKAN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7AC2CF-7C54-4280-A8D3-713A00E18D34}"/>
              </a:ext>
            </a:extLst>
          </p:cNvPr>
          <p:cNvSpPr txBox="1"/>
          <p:nvPr/>
        </p:nvSpPr>
        <p:spPr>
          <a:xfrm>
            <a:off x="3909390" y="3429000"/>
            <a:ext cx="1202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31FED9-829C-4699-89F7-1A76A074BC9D}"/>
              </a:ext>
            </a:extLst>
          </p:cNvPr>
          <p:cNvSpPr txBox="1"/>
          <p:nvPr/>
        </p:nvSpPr>
        <p:spPr>
          <a:xfrm>
            <a:off x="6404112" y="3429000"/>
            <a:ext cx="1543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KELUARAN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2A4BE0-5FD1-4C31-AD73-A803D1628801}"/>
              </a:ext>
            </a:extLst>
          </p:cNvPr>
          <p:cNvSpPr txBox="1"/>
          <p:nvPr/>
        </p:nvSpPr>
        <p:spPr>
          <a:xfrm>
            <a:off x="9521687" y="3429000"/>
            <a:ext cx="1202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DAMPAK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53F5E2-6248-4D42-A4BA-D0D107725740}"/>
              </a:ext>
            </a:extLst>
          </p:cNvPr>
          <p:cNvSpPr txBox="1"/>
          <p:nvPr/>
        </p:nvSpPr>
        <p:spPr>
          <a:xfrm>
            <a:off x="3909390" y="2314193"/>
            <a:ext cx="3207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LINGKUNGAN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0D7A50-1F4F-413D-AF10-218226E49347}"/>
              </a:ext>
            </a:extLst>
          </p:cNvPr>
          <p:cNvSpPr txBox="1"/>
          <p:nvPr/>
        </p:nvSpPr>
        <p:spPr>
          <a:xfrm>
            <a:off x="3538331" y="4819156"/>
            <a:ext cx="320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UMPAN BALIK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5CD52E8-179A-40BA-A0D6-7713E13BEDE7}"/>
              </a:ext>
            </a:extLst>
          </p:cNvPr>
          <p:cNvCxnSpPr/>
          <p:nvPr/>
        </p:nvCxnSpPr>
        <p:spPr>
          <a:xfrm>
            <a:off x="2425148" y="3578087"/>
            <a:ext cx="111318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AA76C5D-4123-44F6-8625-2801B6CBDCBE}"/>
              </a:ext>
            </a:extLst>
          </p:cNvPr>
          <p:cNvCxnSpPr>
            <a:cxnSpLocks/>
          </p:cNvCxnSpPr>
          <p:nvPr/>
        </p:nvCxnSpPr>
        <p:spPr>
          <a:xfrm flipV="1">
            <a:off x="1447797" y="3932618"/>
            <a:ext cx="0" cy="11716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6294EE3-A505-48CC-AC70-2AE6718E67DA}"/>
              </a:ext>
            </a:extLst>
          </p:cNvPr>
          <p:cNvCxnSpPr>
            <a:cxnSpLocks/>
          </p:cNvCxnSpPr>
          <p:nvPr/>
        </p:nvCxnSpPr>
        <p:spPr>
          <a:xfrm flipH="1">
            <a:off x="1413012" y="5104279"/>
            <a:ext cx="2610679" cy="196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6289F9E-2980-48FC-992B-D4EBE02A1959}"/>
              </a:ext>
            </a:extLst>
          </p:cNvPr>
          <p:cNvCxnSpPr>
            <a:cxnSpLocks/>
          </p:cNvCxnSpPr>
          <p:nvPr/>
        </p:nvCxnSpPr>
        <p:spPr>
          <a:xfrm flipH="1">
            <a:off x="6095999" y="4982817"/>
            <a:ext cx="4027005" cy="331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729050-9BE4-4CF2-B784-D2DC82D0F83F}"/>
              </a:ext>
            </a:extLst>
          </p:cNvPr>
          <p:cNvCxnSpPr>
            <a:cxnSpLocks/>
          </p:cNvCxnSpPr>
          <p:nvPr/>
        </p:nvCxnSpPr>
        <p:spPr>
          <a:xfrm>
            <a:off x="10018645" y="3932618"/>
            <a:ext cx="53007" cy="10501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10EE66C-77F0-40FE-A678-A2F7D05EC14D}"/>
              </a:ext>
            </a:extLst>
          </p:cNvPr>
          <p:cNvCxnSpPr/>
          <p:nvPr/>
        </p:nvCxnSpPr>
        <p:spPr>
          <a:xfrm>
            <a:off x="7779027" y="3631096"/>
            <a:ext cx="111318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0A4B41D-6C5D-4409-BDA4-39893EC2197B}"/>
              </a:ext>
            </a:extLst>
          </p:cNvPr>
          <p:cNvCxnSpPr/>
          <p:nvPr/>
        </p:nvCxnSpPr>
        <p:spPr>
          <a:xfrm>
            <a:off x="5112025" y="3591339"/>
            <a:ext cx="111318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821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EDA22-2933-4CA3-92C8-C4FCA0ED6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JENJANG SISTEM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806DA-1EEE-4081-A363-78144FE89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SUPRASISTEM</a:t>
            </a:r>
          </a:p>
          <a:p>
            <a:pPr marL="0" indent="0">
              <a:buNone/>
            </a:pPr>
            <a:r>
              <a:rPr lang="en-US" dirty="0"/>
              <a:t>	ADALAH LINGKUNGAN DIMANA SISTEM TERSEBUT BERADA 	SISTEM YG LEBIH LUAS DPT MEMPENGARUHI SISTEM TAPI TIDAK 	DIKELOLAH OLEH SISTEM</a:t>
            </a:r>
          </a:p>
          <a:p>
            <a:pPr marL="0" indent="0">
              <a:buNone/>
            </a:pPr>
            <a:r>
              <a:rPr lang="en-US" dirty="0"/>
              <a:t>2.	SISTEM</a:t>
            </a:r>
          </a:p>
          <a:p>
            <a:pPr marL="0" indent="0">
              <a:buNone/>
            </a:pPr>
            <a:r>
              <a:rPr lang="en-US" dirty="0"/>
              <a:t>	ADALAQH SESUATU YG SEDANG DIAMATI YG MENJADIOBJEK 	DAN SUBJEK PENGAMATAN</a:t>
            </a:r>
          </a:p>
          <a:p>
            <a:pPr marL="0" indent="0">
              <a:buNone/>
            </a:pPr>
            <a:r>
              <a:rPr lang="en-US" dirty="0"/>
              <a:t>3.	SUBSISTEM</a:t>
            </a:r>
          </a:p>
          <a:p>
            <a:pPr marL="457200" lvl="1" indent="0">
              <a:buNone/>
            </a:pPr>
            <a:r>
              <a:rPr lang="en-US" dirty="0"/>
              <a:t>	BAGIAN YG KECIL DR SISTEM SECARA MANDIRI MEMBENTUK SUB SISTEM  	PULA DAN PERANANNYA LEBIH KECIL</a:t>
            </a:r>
          </a:p>
        </p:txBody>
      </p:sp>
    </p:spTree>
    <p:extLst>
      <p:ext uri="{BB962C8B-B14F-4D97-AF65-F5344CB8AC3E}">
        <p14:creationId xmlns:p14="http://schemas.microsoft.com/office/powerpoint/2010/main" val="3327342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26B8E-07F7-4A93-B668-9796F4F93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PENDEKATAN SISTEM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38C704-4160-4926-AE3A-BEFA64E77796}"/>
              </a:ext>
            </a:extLst>
          </p:cNvPr>
          <p:cNvSpPr txBox="1"/>
          <p:nvPr/>
        </p:nvSpPr>
        <p:spPr>
          <a:xfrm>
            <a:off x="357808" y="1623425"/>
            <a:ext cx="10515600" cy="5234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18465" marR="52705" indent="-24384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spc="-20" dirty="0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2800" spc="-2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-3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-1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-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-2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800" spc="-6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-6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en-US" sz="2800" spc="38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5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ah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22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</a:t>
            </a:r>
            <a:r>
              <a:rPr lang="en-US" sz="2800" spc="17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800" spc="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1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15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1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800" spc="-175" dirty="0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5" dirty="0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en-US" sz="2800" dirty="0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45" dirty="0" err="1">
                <a:solidFill>
                  <a:srgbClr val="595D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logis</a:t>
            </a:r>
            <a:r>
              <a:rPr lang="en-US" sz="2800" dirty="0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spc="-80" dirty="0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898C8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-5" dirty="0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>
                <a:solidFill>
                  <a:srgbClr val="898C8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</a:t>
            </a:r>
            <a:r>
              <a:rPr lang="en-US" sz="2800" spc="-4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800" spc="1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n-US" sz="2800" spc="16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spc="-5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nc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2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spc="24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</a:t>
            </a:r>
            <a:r>
              <a:rPr lang="en-US" sz="2800" spc="13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ran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gka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en-US" sz="2800" spc="-3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</a:t>
            </a:r>
            <a:r>
              <a:rPr lang="en-US" sz="2800" spc="1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1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n-US" sz="2800" spc="5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800" spc="15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</a:t>
            </a:r>
            <a:r>
              <a:rPr lang="en-US" sz="2800" spc="10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spc="10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spc="15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800" spc="15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10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285" dirty="0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15" dirty="0">
                <a:solidFill>
                  <a:srgbClr val="A3A5A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2800" spc="-15" dirty="0">
                <a:solidFill>
                  <a:srgbClr val="898C8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800" spc="-20" dirty="0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800" dirty="0">
                <a:solidFill>
                  <a:srgbClr val="898C8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 </a:t>
            </a:r>
            <a:r>
              <a:rPr lang="en-US" sz="280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800" spc="2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-4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800" spc="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800" spc="-2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800" spc="-45" dirty="0" err="1">
                <a:solidFill>
                  <a:srgbClr val="A3A5A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en-US" sz="2800" spc="6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spc="13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gs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spc="1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spc="4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spc="7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800" spc="1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5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1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5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spc="10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ua</a:t>
            </a:r>
            <a:r>
              <a:rPr lang="en-US" sz="2800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120" dirty="0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5" dirty="0" err="1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800" spc="-20" dirty="0" err="1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800" spc="-15" dirty="0" err="1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nca</a:t>
            </a:r>
            <a:r>
              <a:rPr lang="en-US" sz="2800" spc="-20" dirty="0" err="1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800" spc="-10" dirty="0" err="1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800" dirty="0" err="1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800" dirty="0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spc="-34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spc="-55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en-US" sz="2800" spc="-3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en-US" sz="2800" spc="35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1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spc="-11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ah</a:t>
            </a:r>
            <a:r>
              <a:rPr lang="en-US" sz="2800" spc="11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en-US" sz="2800" spc="20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b="1" spc="-1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b="1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b="1" spc="-18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spc="-5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n-US" sz="2800" b="1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800" b="1" spc="-15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800" b="1" spc="-10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800" b="1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2800" b="1" spc="380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spc="-5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2800" b="1" spc="-10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800" b="1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800" b="1" spc="-5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n-US" sz="2800" b="1" spc="-10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800" b="1" spc="-5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y)</a:t>
            </a:r>
            <a:r>
              <a:rPr lang="en-US" sz="2800" b="1" dirty="0">
                <a:solidFill>
                  <a:srgbClr val="46484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900"/>
              </a:lnSpc>
              <a:spcBef>
                <a:spcPts val="2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45770" marR="58420" indent="-265430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spc="-5" dirty="0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1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spc="-20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1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ah</a:t>
            </a:r>
            <a:r>
              <a:rPr lang="en-US" sz="2800" spc="4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spc="39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2800" spc="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rate</a:t>
            </a:r>
            <a:r>
              <a:rPr lang="en-US" sz="2800" spc="1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spc="42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2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spc="15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spc="1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1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15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gg</a:t>
            </a:r>
            <a:r>
              <a:rPr lang="en-US" sz="2800" spc="15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spc="10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10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10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800" spc="10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210" dirty="0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10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spc="-5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spc="-10" dirty="0" err="1">
                <a:solidFill>
                  <a:srgbClr val="898C8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800" spc="-5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2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n-US" sz="2800" spc="1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</a:t>
            </a:r>
            <a:r>
              <a:rPr lang="en-US" sz="2800" dirty="0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spc="245" dirty="0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2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</a:t>
            </a:r>
            <a:r>
              <a:rPr lang="en-US" sz="2800" spc="1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-3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7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spc="2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800" spc="30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</a:t>
            </a:r>
            <a:r>
              <a:rPr lang="en-US" sz="2800" spc="1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dirty="0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800" spc="5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spc="1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en-US" sz="2800" spc="15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spc="10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15" dirty="0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2800" spc="-20" dirty="0">
                <a:solidFill>
                  <a:srgbClr val="595D6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800" spc="-75" dirty="0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800" dirty="0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 </a:t>
            </a:r>
            <a:r>
              <a:rPr lang="en-US" sz="2800" spc="170" dirty="0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800" spc="5" dirty="0" err="1">
                <a:solidFill>
                  <a:srgbClr val="898C8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800" dirty="0" err="1">
                <a:solidFill>
                  <a:srgbClr val="595D6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800" dirty="0" err="1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ah</a:t>
            </a:r>
            <a:r>
              <a:rPr lang="en-US" sz="2800" dirty="0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26282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800" spc="-35" dirty="0" err="1">
                <a:solidFill>
                  <a:srgbClr val="26282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800" spc="-15" dirty="0" err="1">
                <a:solidFill>
                  <a:srgbClr val="26282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800" spc="-20" dirty="0" err="1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800" spc="-15" dirty="0" err="1">
                <a:solidFill>
                  <a:srgbClr val="26282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800" spc="-20" dirty="0" err="1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800" spc="-470" dirty="0" err="1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2800" dirty="0" err="1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2800" spc="140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37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800" spc="15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en-US" sz="2800" spc="18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700"/>
              </a:lnSpc>
              <a:spcBef>
                <a:spcPts val="45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64185" marR="59690" indent="-255905" algn="just">
              <a:lnSpc>
                <a:spcPct val="10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spc="-5" dirty="0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800" dirty="0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800" spc="220" dirty="0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spc="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n-US" sz="2800" spc="-4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800" spc="-2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18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ist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spc="32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2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ner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42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</a:t>
            </a:r>
            <a:r>
              <a:rPr lang="en-US" sz="2800" spc="3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80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-50" dirty="0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800" spc="-5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rpik</a:t>
            </a:r>
            <a:r>
              <a:rPr lang="en-US" sz="2800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</a:t>
            </a:r>
            <a:r>
              <a:rPr lang="en-US" sz="2800" dirty="0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75" dirty="0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sz="2800" spc="-480" dirty="0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-10" dirty="0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 </a:t>
            </a:r>
            <a:r>
              <a:rPr lang="en-US" sz="2800" spc="-130" dirty="0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480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-145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spc="-5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spc="-5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tis</a:t>
            </a:r>
            <a:r>
              <a:rPr lang="en-US" sz="2800" dirty="0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2800" spc="40" dirty="0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800" spc="-2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spc="-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95" dirty="0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spc="18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5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1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12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spc="15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spc="1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2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spc="5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1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800" spc="5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1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800" spc="10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350" dirty="0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-5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</a:t>
            </a:r>
            <a:r>
              <a:rPr lang="en-US" sz="2800" spc="85" dirty="0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5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-5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spc="-5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</a:t>
            </a:r>
            <a:r>
              <a:rPr lang="en-US" sz="2800" spc="-100" dirty="0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spc="-5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-25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-10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spc="-5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tau</a:t>
            </a:r>
            <a:r>
              <a:rPr lang="en-US" sz="2800" spc="-140" dirty="0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6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800" spc="1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-12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</a:t>
            </a:r>
            <a:r>
              <a:rPr lang="en-US" sz="2800" spc="1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spc="35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iha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896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DC327-2280-4A4E-A583-7FCB6FEC6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ANALISIS SISTEM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3F598-A00B-4D64-B248-7C1220940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LANGKA-LANGKAH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URAIKAN SISTEM SEHINGGA JELAS BAGIAN2NYA SERTA  HUBUNG</a:t>
            </a:r>
          </a:p>
          <a:p>
            <a:pPr marL="0" indent="0">
              <a:buNone/>
            </a:pPr>
            <a:r>
              <a:rPr lang="en-US" dirty="0"/>
              <a:t>    AN2NYA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LANJUTKAN DGN  RUMUSKAN MASALAH YG DIHADAPI BERUPA KETIDAK JELASAN FUNGSI,PERANAN, HAK DAN T.JAWAB, ATAU HUBUNGAN SATU SAMA LAIN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LAKUKAN PENGUMPULAN DATA DAN INFOUTK MENJELASKAN MASALAH DAN KEMUNGKINAN JALAN KELUAR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BERDASARKAN DATA DIMILIKI KEMBANGKAN MODEL2 SISTEM YG BARU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LAKUKAN UJI COBA MODEL, PILIH MODEL YG TERBAIK UTK PEMECAHAN MASALAH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TERAPKAN MODEL SISTEM YG TERPILIH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697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922</Words>
  <Application>Microsoft Office PowerPoint</Application>
  <PresentationFormat>Widescreen</PresentationFormat>
  <Paragraphs>124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Office Theme</vt:lpstr>
      <vt:lpstr>MATERI PERTEMUAN KE III</vt:lpstr>
      <vt:lpstr>SISTEM KESEHATAN</vt:lpstr>
      <vt:lpstr>CIRI CIRI SISTEM</vt:lpstr>
      <vt:lpstr>CIRI DAPAT DISIMPULKAN</vt:lpstr>
      <vt:lpstr>UNSUR SISTEM</vt:lpstr>
      <vt:lpstr>HUBUNGAN UNSUR UNSUR SISTEM</vt:lpstr>
      <vt:lpstr>JENJANG SISTEM</vt:lpstr>
      <vt:lpstr>PENDEKATAN SISTEM</vt:lpstr>
      <vt:lpstr>ANALISIS SISTEM</vt:lpstr>
      <vt:lpstr>PERBEDAAN PELAYANAN KEDOKTERAN DAN PELAYANAN KESEHATAN MASYARAKAT</vt:lpstr>
      <vt:lpstr>PowerPoint Presentation</vt:lpstr>
      <vt:lpstr>PEMIMPIN</vt:lpstr>
      <vt:lpstr>PERAN PEMIMPIN</vt:lpstr>
      <vt:lpstr>PERAN PEMIMPIN MENURUT C.R.GULLET</vt:lpstr>
      <vt:lpstr>TUGAS PEMIMPIN</vt:lpstr>
      <vt:lpstr>LANJUT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KESEHATAN</dc:title>
  <dc:creator>Microsoft</dc:creator>
  <cp:lastModifiedBy>Microsoft</cp:lastModifiedBy>
  <cp:revision>15</cp:revision>
  <dcterms:created xsi:type="dcterms:W3CDTF">2022-03-27T04:40:46Z</dcterms:created>
  <dcterms:modified xsi:type="dcterms:W3CDTF">2022-04-18T04:55:36Z</dcterms:modified>
</cp:coreProperties>
</file>