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71" r:id="rId11"/>
    <p:sldId id="272" r:id="rId12"/>
    <p:sldId id="273" r:id="rId13"/>
    <p:sldId id="262" r:id="rId14"/>
    <p:sldId id="263" r:id="rId15"/>
    <p:sldId id="275" r:id="rId16"/>
    <p:sldId id="277" r:id="rId17"/>
    <p:sldId id="276" r:id="rId18"/>
    <p:sldId id="264" r:id="rId19"/>
    <p:sldId id="278" r:id="rId20"/>
    <p:sldId id="280" r:id="rId21"/>
    <p:sldId id="281" r:id="rId22"/>
    <p:sldId id="265" r:id="rId23"/>
    <p:sldId id="279" r:id="rId24"/>
    <p:sldId id="274" r:id="rId25"/>
    <p:sldId id="282" r:id="rId26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C2025-3D41-4364-9638-FD240FE602B0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9397D-5BE0-484C-A0B3-35286C9A38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3505200" cy="307022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SISTEM PERNAFASAN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 err="1">
                <a:solidFill>
                  <a:srgbClr val="0070C0"/>
                </a:solidFill>
              </a:rPr>
              <a:t>atau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RESPIRASI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600" y="3657600"/>
            <a:ext cx="4800600" cy="1752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DR. MUHAMMAD TAHIR, </a:t>
            </a:r>
            <a:r>
              <a:rPr lang="en-US" sz="2400" dirty="0" err="1">
                <a:solidFill>
                  <a:srgbClr val="00B0F0"/>
                </a:solidFill>
              </a:rPr>
              <a:t>SKM.,M.Kes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25602" name="Picture 2" descr="Sistem pernapasan manusia: Pengertian dan fungsin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81000"/>
            <a:ext cx="44958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Laring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b="1" dirty="0" err="1"/>
              <a:t>Menghasilkan</a:t>
            </a:r>
            <a:r>
              <a:rPr lang="en-US" b="1" dirty="0"/>
              <a:t> </a:t>
            </a:r>
            <a:r>
              <a:rPr lang="en-US" b="1" dirty="0" err="1"/>
              <a:t>Suara</a:t>
            </a:r>
            <a:endParaRPr lang="en-US" b="1" dirty="0"/>
          </a:p>
          <a:p>
            <a:pPr algn="just"/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laring</a:t>
            </a:r>
            <a:r>
              <a:rPr lang="en-US" dirty="0"/>
              <a:t> yang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. </a:t>
            </a:r>
            <a:r>
              <a:rPr lang="en-US" dirty="0" err="1"/>
              <a:t>Laring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organ yang </a:t>
            </a:r>
            <a:r>
              <a:rPr lang="en-US" dirty="0" err="1"/>
              <a:t>disebut</a:t>
            </a:r>
            <a:r>
              <a:rPr lang="en-US" dirty="0"/>
              <a:t> pita </a:t>
            </a:r>
            <a:r>
              <a:rPr lang="en-US" dirty="0" err="1"/>
              <a:t>suara</a:t>
            </a:r>
            <a:r>
              <a:rPr lang="en-US" dirty="0"/>
              <a:t> yang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rima</a:t>
            </a:r>
            <a:r>
              <a:rPr lang="en-US" dirty="0"/>
              <a:t> </a:t>
            </a:r>
            <a:r>
              <a:rPr lang="en-US" dirty="0" err="1"/>
              <a:t>glotidis</a:t>
            </a:r>
            <a:r>
              <a:rPr lang="en-US" dirty="0"/>
              <a:t> (</a:t>
            </a:r>
            <a:r>
              <a:rPr lang="en-US" dirty="0" err="1"/>
              <a:t>celah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lipatan</a:t>
            </a:r>
            <a:r>
              <a:rPr lang="en-US" dirty="0"/>
              <a:t> </a:t>
            </a:r>
            <a:r>
              <a:rPr lang="en-US" dirty="0" err="1"/>
              <a:t>vokal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kartilago</a:t>
            </a:r>
            <a:r>
              <a:rPr lang="en-US" dirty="0"/>
              <a:t> </a:t>
            </a:r>
            <a:r>
              <a:rPr lang="en-US" dirty="0" err="1"/>
              <a:t>artenoid</a:t>
            </a:r>
            <a:r>
              <a:rPr lang="en-US" dirty="0"/>
              <a:t>) yang </a:t>
            </a:r>
            <a:r>
              <a:rPr lang="en-US" dirty="0" err="1"/>
              <a:t>tertutup</a:t>
            </a:r>
            <a:r>
              <a:rPr lang="en-US" dirty="0"/>
              <a:t>, pita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bergetar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Pita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faring yang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bernafas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tertutup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menelan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pita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berkas-berkas</a:t>
            </a:r>
            <a:r>
              <a:rPr lang="en-US" dirty="0"/>
              <a:t> </a:t>
            </a:r>
            <a:r>
              <a:rPr lang="en-US" dirty="0" err="1"/>
              <a:t>ligamen</a:t>
            </a:r>
            <a:r>
              <a:rPr lang="en-US" dirty="0"/>
              <a:t> yang </a:t>
            </a:r>
            <a:r>
              <a:rPr lang="en-US" dirty="0" err="1"/>
              <a:t>elastis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Next…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b="1" dirty="0"/>
              <a:t>2. </a:t>
            </a:r>
            <a:r>
              <a:rPr lang="en-US" b="1" dirty="0" err="1"/>
              <a:t>Mengarahkan</a:t>
            </a:r>
            <a:r>
              <a:rPr lang="en-US" b="1" dirty="0"/>
              <a:t> </a:t>
            </a:r>
            <a:r>
              <a:rPr lang="en-US" b="1" dirty="0" err="1"/>
              <a:t>Makanan</a:t>
            </a:r>
            <a:r>
              <a:rPr lang="en-US" b="1" dirty="0"/>
              <a:t> </a:t>
            </a:r>
            <a:r>
              <a:rPr lang="en-US" b="1" dirty="0" err="1"/>
              <a:t>Masuk</a:t>
            </a:r>
            <a:endParaRPr lang="en-US" b="1" dirty="0"/>
          </a:p>
          <a:p>
            <a:pPr algn="just"/>
            <a:r>
              <a:rPr lang="en-US" dirty="0" err="1"/>
              <a:t>Laring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mengarahkan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esofagus</a:t>
            </a:r>
            <a:r>
              <a:rPr lang="en-US" dirty="0"/>
              <a:t>.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,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mundur</a:t>
            </a:r>
            <a:r>
              <a:rPr lang="en-US" dirty="0"/>
              <a:t> </a:t>
            </a:r>
            <a:r>
              <a:rPr lang="en-US" dirty="0" err="1"/>
              <a:t>lidah</a:t>
            </a:r>
            <a:r>
              <a:rPr lang="en-US" dirty="0"/>
              <a:t> </a:t>
            </a:r>
            <a:r>
              <a:rPr lang="en-US" dirty="0" err="1"/>
              <a:t>memaksa</a:t>
            </a:r>
            <a:r>
              <a:rPr lang="en-US" dirty="0"/>
              <a:t> </a:t>
            </a:r>
            <a:r>
              <a:rPr lang="en-US" dirty="0" err="1"/>
              <a:t>epiglotis</a:t>
            </a:r>
            <a:r>
              <a:rPr lang="en-US" dirty="0"/>
              <a:t> (</a:t>
            </a:r>
            <a:r>
              <a:rPr lang="en-US" dirty="0" err="1"/>
              <a:t>kartilago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laring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menutupi</a:t>
            </a:r>
            <a:r>
              <a:rPr lang="en-US" dirty="0"/>
              <a:t> </a:t>
            </a:r>
            <a:r>
              <a:rPr lang="en-US" dirty="0" err="1"/>
              <a:t>glotis</a:t>
            </a:r>
            <a:r>
              <a:rPr lang="en-US" dirty="0"/>
              <a:t> (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/>
              <a:t>laring</a:t>
            </a:r>
            <a:r>
              <a:rPr lang="en-US" dirty="0"/>
              <a:t>) agar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agar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pernapasan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terluka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Next…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/>
              <a:t>3. </a:t>
            </a:r>
            <a:r>
              <a:rPr lang="en-US" b="1" dirty="0" err="1"/>
              <a:t>Melindungi</a:t>
            </a:r>
            <a:r>
              <a:rPr lang="en-US" b="1" dirty="0"/>
              <a:t> </a:t>
            </a:r>
            <a:r>
              <a:rPr lang="en-US" b="1" dirty="0" err="1"/>
              <a:t>Saluran</a:t>
            </a:r>
            <a:r>
              <a:rPr lang="en-US" b="1" dirty="0"/>
              <a:t> </a:t>
            </a:r>
            <a:r>
              <a:rPr lang="en-US" b="1" dirty="0" err="1"/>
              <a:t>Pernapasan</a:t>
            </a:r>
            <a:endParaRPr lang="en-US" b="1" dirty="0"/>
          </a:p>
          <a:p>
            <a:r>
              <a:rPr lang="en-US" dirty="0" err="1"/>
              <a:t>Laring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pernapasan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 </a:t>
            </a:r>
            <a:r>
              <a:rPr lang="en-US" dirty="0" err="1"/>
              <a:t>Laring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pernapasan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masuknya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membahayakan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pernapasan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Di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pangkal</a:t>
            </a:r>
            <a:r>
              <a:rPr lang="en-US" dirty="0"/>
              <a:t> </a:t>
            </a:r>
            <a:r>
              <a:rPr lang="en-US" dirty="0" err="1"/>
              <a:t>laring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epiglotis</a:t>
            </a:r>
            <a:r>
              <a:rPr lang="en-US" dirty="0"/>
              <a:t>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katup</a:t>
            </a:r>
            <a:r>
              <a:rPr lang="en-US" dirty="0"/>
              <a:t> </a:t>
            </a:r>
            <a:r>
              <a:rPr lang="en-US" dirty="0" err="1"/>
              <a:t>pangkal</a:t>
            </a:r>
            <a:r>
              <a:rPr lang="en-US" dirty="0"/>
              <a:t> </a:t>
            </a:r>
            <a:r>
              <a:rPr lang="en-US" dirty="0" err="1"/>
              <a:t>tenggorokan</a:t>
            </a:r>
            <a:r>
              <a:rPr lang="en-US" dirty="0"/>
              <a:t>.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katup</a:t>
            </a:r>
            <a:r>
              <a:rPr lang="en-US" dirty="0"/>
              <a:t> </a:t>
            </a:r>
            <a:r>
              <a:rPr lang="en-US" dirty="0" err="1"/>
              <a:t>pangkal</a:t>
            </a:r>
            <a:r>
              <a:rPr lang="en-US" dirty="0"/>
              <a:t> </a:t>
            </a:r>
            <a:r>
              <a:rPr lang="en-US" dirty="0" err="1"/>
              <a:t>tenggorokan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menutup</a:t>
            </a:r>
            <a:r>
              <a:rPr lang="en-US" dirty="0"/>
              <a:t> </a:t>
            </a:r>
            <a:r>
              <a:rPr lang="en-US" dirty="0" err="1"/>
              <a:t>trakea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Epligotis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bernapas</a:t>
            </a:r>
            <a:r>
              <a:rPr lang="en-US" dirty="0"/>
              <a:t>.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minum</a:t>
            </a:r>
            <a:r>
              <a:rPr lang="en-US" dirty="0"/>
              <a:t>, </a:t>
            </a:r>
            <a:r>
              <a:rPr lang="en-US" dirty="0" err="1"/>
              <a:t>epligotis</a:t>
            </a:r>
            <a:r>
              <a:rPr lang="en-US" dirty="0"/>
              <a:t> </a:t>
            </a:r>
            <a:r>
              <a:rPr lang="en-US" dirty="0" err="1"/>
              <a:t>menutup</a:t>
            </a:r>
            <a:r>
              <a:rPr lang="en-US" dirty="0"/>
              <a:t> </a:t>
            </a:r>
            <a:r>
              <a:rPr lang="en-US" dirty="0" err="1"/>
              <a:t>trakea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minuman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pernapasan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 err="1">
                <a:solidFill>
                  <a:srgbClr val="FF0000"/>
                </a:solidFill>
              </a:rPr>
              <a:t>Contohnya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seperti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kita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mengalami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tersedak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makan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itu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menandakn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epligotis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tidak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menutup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secara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sempurna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kita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sehingg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makanan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minuman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masuk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trakea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Tersedak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sendiri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merupakan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sebuah</a:t>
            </a:r>
            <a:r>
              <a:rPr lang="en-US" dirty="0">
                <a:solidFill>
                  <a:srgbClr val="FF0000"/>
                </a:solidFill>
              </a:rPr>
              <a:t> alarm </a:t>
            </a:r>
            <a:r>
              <a:rPr lang="en-US" dirty="0" err="1">
                <a:solidFill>
                  <a:srgbClr val="FF0000"/>
                </a:solidFill>
              </a:rPr>
              <a:t>bahwa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benda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asing</a:t>
            </a:r>
            <a:r>
              <a:rPr lang="en-US" dirty="0">
                <a:solidFill>
                  <a:srgbClr val="FF0000"/>
                </a:solidFill>
              </a:rPr>
              <a:t> yang </a:t>
            </a:r>
            <a:r>
              <a:rPr lang="en-US" dirty="0" err="1">
                <a:solidFill>
                  <a:srgbClr val="FF0000"/>
                </a:solidFill>
              </a:rPr>
              <a:t>masuk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saluran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paru-paru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txBody>
          <a:bodyPr/>
          <a:lstStyle/>
          <a:p>
            <a:pPr>
              <a:buNone/>
            </a:pPr>
            <a:r>
              <a:rPr lang="en-US" sz="3600" b="1" dirty="0" err="1"/>
              <a:t>Trakea</a:t>
            </a:r>
            <a:r>
              <a:rPr lang="en-US" sz="3600" b="1" dirty="0"/>
              <a:t> (</a:t>
            </a:r>
            <a:r>
              <a:rPr lang="en-US" sz="3600" b="1" dirty="0" err="1"/>
              <a:t>Batang</a:t>
            </a:r>
            <a:r>
              <a:rPr lang="en-US" sz="3600" b="1" dirty="0"/>
              <a:t> </a:t>
            </a:r>
            <a:r>
              <a:rPr lang="en-US" sz="3600" b="1" dirty="0" err="1"/>
              <a:t>Tenggorok</a:t>
            </a:r>
            <a:r>
              <a:rPr lang="en-US" sz="3600" b="1" dirty="0"/>
              <a:t>)</a:t>
            </a:r>
            <a:endParaRPr lang="en-US" sz="3600" dirty="0"/>
          </a:p>
          <a:p>
            <a:pPr algn="just"/>
            <a:r>
              <a:rPr lang="en-US" dirty="0" err="1"/>
              <a:t>Trakea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b="1" dirty="0"/>
              <a:t> </a:t>
            </a:r>
            <a:r>
              <a:rPr lang="en-US" dirty="0" err="1"/>
              <a:t>batang</a:t>
            </a:r>
            <a:r>
              <a:rPr lang="en-US" dirty="0"/>
              <a:t> </a:t>
            </a:r>
            <a:r>
              <a:rPr lang="en-US" dirty="0" err="1"/>
              <a:t>tenggorok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tabung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pipa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C, yang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rawan</a:t>
            </a:r>
            <a:r>
              <a:rPr lang="en-US" dirty="0"/>
              <a:t> </a:t>
            </a:r>
            <a:r>
              <a:rPr lang="en-US" dirty="0" err="1"/>
              <a:t>disempurnakan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selaput</a:t>
            </a:r>
            <a:r>
              <a:rPr lang="en-US" dirty="0"/>
              <a:t>. </a:t>
            </a:r>
            <a:r>
              <a:rPr lang="en-US" dirty="0" err="1"/>
              <a:t>Trakea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vertebra </a:t>
            </a:r>
            <a:r>
              <a:rPr lang="en-US" dirty="0" err="1"/>
              <a:t>servikalis</a:t>
            </a:r>
            <a:r>
              <a:rPr lang="en-US" dirty="0"/>
              <a:t> VI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kartilago</a:t>
            </a:r>
            <a:r>
              <a:rPr lang="en-US" dirty="0"/>
              <a:t> </a:t>
            </a:r>
            <a:r>
              <a:rPr lang="en-US" dirty="0" err="1"/>
              <a:t>krikoidea</a:t>
            </a:r>
            <a:r>
              <a:rPr lang="en-US" dirty="0"/>
              <a:t> vertebra </a:t>
            </a:r>
            <a:r>
              <a:rPr lang="en-US" dirty="0" err="1"/>
              <a:t>torakalis</a:t>
            </a:r>
            <a:r>
              <a:rPr lang="en-US" dirty="0"/>
              <a:t> V, </a:t>
            </a:r>
            <a:r>
              <a:rPr lang="en-US" dirty="0" err="1"/>
              <a:t>panjangnya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13 cm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diamternya</a:t>
            </a:r>
            <a:r>
              <a:rPr lang="en-US" dirty="0"/>
              <a:t> 2,5 cm,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dilapisi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polos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Bronkus</a:t>
            </a:r>
            <a:r>
              <a:rPr lang="en-US" b="1" dirty="0"/>
              <a:t> (</a:t>
            </a:r>
            <a:r>
              <a:rPr lang="en-US" b="1" dirty="0" err="1"/>
              <a:t>Cabang</a:t>
            </a:r>
            <a:r>
              <a:rPr lang="en-US" b="1" dirty="0"/>
              <a:t> </a:t>
            </a:r>
            <a:r>
              <a:rPr lang="en-US" b="1" dirty="0" err="1"/>
              <a:t>Tenggorok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3733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lanjutan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trakea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ketinggian</a:t>
            </a:r>
            <a:r>
              <a:rPr lang="en-US" dirty="0"/>
              <a:t> vertebra </a:t>
            </a:r>
            <a:r>
              <a:rPr lang="en-US" dirty="0" err="1"/>
              <a:t>torakalis</a:t>
            </a:r>
            <a:r>
              <a:rPr lang="en-US" dirty="0"/>
              <a:t> IV </a:t>
            </a:r>
            <a:r>
              <a:rPr lang="en-US" dirty="0" err="1"/>
              <a:t>dan</a:t>
            </a:r>
            <a:r>
              <a:rPr lang="en-US" dirty="0"/>
              <a:t> V. </a:t>
            </a:r>
            <a:r>
              <a:rPr lang="en-US" dirty="0" err="1"/>
              <a:t>Bronkus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trakea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mengarah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. </a:t>
            </a:r>
            <a:r>
              <a:rPr lang="en-US" dirty="0" err="1"/>
              <a:t>Bronkus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bagian-bagian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:</a:t>
            </a:r>
          </a:p>
          <a:p>
            <a:pPr lvl="0"/>
            <a:r>
              <a:rPr lang="en-US" dirty="0" err="1"/>
              <a:t>Bronkus</a:t>
            </a:r>
            <a:r>
              <a:rPr lang="en-US" dirty="0"/>
              <a:t> </a:t>
            </a:r>
            <a:r>
              <a:rPr lang="en-US" dirty="0" err="1"/>
              <a:t>prinsipalis</a:t>
            </a:r>
            <a:r>
              <a:rPr lang="en-US" dirty="0"/>
              <a:t> </a:t>
            </a:r>
            <a:r>
              <a:rPr lang="en-US" dirty="0" err="1"/>
              <a:t>dekstra</a:t>
            </a:r>
            <a:endParaRPr lang="en-US" dirty="0"/>
          </a:p>
          <a:p>
            <a:r>
              <a:rPr lang="en-US" dirty="0" err="1"/>
              <a:t>Bronkus</a:t>
            </a:r>
            <a:r>
              <a:rPr lang="en-US" dirty="0"/>
              <a:t> </a:t>
            </a:r>
            <a:r>
              <a:rPr lang="en-US" dirty="0" err="1"/>
              <a:t>prinsipalis</a:t>
            </a:r>
            <a:r>
              <a:rPr lang="en-US" dirty="0"/>
              <a:t> </a:t>
            </a:r>
            <a:r>
              <a:rPr lang="en-US" dirty="0" err="1"/>
              <a:t>sinistra</a:t>
            </a:r>
            <a:endParaRPr lang="en-US" dirty="0"/>
          </a:p>
        </p:txBody>
      </p:sp>
      <p:pic>
        <p:nvPicPr>
          <p:cNvPr id="18434" name="Picture 2" descr="Pengertian Bronkus, Struktur, Bagian-bagian dan Fungsi Bronkus – Forum  Terop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981200"/>
            <a:ext cx="55626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Bronkiolus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Bronkiolus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bronkus</a:t>
            </a:r>
            <a:r>
              <a:rPr lang="en-US" dirty="0"/>
              <a:t> yang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 </a:t>
            </a:r>
            <a:r>
              <a:rPr lang="en-US" dirty="0" err="1"/>
              <a:t>tenggorokan</a:t>
            </a:r>
            <a:r>
              <a:rPr lang="en-US" dirty="0"/>
              <a:t> yang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tenggorokan</a:t>
            </a:r>
            <a:r>
              <a:rPr lang="en-US" dirty="0"/>
              <a:t> (trachea)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. </a:t>
            </a:r>
            <a:r>
              <a:rPr lang="en-US" dirty="0" err="1"/>
              <a:t>Bronkiolus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menyalurkan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bronkus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alveoli.</a:t>
            </a:r>
          </a:p>
          <a:p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bronkiolus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mengontrol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yang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bernapas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.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bronkiolus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hewan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√ Fungsi Bronkus dan Bronkiolus - Beserta Penjelasan LENGKAP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7486650" cy="5305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Bronkiolus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b="1" dirty="0"/>
              <a:t>1. </a:t>
            </a:r>
            <a:r>
              <a:rPr lang="en-US" b="1" dirty="0" err="1"/>
              <a:t>Menyalurkan</a:t>
            </a:r>
            <a:r>
              <a:rPr lang="en-US" b="1" dirty="0"/>
              <a:t> </a:t>
            </a:r>
            <a:r>
              <a:rPr lang="en-US" b="1" dirty="0" err="1"/>
              <a:t>Udara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Bronkus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Alveoli</a:t>
            </a:r>
            <a:endParaRPr lang="en-US" dirty="0"/>
          </a:p>
          <a:p>
            <a:pPr algn="just"/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bronkiolus</a:t>
            </a:r>
            <a:r>
              <a:rPr lang="en-US" dirty="0"/>
              <a:t> yang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menyalurkan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bronkus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alveoli. 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diteruskan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alveoli </a:t>
            </a:r>
            <a:r>
              <a:rPr lang="en-US" dirty="0" err="1"/>
              <a:t>atau</a:t>
            </a:r>
            <a:r>
              <a:rPr lang="en-US" dirty="0"/>
              <a:t> alveolus yang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melewati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bronkiolus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bronkiolus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alveoli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bronkus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percabangan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trakea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>
              <a:buNone/>
            </a:pPr>
            <a:r>
              <a:rPr lang="en-US" b="1" dirty="0"/>
              <a:t>2. </a:t>
            </a:r>
            <a:r>
              <a:rPr lang="en-US" b="1" dirty="0" err="1"/>
              <a:t>Mengontrol</a:t>
            </a:r>
            <a:r>
              <a:rPr lang="en-US" b="1" dirty="0"/>
              <a:t>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Udara</a:t>
            </a:r>
            <a:endParaRPr lang="en-US" dirty="0"/>
          </a:p>
          <a:p>
            <a:pPr algn="just"/>
            <a:r>
              <a:rPr lang="en-US" dirty="0" err="1"/>
              <a:t>bronkiolus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oksigen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,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  <a:r>
              <a:rPr lang="en-US" dirty="0" err="1"/>
              <a:t>Jadi</a:t>
            </a:r>
            <a:r>
              <a:rPr lang="en-US" dirty="0"/>
              <a:t>, </a:t>
            </a:r>
            <a:r>
              <a:rPr lang="en-US" dirty="0" err="1"/>
              <a:t>walaupun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menghirup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dikontrol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organ </a:t>
            </a:r>
            <a:r>
              <a:rPr lang="en-US" dirty="0" err="1"/>
              <a:t>bronkiolus</a:t>
            </a:r>
            <a:endParaRPr lang="en-US" dirty="0"/>
          </a:p>
          <a:p>
            <a:pPr algn="just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 err="1"/>
              <a:t>Paru-paru</a:t>
            </a:r>
            <a:r>
              <a:rPr lang="en-US" b="1" dirty="0"/>
              <a:t> </a:t>
            </a:r>
            <a:endParaRPr lang="en-US" dirty="0"/>
          </a:p>
          <a:p>
            <a:r>
              <a:rPr lang="en-US" dirty="0" err="1"/>
              <a:t>Paru-paru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organ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pernapasan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kantong</a:t>
            </a:r>
            <a:r>
              <a:rPr lang="en-US" dirty="0"/>
              <a:t> yang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pleura </a:t>
            </a:r>
            <a:r>
              <a:rPr lang="en-US" dirty="0" err="1"/>
              <a:t>parietalis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pleura </a:t>
            </a:r>
            <a:r>
              <a:rPr lang="en-US" dirty="0" err="1"/>
              <a:t>viseralis</a:t>
            </a:r>
            <a:r>
              <a:rPr lang="en-US" dirty="0"/>
              <a:t>.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, </a:t>
            </a:r>
            <a:r>
              <a:rPr lang="en-US" dirty="0" err="1"/>
              <a:t>elastis</a:t>
            </a:r>
            <a:r>
              <a:rPr lang="en-US" dirty="0"/>
              <a:t>,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 </a:t>
            </a:r>
            <a:r>
              <a:rPr lang="en-US" dirty="0" err="1"/>
              <a:t>terapung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air,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rongga</a:t>
            </a:r>
            <a:r>
              <a:rPr lang="en-US" dirty="0"/>
              <a:t> </a:t>
            </a:r>
            <a:r>
              <a:rPr lang="en-US" dirty="0" err="1"/>
              <a:t>torak</a:t>
            </a:r>
            <a:r>
              <a:rPr lang="en-US" dirty="0"/>
              <a:t>.</a:t>
            </a:r>
          </a:p>
          <a:p>
            <a:r>
              <a:rPr lang="en-US" dirty="0" err="1"/>
              <a:t>Paru-paru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mediastinum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melekat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perantaraan</a:t>
            </a:r>
            <a:r>
              <a:rPr lang="en-US" dirty="0"/>
              <a:t> </a:t>
            </a:r>
            <a:r>
              <a:rPr lang="en-US" dirty="0" err="1"/>
              <a:t>radiks</a:t>
            </a:r>
            <a:r>
              <a:rPr lang="en-US" dirty="0"/>
              <a:t> </a:t>
            </a:r>
            <a:r>
              <a:rPr lang="en-US" dirty="0" err="1"/>
              <a:t>pulmonalis</a:t>
            </a:r>
            <a:r>
              <a:rPr lang="en-US" dirty="0"/>
              <a:t> yang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 yang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pisahkan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, </a:t>
            </a:r>
            <a:r>
              <a:rPr lang="en-US" dirty="0" err="1"/>
              <a:t>pembuluh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lain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mediastinum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engertian Paru-Paru, Fungsi, Macam, Struktur dan Anoto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3400"/>
            <a:ext cx="7696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Pernapasan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Respirasi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oksigen</a:t>
            </a:r>
            <a:r>
              <a:rPr lang="en-US" dirty="0"/>
              <a:t> (O</a:t>
            </a:r>
            <a:r>
              <a:rPr lang="en-US" baseline="-25000" dirty="0"/>
              <a:t>2</a:t>
            </a:r>
            <a:r>
              <a:rPr lang="en-US" dirty="0"/>
              <a:t>)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oksigen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dihirup</a:t>
            </a:r>
            <a:r>
              <a:rPr lang="en-US" dirty="0"/>
              <a:t> (</a:t>
            </a:r>
            <a:r>
              <a:rPr lang="en-US" dirty="0" err="1"/>
              <a:t>inspirasi</a:t>
            </a:r>
            <a:r>
              <a:rPr lang="en-US" dirty="0"/>
              <a:t>) </a:t>
            </a:r>
            <a:r>
              <a:rPr lang="en-US" dirty="0" err="1"/>
              <a:t>melalui</a:t>
            </a:r>
            <a:r>
              <a:rPr lang="en-US" dirty="0"/>
              <a:t> organ- organ </a:t>
            </a:r>
            <a:r>
              <a:rPr lang="en-US" dirty="0" err="1"/>
              <a:t>pernapasan</a:t>
            </a:r>
            <a:endParaRPr lang="en-US" dirty="0"/>
          </a:p>
          <a:p>
            <a:pPr algn="just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karbo</a:t>
            </a:r>
            <a:r>
              <a:rPr lang="en-US" dirty="0"/>
              <a:t> </a:t>
            </a:r>
            <a:r>
              <a:rPr lang="en-US" dirty="0" err="1"/>
              <a:t>dioksida</a:t>
            </a:r>
            <a:r>
              <a:rPr lang="en-US" dirty="0"/>
              <a:t> (CO</a:t>
            </a:r>
            <a:r>
              <a:rPr lang="en-US" baseline="-25000" dirty="0"/>
              <a:t>2</a:t>
            </a:r>
            <a:r>
              <a:rPr lang="en-US" dirty="0"/>
              <a:t>),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mengeluarkannya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menghembuskan</a:t>
            </a:r>
            <a:r>
              <a:rPr lang="en-US" dirty="0"/>
              <a:t> </a:t>
            </a:r>
            <a:r>
              <a:rPr lang="en-US" dirty="0" err="1"/>
              <a:t>napas</a:t>
            </a:r>
            <a:r>
              <a:rPr lang="en-US" dirty="0"/>
              <a:t> (</a:t>
            </a:r>
            <a:r>
              <a:rPr lang="en-US" dirty="0" err="1"/>
              <a:t>ekspirasi</a:t>
            </a:r>
            <a:r>
              <a:rPr lang="en-US" dirty="0"/>
              <a:t>)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oksigen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dioksida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Alveoli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anatomi</a:t>
            </a:r>
            <a:r>
              <a:rPr lang="en-US" dirty="0"/>
              <a:t> </a:t>
            </a:r>
            <a:r>
              <a:rPr lang="en-US" dirty="0" err="1"/>
              <a:t>paru</a:t>
            </a:r>
            <a:r>
              <a:rPr lang="en-US" dirty="0"/>
              <a:t> yang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terkecil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kantung</a:t>
            </a:r>
            <a:r>
              <a:rPr lang="en-US" dirty="0"/>
              <a:t> alveolar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ujung</a:t>
            </a:r>
            <a:r>
              <a:rPr lang="en-US" dirty="0"/>
              <a:t> </a:t>
            </a:r>
            <a:r>
              <a:rPr lang="en-US" dirty="0" err="1"/>
              <a:t>bronkiolus</a:t>
            </a:r>
            <a:r>
              <a:rPr lang="en-US" dirty="0"/>
              <a:t>. </a:t>
            </a:r>
            <a:r>
              <a:rPr lang="en-US" dirty="0" err="1"/>
              <a:t>Setiap</a:t>
            </a:r>
            <a:r>
              <a:rPr lang="en-US" dirty="0"/>
              <a:t> alveoli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rongga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cekung</a:t>
            </a:r>
            <a:r>
              <a:rPr lang="en-US" dirty="0"/>
              <a:t> yang </a:t>
            </a:r>
            <a:r>
              <a:rPr lang="en-US" dirty="0" err="1"/>
              <a:t>dikelilingi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kapiler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. </a:t>
            </a:r>
            <a:r>
              <a:rPr lang="en-US" dirty="0" err="1"/>
              <a:t>Fungsinya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pertukaran</a:t>
            </a:r>
            <a:r>
              <a:rPr lang="en-US" dirty="0"/>
              <a:t> </a:t>
            </a:r>
            <a:r>
              <a:rPr lang="en-US" dirty="0" err="1"/>
              <a:t>oksigen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dioksida</a:t>
            </a:r>
            <a:r>
              <a:rPr lang="en-US" dirty="0"/>
              <a:t>.</a:t>
            </a:r>
          </a:p>
          <a:p>
            <a:pPr fontAlgn="base"/>
            <a:r>
              <a:rPr lang="en-US" dirty="0"/>
              <a:t>Alveoli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menyerap</a:t>
            </a:r>
            <a:r>
              <a:rPr lang="en-US" dirty="0"/>
              <a:t> </a:t>
            </a:r>
            <a:r>
              <a:rPr lang="en-US" dirty="0" err="1"/>
              <a:t>oksigen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yang </a:t>
            </a:r>
            <a:r>
              <a:rPr lang="en-US" dirty="0" err="1"/>
              <a:t>dibawa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bronkiolus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mengalirkannya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 </a:t>
            </a:r>
            <a:r>
              <a:rPr lang="en-US" dirty="0" err="1"/>
              <a:t>darah</a:t>
            </a:r>
            <a:r>
              <a:rPr lang="en-US" dirty="0"/>
              <a:t>.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dioksida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mengalir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alveoli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dihembuskan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. </a:t>
            </a:r>
            <a:r>
              <a:rPr lang="en-US" dirty="0" err="1"/>
              <a:t>Pertukaran</a:t>
            </a:r>
            <a:r>
              <a:rPr lang="en-US" dirty="0"/>
              <a:t> gas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alveoli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kapiler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tipis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√ Alveolus : Pengertian, Fungsi, Penyakit, Ciri dan Struktur Terlengk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096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/>
          <a:lstStyle/>
          <a:p>
            <a:pPr>
              <a:buNone/>
            </a:pPr>
            <a:r>
              <a:rPr lang="en-US" b="1" dirty="0"/>
              <a:t>Pleura</a:t>
            </a:r>
            <a:endParaRPr lang="en-US" dirty="0"/>
          </a:p>
          <a:p>
            <a:r>
              <a:rPr lang="en-US" dirty="0"/>
              <a:t>Pleura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membrane </a:t>
            </a:r>
            <a:r>
              <a:rPr lang="en-US" dirty="0" err="1"/>
              <a:t>serosa</a:t>
            </a:r>
            <a:r>
              <a:rPr lang="en-US" dirty="0"/>
              <a:t> yang </a:t>
            </a:r>
            <a:r>
              <a:rPr lang="en-US" dirty="0" err="1"/>
              <a:t>halus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kantong</a:t>
            </a:r>
            <a:r>
              <a:rPr lang="en-US" dirty="0"/>
              <a:t> </a:t>
            </a:r>
            <a:r>
              <a:rPr lang="en-US" dirty="0" err="1"/>
              <a:t>tempat-tempat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yang </a:t>
            </a:r>
            <a:r>
              <a:rPr lang="en-US" dirty="0" err="1"/>
              <a:t>berjumlah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</a:p>
          <a:p>
            <a:r>
              <a:rPr lang="en-US" dirty="0"/>
              <a:t>Pleura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parietalis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viseralis</a:t>
            </a:r>
            <a:endParaRPr lang="en-US" dirty="0"/>
          </a:p>
          <a:p>
            <a:pPr lvl="0"/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i="1" dirty="0"/>
              <a:t>pleura </a:t>
            </a:r>
            <a:r>
              <a:rPr lang="en-US" i="1" dirty="0" err="1"/>
              <a:t>parietalis</a:t>
            </a:r>
            <a:endParaRPr lang="en-US" dirty="0"/>
          </a:p>
          <a:p>
            <a:pPr lvl="0"/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i="1" dirty="0"/>
              <a:t>pleura </a:t>
            </a:r>
            <a:r>
              <a:rPr lang="en-US" i="1" dirty="0" err="1"/>
              <a:t>viseralis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Klik paru: PLEURA, anatomi dan histolog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623259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ungsi Bagian Hidung dalam Sistem Pernapasan Manusia | kumparan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762000"/>
            <a:ext cx="6096000" cy="4867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Premium Vector | Thank you, hand lettering thank you with decorative graph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077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ORGAN-ORGAN SISTEM PERNAPASAN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Hidung</a:t>
            </a:r>
            <a:r>
              <a:rPr lang="en-US" b="1" dirty="0"/>
              <a:t> </a:t>
            </a:r>
            <a:endParaRPr lang="en-US" dirty="0"/>
          </a:p>
          <a:p>
            <a:pPr lvl="1" algn="just"/>
            <a:r>
              <a:rPr lang="en-US" i="1" dirty="0" err="1"/>
              <a:t>Batang</a:t>
            </a:r>
            <a:r>
              <a:rPr lang="en-US" i="1" dirty="0"/>
              <a:t> </a:t>
            </a:r>
            <a:r>
              <a:rPr lang="en-US" i="1" dirty="0" err="1"/>
              <a:t>hidung</a:t>
            </a:r>
            <a:r>
              <a:rPr lang="en-US" dirty="0"/>
              <a:t> :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hidung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 yang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ossa</a:t>
            </a:r>
            <a:r>
              <a:rPr lang="en-US" dirty="0"/>
              <a:t> </a:t>
            </a:r>
            <a:r>
              <a:rPr lang="en-US" dirty="0" err="1"/>
              <a:t>nasalis</a:t>
            </a:r>
            <a:endParaRPr lang="en-US" dirty="0"/>
          </a:p>
          <a:p>
            <a:pPr lvl="1" algn="just"/>
            <a:r>
              <a:rPr lang="en-US" i="1" dirty="0" err="1"/>
              <a:t>Cuping</a:t>
            </a:r>
            <a:r>
              <a:rPr lang="en-US" i="1" dirty="0"/>
              <a:t> </a:t>
            </a:r>
            <a:r>
              <a:rPr lang="en-US" i="1" dirty="0" err="1"/>
              <a:t>hidung</a:t>
            </a:r>
            <a:r>
              <a:rPr lang="en-US" dirty="0"/>
              <a:t> :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lateral </a:t>
            </a:r>
            <a:r>
              <a:rPr lang="en-US" dirty="0" err="1"/>
              <a:t>hidung</a:t>
            </a:r>
            <a:r>
              <a:rPr lang="en-US" dirty="0"/>
              <a:t> yang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rawan</a:t>
            </a:r>
            <a:endParaRPr lang="en-US" dirty="0"/>
          </a:p>
          <a:p>
            <a:pPr lvl="1" algn="just"/>
            <a:r>
              <a:rPr lang="en-US" i="1" dirty="0" err="1"/>
              <a:t>Dinding</a:t>
            </a:r>
            <a:r>
              <a:rPr lang="en-US" i="1" dirty="0"/>
              <a:t> lateral  </a:t>
            </a:r>
            <a:r>
              <a:rPr lang="en-US" i="1" dirty="0" err="1"/>
              <a:t>rongga</a:t>
            </a:r>
            <a:r>
              <a:rPr lang="en-US" i="1" dirty="0"/>
              <a:t> </a:t>
            </a:r>
            <a:r>
              <a:rPr lang="en-US" i="1" dirty="0" err="1"/>
              <a:t>hidung</a:t>
            </a:r>
            <a:r>
              <a:rPr lang="en-US" i="1" dirty="0"/>
              <a:t> (</a:t>
            </a:r>
            <a:r>
              <a:rPr lang="en-US" i="1" dirty="0" err="1"/>
              <a:t>kavum</a:t>
            </a:r>
            <a:r>
              <a:rPr lang="en-US" i="1" dirty="0"/>
              <a:t> </a:t>
            </a:r>
            <a:r>
              <a:rPr lang="en-US" i="1" dirty="0" err="1"/>
              <a:t>nasi</a:t>
            </a:r>
            <a:r>
              <a:rPr lang="en-US" i="1" dirty="0"/>
              <a:t>) </a:t>
            </a:r>
            <a:r>
              <a:rPr lang="en-US" i="1" dirty="0" err="1"/>
              <a:t>t</a:t>
            </a:r>
            <a:r>
              <a:rPr lang="en-US" dirty="0" err="1"/>
              <a:t>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konka</a:t>
            </a:r>
            <a:r>
              <a:rPr lang="en-US" dirty="0"/>
              <a:t> </a:t>
            </a:r>
            <a:r>
              <a:rPr lang="en-US" dirty="0" err="1"/>
              <a:t>nasalis</a:t>
            </a:r>
            <a:r>
              <a:rPr lang="en-US" dirty="0"/>
              <a:t>,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buaj</a:t>
            </a:r>
            <a:r>
              <a:rPr lang="en-US" dirty="0"/>
              <a:t> </a:t>
            </a:r>
            <a:r>
              <a:rPr lang="en-US" dirty="0" err="1"/>
              <a:t>meatus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antrum</a:t>
            </a:r>
            <a:r>
              <a:rPr lang="en-US" dirty="0"/>
              <a:t> (</a:t>
            </a:r>
            <a:r>
              <a:rPr lang="en-US" dirty="0" err="1"/>
              <a:t>lekuk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lateral </a:t>
            </a:r>
            <a:r>
              <a:rPr lang="en-US" dirty="0" err="1"/>
              <a:t>kavum</a:t>
            </a:r>
            <a:r>
              <a:rPr lang="en-US" dirty="0"/>
              <a:t> </a:t>
            </a:r>
            <a:r>
              <a:rPr lang="en-US" dirty="0" err="1"/>
              <a:t>nasi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konka</a:t>
            </a:r>
            <a:r>
              <a:rPr lang="en-US" dirty="0"/>
              <a:t> </a:t>
            </a:r>
            <a:r>
              <a:rPr lang="en-US" dirty="0" err="1"/>
              <a:t>nasalis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meatus</a:t>
            </a:r>
            <a:r>
              <a:rPr lang="en-US" dirty="0"/>
              <a:t> </a:t>
            </a:r>
            <a:r>
              <a:rPr lang="en-US" dirty="0" err="1"/>
              <a:t>nasalis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Hidung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71600"/>
            <a:ext cx="4267200" cy="5181600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en-US" dirty="0" err="1"/>
              <a:t>Menghangatkan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: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konka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septum </a:t>
            </a:r>
            <a:r>
              <a:rPr lang="en-US" dirty="0" err="1"/>
              <a:t>nasalis</a:t>
            </a:r>
            <a:r>
              <a:rPr lang="en-US" dirty="0"/>
              <a:t>.</a:t>
            </a:r>
          </a:p>
          <a:p>
            <a:pPr lvl="0" algn="just"/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dilembabkan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melewati</a:t>
            </a:r>
            <a:r>
              <a:rPr lang="en-US" dirty="0"/>
              <a:t> </a:t>
            </a:r>
            <a:r>
              <a:rPr lang="en-US" dirty="0" err="1"/>
              <a:t>hidung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faring</a:t>
            </a:r>
          </a:p>
          <a:p>
            <a:pPr lvl="0" algn="just"/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disaring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bulu-bulu</a:t>
            </a:r>
            <a:r>
              <a:rPr lang="en-US" dirty="0"/>
              <a:t> </a:t>
            </a:r>
            <a:r>
              <a:rPr lang="en-US" dirty="0" err="1"/>
              <a:t>hidung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partikel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rongga</a:t>
            </a:r>
            <a:r>
              <a:rPr lang="en-US" dirty="0"/>
              <a:t> </a:t>
            </a:r>
            <a:r>
              <a:rPr lang="en-US" dirty="0" err="1"/>
              <a:t>hidung</a:t>
            </a:r>
            <a:r>
              <a:rPr lang="en-US" dirty="0"/>
              <a:t> </a:t>
            </a:r>
            <a:r>
              <a:rPr lang="en-US" dirty="0" err="1"/>
              <a:t>disaring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rambut</a:t>
            </a:r>
            <a:r>
              <a:rPr lang="en-US" dirty="0"/>
              <a:t> vestibular,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mukosiliar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lisozim</a:t>
            </a:r>
            <a:r>
              <a:rPr lang="en-US" dirty="0"/>
              <a:t> (protein </a:t>
            </a:r>
            <a:r>
              <a:rPr lang="en-US" dirty="0" err="1"/>
              <a:t>dalam</a:t>
            </a:r>
            <a:r>
              <a:rPr lang="en-US" dirty="0"/>
              <a:t> air </a:t>
            </a:r>
            <a:r>
              <a:rPr lang="en-US" dirty="0" err="1"/>
              <a:t>mata</a:t>
            </a:r>
            <a:r>
              <a:rPr lang="en-US" dirty="0"/>
              <a:t>). </a:t>
            </a:r>
          </a:p>
          <a:p>
            <a:pPr algn="just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pernapasan</a:t>
            </a:r>
            <a:r>
              <a:rPr lang="en-US" dirty="0"/>
              <a:t> </a:t>
            </a:r>
            <a:r>
              <a:rPr lang="en-US" dirty="0" err="1"/>
              <a:t>biasa</a:t>
            </a:r>
            <a:r>
              <a:rPr lang="en-US" dirty="0"/>
              <a:t>,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celah</a:t>
            </a:r>
            <a:r>
              <a:rPr lang="en-US" dirty="0"/>
              <a:t> </a:t>
            </a:r>
            <a:r>
              <a:rPr lang="en-US" dirty="0" err="1"/>
              <a:t>olfaktori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5 – 10 %,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menghirup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pernapasan</a:t>
            </a:r>
            <a:r>
              <a:rPr lang="en-US" dirty="0"/>
              <a:t> yang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20 %</a:t>
            </a:r>
          </a:p>
        </p:txBody>
      </p:sp>
      <p:pic>
        <p:nvPicPr>
          <p:cNvPr id="22532" name="Picture 4" descr="Hidung Sebagai Indra Pembau Manusia, Bagian-bagian, dan Fungsin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524000"/>
            <a:ext cx="4388562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Refleks</a:t>
            </a:r>
            <a:r>
              <a:rPr lang="en-US" dirty="0"/>
              <a:t> </a:t>
            </a:r>
            <a:r>
              <a:rPr lang="en-US" dirty="0" err="1"/>
              <a:t>Batuk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paru-paru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. </a:t>
            </a:r>
            <a:r>
              <a:rPr lang="en-US" dirty="0" err="1"/>
              <a:t>Bronkus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trakea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sensetif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iritasi</a:t>
            </a:r>
            <a:r>
              <a:rPr lang="en-US" dirty="0"/>
              <a:t> lain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merangsang</a:t>
            </a:r>
            <a:r>
              <a:rPr lang="en-US" dirty="0"/>
              <a:t> </a:t>
            </a:r>
            <a:r>
              <a:rPr lang="en-US" dirty="0" err="1"/>
              <a:t>reflek</a:t>
            </a:r>
            <a:r>
              <a:rPr lang="en-US" dirty="0"/>
              <a:t> </a:t>
            </a:r>
            <a:r>
              <a:rPr lang="en-US" dirty="0" err="1"/>
              <a:t>batuk</a:t>
            </a:r>
            <a:endParaRPr lang="en-US" dirty="0"/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batuk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2 </a:t>
            </a:r>
            <a:r>
              <a:rPr lang="en-US" dirty="0" err="1"/>
              <a:t>kalori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Faring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4876800" cy="53641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Nasofaring</a:t>
            </a:r>
            <a:r>
              <a:rPr lang="en-US" dirty="0"/>
              <a:t> </a:t>
            </a:r>
          </a:p>
          <a:p>
            <a:r>
              <a:rPr lang="en-US" dirty="0" err="1"/>
              <a:t>Orofaring</a:t>
            </a:r>
            <a:endParaRPr lang="en-US" dirty="0"/>
          </a:p>
          <a:p>
            <a:r>
              <a:rPr lang="en-US" dirty="0" err="1"/>
              <a:t>Laringo</a:t>
            </a:r>
            <a:r>
              <a:rPr lang="en-US" dirty="0"/>
              <a:t> faring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4200" b="1" dirty="0"/>
              <a:t>faring (</a:t>
            </a:r>
            <a:r>
              <a:rPr lang="en-US" sz="4200" b="1" dirty="0" err="1"/>
              <a:t>Pangkal</a:t>
            </a:r>
            <a:r>
              <a:rPr lang="en-US" sz="4200" b="1" dirty="0"/>
              <a:t> </a:t>
            </a:r>
            <a:r>
              <a:rPr lang="en-US" sz="4200" b="1" dirty="0" err="1"/>
              <a:t>Tenggorok</a:t>
            </a:r>
            <a:r>
              <a:rPr lang="en-US" sz="4200" b="1" dirty="0"/>
              <a:t>)</a:t>
            </a:r>
            <a:endParaRPr lang="en-US" sz="4200" dirty="0"/>
          </a:p>
          <a:p>
            <a:pPr algn="just"/>
            <a:r>
              <a:rPr lang="en-US" dirty="0"/>
              <a:t>faring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pangkal</a:t>
            </a:r>
            <a:r>
              <a:rPr lang="en-US" dirty="0"/>
              <a:t> </a:t>
            </a:r>
            <a:r>
              <a:rPr lang="en-US" dirty="0" err="1"/>
              <a:t>tenggorok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jalinan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rawan</a:t>
            </a:r>
            <a:r>
              <a:rPr lang="en-US" dirty="0"/>
              <a:t> yang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, </a:t>
            </a:r>
            <a:r>
              <a:rPr lang="en-US" dirty="0" err="1"/>
              <a:t>membran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ikat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ligamentum</a:t>
            </a:r>
            <a:r>
              <a:rPr lang="en-US" dirty="0"/>
              <a:t>.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faring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</a:t>
            </a:r>
            <a:r>
              <a:rPr lang="en-US" dirty="0" err="1"/>
              <a:t>epiglotis</a:t>
            </a:r>
            <a:r>
              <a:rPr lang="en-US" dirty="0"/>
              <a:t>. </a:t>
            </a:r>
            <a:r>
              <a:rPr lang="en-US" dirty="0" err="1"/>
              <a:t>Lipatan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epiglottis </a:t>
            </a:r>
            <a:r>
              <a:rPr lang="en-US" dirty="0" err="1"/>
              <a:t>eritenoid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pita </a:t>
            </a:r>
            <a:r>
              <a:rPr lang="en-US" dirty="0" err="1"/>
              <a:t>interaritenoid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sebelah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</a:t>
            </a:r>
            <a:r>
              <a:rPr lang="en-US" dirty="0" err="1"/>
              <a:t>kartilago</a:t>
            </a:r>
            <a:r>
              <a:rPr lang="en-US" dirty="0"/>
              <a:t> </a:t>
            </a:r>
            <a:r>
              <a:rPr lang="en-US" dirty="0" err="1"/>
              <a:t>krikoid</a:t>
            </a:r>
            <a:r>
              <a:rPr lang="en-US" dirty="0"/>
              <a:t>. </a:t>
            </a:r>
            <a:r>
              <a:rPr lang="en-US" dirty="0" err="1"/>
              <a:t>Tepi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pita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membatasi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epiglottis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supraglotis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subglotis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20482" name="Picture 2" descr="5 Fungsi Laring - Pengertian - Anatomi Laring dan Gangguannya -  DosenBiologi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828800"/>
            <a:ext cx="43434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ISTEM PERNAPASAN MANUSIA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err="1"/>
              <a:t>Laring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organ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leher</a:t>
            </a:r>
            <a:r>
              <a:rPr lang="en-US" dirty="0"/>
              <a:t> yang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trakea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.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laring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pernapasan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penghubung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pangkal</a:t>
            </a:r>
            <a:r>
              <a:rPr lang="en-US" dirty="0"/>
              <a:t> </a:t>
            </a:r>
            <a:r>
              <a:rPr lang="en-US" dirty="0" err="1"/>
              <a:t>rongga</a:t>
            </a:r>
            <a:r>
              <a:rPr lang="en-US" dirty="0"/>
              <a:t> </a:t>
            </a:r>
            <a:r>
              <a:rPr lang="en-US" dirty="0" err="1"/>
              <a:t>mulut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trakea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, </a:t>
            </a:r>
            <a:r>
              <a:rPr lang="en-US" dirty="0" err="1"/>
              <a:t>laring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pita </a:t>
            </a:r>
            <a:r>
              <a:rPr lang="en-US" dirty="0" err="1"/>
              <a:t>suara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bunyi</a:t>
            </a:r>
            <a:r>
              <a:rPr lang="en-US" dirty="0"/>
              <a:t>. </a:t>
            </a:r>
            <a:r>
              <a:rPr lang="en-US" dirty="0" err="1"/>
              <a:t>Laring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tabung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beraturan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faring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trakea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pangkal</a:t>
            </a:r>
            <a:r>
              <a:rPr lang="en-US" dirty="0"/>
              <a:t> </a:t>
            </a:r>
            <a:r>
              <a:rPr lang="en-US" dirty="0" err="1"/>
              <a:t>lidah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trakea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4876800" cy="60960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err="1"/>
              <a:t>Laring</a:t>
            </a:r>
            <a:r>
              <a:rPr lang="en-US" dirty="0"/>
              <a:t> </a:t>
            </a:r>
            <a:r>
              <a:rPr lang="en-US" dirty="0" err="1"/>
              <a:t>tersusun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3 </a:t>
            </a:r>
            <a:r>
              <a:rPr lang="en-US" dirty="0" err="1"/>
              <a:t>kartilago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berpasangan</a:t>
            </a:r>
            <a:r>
              <a:rPr lang="en-US" dirty="0"/>
              <a:t> </a:t>
            </a:r>
            <a:r>
              <a:rPr lang="en-US" i="1" dirty="0"/>
              <a:t>(</a:t>
            </a:r>
            <a:r>
              <a:rPr lang="en-US" i="1" dirty="0" err="1"/>
              <a:t>cricoid</a:t>
            </a:r>
            <a:r>
              <a:rPr lang="en-US" i="1" dirty="0"/>
              <a:t>, thyroid, epiglottis)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3 </a:t>
            </a:r>
            <a:r>
              <a:rPr lang="en-US" dirty="0" err="1"/>
              <a:t>kartilago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yang </a:t>
            </a:r>
            <a:r>
              <a:rPr lang="en-US" dirty="0" err="1"/>
              <a:t>berpasangan</a:t>
            </a:r>
            <a:r>
              <a:rPr lang="en-US" dirty="0"/>
              <a:t> </a:t>
            </a:r>
            <a:r>
              <a:rPr lang="en-US" i="1" dirty="0"/>
              <a:t>(arytenoids, </a:t>
            </a:r>
            <a:r>
              <a:rPr lang="en-US" i="1" dirty="0" err="1"/>
              <a:t>corniculate</a:t>
            </a:r>
            <a:r>
              <a:rPr lang="en-US" i="1" dirty="0"/>
              <a:t>, cuneiform</a:t>
            </a:r>
            <a:r>
              <a:rPr lang="en-US" dirty="0"/>
              <a:t>).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</a:rPr>
              <a:t>Laring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terletak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setinggi</a:t>
            </a:r>
            <a:r>
              <a:rPr lang="en-US" dirty="0">
                <a:solidFill>
                  <a:srgbClr val="FF0000"/>
                </a:solidFill>
              </a:rPr>
              <a:t> vertebra </a:t>
            </a:r>
            <a:r>
              <a:rPr lang="en-US" dirty="0" err="1">
                <a:solidFill>
                  <a:srgbClr val="FF0000"/>
                </a:solidFill>
              </a:rPr>
              <a:t>cervicalis</a:t>
            </a:r>
            <a:r>
              <a:rPr lang="en-US" dirty="0">
                <a:solidFill>
                  <a:srgbClr val="FF0000"/>
                </a:solidFill>
              </a:rPr>
              <a:t> IV - VI, </a:t>
            </a:r>
            <a:r>
              <a:rPr lang="en-US" dirty="0" err="1">
                <a:solidFill>
                  <a:srgbClr val="FF0000"/>
                </a:solidFill>
              </a:rPr>
              <a:t>dimana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pada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anak-anak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wanita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letaknya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cenderung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lebih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tinggi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Laring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juga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bisa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berbentuk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tonjolan</a:t>
            </a:r>
            <a:r>
              <a:rPr lang="en-US" dirty="0">
                <a:solidFill>
                  <a:srgbClr val="FF0000"/>
                </a:solidFill>
              </a:rPr>
              <a:t> yang </a:t>
            </a:r>
            <a:r>
              <a:rPr lang="en-US" dirty="0" err="1">
                <a:solidFill>
                  <a:srgbClr val="FF0000"/>
                </a:solidFill>
              </a:rPr>
              <a:t>menjadi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ciri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seksual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sekunder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pada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pria</a:t>
            </a:r>
            <a:r>
              <a:rPr lang="en-US" dirty="0">
                <a:solidFill>
                  <a:srgbClr val="FF0000"/>
                </a:solidFill>
              </a:rPr>
              <a:t> yang </a:t>
            </a:r>
            <a:r>
              <a:rPr lang="en-US" dirty="0" err="1">
                <a:solidFill>
                  <a:srgbClr val="FF0000"/>
                </a:solidFill>
              </a:rPr>
              <a:t>biasa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kita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kenal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sebagai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jakun</a:t>
            </a:r>
            <a:r>
              <a:rPr lang="en-US" dirty="0">
                <a:solidFill>
                  <a:srgbClr val="FF0000"/>
                </a:solidFill>
              </a:rPr>
              <a:t>.</a:t>
            </a:r>
            <a:br>
              <a:rPr lang="en-US" dirty="0">
                <a:solidFill>
                  <a:srgbClr val="FF0000"/>
                </a:solidFill>
              </a:rPr>
            </a:br>
            <a:br>
              <a:rPr lang="en-US" dirty="0"/>
            </a:b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, </a:t>
            </a:r>
            <a:r>
              <a:rPr lang="en-US" dirty="0" err="1"/>
              <a:t>jakun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menonjol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laring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laring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,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dibanding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.</a:t>
            </a:r>
          </a:p>
        </p:txBody>
      </p:sp>
      <p:pic>
        <p:nvPicPr>
          <p:cNvPr id="44034" name="Picture 2" descr="4 Fungsi Laring pada Manusia Terlengkap - MateriIP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752600"/>
            <a:ext cx="42672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1295</Words>
  <Application>Microsoft Office PowerPoint</Application>
  <PresentationFormat>On-screen Show (4:3)</PresentationFormat>
  <Paragraphs>68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SISTEM PERNAFASAN atau RESPIRASI</vt:lpstr>
      <vt:lpstr>Pernapasan atau Respirasi</vt:lpstr>
      <vt:lpstr>ORGAN-ORGAN SISTEM PERNAPASAN</vt:lpstr>
      <vt:lpstr>Fungsi Hidung</vt:lpstr>
      <vt:lpstr>Refleks Batuk</vt:lpstr>
      <vt:lpstr>Faring</vt:lpstr>
      <vt:lpstr>PowerPoint Presentation</vt:lpstr>
      <vt:lpstr>Laring</vt:lpstr>
      <vt:lpstr>PowerPoint Presentation</vt:lpstr>
      <vt:lpstr>Fungsi Laring</vt:lpstr>
      <vt:lpstr>Next…</vt:lpstr>
      <vt:lpstr>Next…</vt:lpstr>
      <vt:lpstr>PowerPoint Presentation</vt:lpstr>
      <vt:lpstr>Bronkus (Cabang Tenggorok)</vt:lpstr>
      <vt:lpstr>Bronkiolus</vt:lpstr>
      <vt:lpstr>PowerPoint Presentation</vt:lpstr>
      <vt:lpstr>Fungsi Bronkiolus</vt:lpstr>
      <vt:lpstr>PowerPoint Presentation</vt:lpstr>
      <vt:lpstr>PowerPoint Presentation</vt:lpstr>
      <vt:lpstr>Alveoli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PERNAFASAN</dc:title>
  <dc:creator/>
  <cp:lastModifiedBy>SAHARIAH</cp:lastModifiedBy>
  <cp:revision>29</cp:revision>
  <dcterms:created xsi:type="dcterms:W3CDTF">2006-08-16T00:00:00Z</dcterms:created>
  <dcterms:modified xsi:type="dcterms:W3CDTF">2022-10-17T09:00:40Z</dcterms:modified>
</cp:coreProperties>
</file>