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6" r:id="rId2"/>
    <p:sldId id="259" r:id="rId3"/>
    <p:sldId id="270" r:id="rId4"/>
    <p:sldId id="271" r:id="rId5"/>
    <p:sldId id="272" r:id="rId6"/>
    <p:sldId id="273" r:id="rId7"/>
    <p:sldId id="274" r:id="rId8"/>
    <p:sldId id="275" r:id="rId9"/>
    <p:sldId id="290" r:id="rId10"/>
    <p:sldId id="293" r:id="rId11"/>
    <p:sldId id="294" r:id="rId12"/>
    <p:sldId id="295" r:id="rId13"/>
    <p:sldId id="302" r:id="rId14"/>
    <p:sldId id="288" r:id="rId15"/>
    <p:sldId id="280" r:id="rId16"/>
    <p:sldId id="281" r:id="rId17"/>
    <p:sldId id="282" r:id="rId18"/>
    <p:sldId id="265" r:id="rId19"/>
    <p:sldId id="297" r:id="rId20"/>
    <p:sldId id="298" r:id="rId21"/>
    <p:sldId id="299" r:id="rId22"/>
    <p:sldId id="300" r:id="rId23"/>
    <p:sldId id="306" r:id="rId24"/>
    <p:sldId id="303" r:id="rId25"/>
    <p:sldId id="313" r:id="rId26"/>
    <p:sldId id="314" r:id="rId27"/>
    <p:sldId id="317" r:id="rId28"/>
    <p:sldId id="318" r:id="rId29"/>
    <p:sldId id="316"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notesViewPr>
    <p:cSldViewPr>
      <p:cViewPr varScale="1">
        <p:scale>
          <a:sx n="52" d="100"/>
          <a:sy n="52" d="100"/>
        </p:scale>
        <p:origin x="-28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I:\Promotif%20Preventif%20Wapres\burden%20of%20diseas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I:\Promotif%20Preventif%20Wapres\burden%20of%20diseas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I:\Promotif%20Preventif%20Wapres\burden%20of%20diseas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I:\Promotif%20Preventif%20Wapres\burden%20of%20disease.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tx>
                <c:rich>
                  <a:bodyPr/>
                  <a:lstStyle/>
                  <a:p>
                    <a:pPr>
                      <a:defRPr lang="id-ID" sz="1200" b="1">
                        <a:solidFill>
                          <a:schemeClr val="tx1"/>
                        </a:solidFill>
                        <a:latin typeface="+mn-lt"/>
                      </a:defRPr>
                    </a:pPr>
                    <a:r>
                      <a:rPr lang="en-US" sz="1200" b="1" dirty="0" err="1">
                        <a:solidFill>
                          <a:schemeClr val="tx1"/>
                        </a:solidFill>
                        <a:latin typeface="+mn-lt"/>
                      </a:rPr>
                      <a:t>Cedera</a:t>
                    </a:r>
                    <a:r>
                      <a:rPr lang="en-US" sz="1200" b="1" dirty="0">
                        <a:solidFill>
                          <a:schemeClr val="tx1"/>
                        </a:solidFill>
                        <a:latin typeface="+mn-lt"/>
                      </a:rPr>
                      <a:t>
7%</a:t>
                    </a:r>
                  </a:p>
                </c:rich>
              </c:tx>
              <c:spPr>
                <a:solidFill>
                  <a:srgbClr val="FFFFFF"/>
                </a:solidFill>
                <a:ln>
                  <a:noFill/>
                </a:ln>
                <a:effectLst/>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7FB8-4A2A-94C9-A5A766BB3B49}"/>
                </c:ext>
              </c:extLst>
            </c:dLbl>
            <c:dLbl>
              <c:idx val="1"/>
              <c:layout>
                <c:manualLayout>
                  <c:x val="-0.23025614666112382"/>
                  <c:y val="4.0382627952756739E-2"/>
                </c:manualLayout>
              </c:layout>
              <c:tx>
                <c:rich>
                  <a:bodyPr/>
                  <a:lstStyle/>
                  <a:p>
                    <a:pPr>
                      <a:defRPr lang="id-ID" sz="1200" b="1">
                        <a:solidFill>
                          <a:schemeClr val="bg1"/>
                        </a:solidFill>
                        <a:latin typeface="+mn-lt"/>
                      </a:defRPr>
                    </a:pPr>
                    <a:r>
                      <a:rPr lang="en-US" sz="1200" b="1" dirty="0" err="1">
                        <a:solidFill>
                          <a:schemeClr val="bg1"/>
                        </a:solidFill>
                        <a:latin typeface="+mn-lt"/>
                      </a:rPr>
                      <a:t>Penyakit</a:t>
                    </a:r>
                    <a:r>
                      <a:rPr lang="en-US" sz="1200" b="1" dirty="0">
                        <a:solidFill>
                          <a:schemeClr val="bg1"/>
                        </a:solidFill>
                        <a:latin typeface="+mn-lt"/>
                      </a:rPr>
                      <a:t> </a:t>
                    </a:r>
                    <a:r>
                      <a:rPr lang="en-US" sz="1200" b="1" dirty="0" err="1">
                        <a:solidFill>
                          <a:schemeClr val="bg1"/>
                        </a:solidFill>
                        <a:latin typeface="+mn-lt"/>
                      </a:rPr>
                      <a:t>Tidak</a:t>
                    </a:r>
                    <a:r>
                      <a:rPr lang="en-US" sz="1200" b="1" dirty="0">
                        <a:solidFill>
                          <a:schemeClr val="bg1"/>
                        </a:solidFill>
                        <a:latin typeface="+mn-lt"/>
                      </a:rPr>
                      <a:t> </a:t>
                    </a:r>
                    <a:r>
                      <a:rPr lang="en-US" sz="1200" b="1" dirty="0" err="1">
                        <a:solidFill>
                          <a:schemeClr val="bg1"/>
                        </a:solidFill>
                        <a:latin typeface="+mn-lt"/>
                      </a:rPr>
                      <a:t>Menular</a:t>
                    </a:r>
                    <a:endParaRPr lang="en-US" sz="1200" b="1" dirty="0">
                      <a:solidFill>
                        <a:schemeClr val="bg1"/>
                      </a:solidFill>
                      <a:latin typeface="+mn-lt"/>
                    </a:endParaRPr>
                  </a:p>
                  <a:p>
                    <a:pPr>
                      <a:defRPr lang="id-ID" sz="1200" b="1">
                        <a:solidFill>
                          <a:schemeClr val="bg1"/>
                        </a:solidFill>
                        <a:latin typeface="+mn-lt"/>
                      </a:defRPr>
                    </a:pPr>
                    <a:r>
                      <a:rPr lang="en-US" sz="1200" b="1" dirty="0">
                        <a:solidFill>
                          <a:schemeClr val="bg1"/>
                        </a:solidFill>
                        <a:latin typeface="+mn-lt"/>
                      </a:rPr>
                      <a:t>37%</a:t>
                    </a:r>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FB8-4A2A-94C9-A5A766BB3B49}"/>
                </c:ext>
              </c:extLst>
            </c:dLbl>
            <c:dLbl>
              <c:idx val="2"/>
              <c:layout>
                <c:manualLayout>
                  <c:x val="0.24137212980827688"/>
                  <c:y val="-5.50291847847377E-2"/>
                </c:manualLayout>
              </c:layout>
              <c:tx>
                <c:rich>
                  <a:bodyPr/>
                  <a:lstStyle/>
                  <a:p>
                    <a:r>
                      <a:rPr lang="en-US" sz="1200" dirty="0" err="1"/>
                      <a:t>Penyakit</a:t>
                    </a:r>
                    <a:r>
                      <a:rPr lang="en-US" sz="1200" dirty="0"/>
                      <a:t> </a:t>
                    </a:r>
                    <a:r>
                      <a:rPr lang="en-US" sz="1200" dirty="0" err="1"/>
                      <a:t>Menular</a:t>
                    </a:r>
                    <a:endParaRPr lang="en-US" sz="1200" dirty="0"/>
                  </a:p>
                  <a:p>
                    <a:r>
                      <a:rPr lang="en-US" sz="1200" dirty="0"/>
                      <a:t>56%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7FB8-4A2A-94C9-A5A766BB3B49}"/>
                </c:ext>
              </c:extLst>
            </c:dLbl>
            <c:spPr>
              <a:noFill/>
              <a:ln>
                <a:noFill/>
              </a:ln>
              <a:effectLst/>
            </c:spPr>
            <c:txPr>
              <a:bodyPr/>
              <a:lstStyle/>
              <a:p>
                <a:pPr>
                  <a:defRPr lang="id-ID" sz="1200" b="1">
                    <a:latin typeface="+mn-lt"/>
                  </a:defRPr>
                </a:pPr>
                <a:endParaRPr lang="en-US"/>
              </a:p>
            </c:txPr>
            <c:showLegendKey val="0"/>
            <c:showVal val="0"/>
            <c:showCatName val="1"/>
            <c:showSerName val="0"/>
            <c:showPercent val="1"/>
            <c:showBubbleSize val="0"/>
            <c:showLeaderLines val="1"/>
            <c:leaderLines>
              <c:spPr>
                <a:ln>
                  <a:solidFill>
                    <a:srgbClr val="FFFF00"/>
                  </a:solidFill>
                </a:ln>
              </c:spPr>
            </c:leaderLines>
            <c:extLst>
              <c:ext xmlns:c15="http://schemas.microsoft.com/office/drawing/2012/chart" uri="{CE6537A1-D6FC-4f65-9D91-7224C49458BB}"/>
            </c:extLst>
          </c:dLbls>
          <c:cat>
            <c:strRef>
              <c:f>Sheet1!$C$13:$C$15</c:f>
              <c:strCache>
                <c:ptCount val="3"/>
                <c:pt idx="0">
                  <c:v>Cedera</c:v>
                </c:pt>
                <c:pt idx="1">
                  <c:v>Penyakit Tidak Menular</c:v>
                </c:pt>
                <c:pt idx="2">
                  <c:v>Penyakit Menular</c:v>
                </c:pt>
              </c:strCache>
            </c:strRef>
          </c:cat>
          <c:val>
            <c:numRef>
              <c:f>Sheet1!$D$13:$D$15</c:f>
              <c:numCache>
                <c:formatCode>0%</c:formatCode>
                <c:ptCount val="3"/>
                <c:pt idx="0">
                  <c:v>7.0000000000000034E-2</c:v>
                </c:pt>
                <c:pt idx="1">
                  <c:v>0.37000000000000038</c:v>
                </c:pt>
                <c:pt idx="2">
                  <c:v>0.56000000000000005</c:v>
                </c:pt>
              </c:numCache>
            </c:numRef>
          </c:val>
          <c:extLst>
            <c:ext xmlns:c16="http://schemas.microsoft.com/office/drawing/2014/chart" uri="{C3380CC4-5D6E-409C-BE32-E72D297353CC}">
              <c16:uniqueId val="{00000003-7FB8-4A2A-94C9-A5A766BB3B49}"/>
            </c:ext>
          </c:extLst>
        </c:ser>
        <c:dLbls>
          <c:showLegendKey val="0"/>
          <c:showVal val="0"/>
          <c:showCatName val="1"/>
          <c:showSerName val="0"/>
          <c:showPercent val="1"/>
          <c:showBubbleSize val="0"/>
          <c:showLeaderLines val="1"/>
        </c:dLbls>
        <c:firstSliceAng val="0"/>
      </c:pieChart>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1"/>
            <c:bubble3D val="0"/>
            <c:explosion val="5"/>
            <c:extLst>
              <c:ext xmlns:c16="http://schemas.microsoft.com/office/drawing/2014/chart" uri="{C3380CC4-5D6E-409C-BE32-E72D297353CC}">
                <c16:uniqueId val="{00000000-5A68-4980-BA3F-3F7BE82CE343}"/>
              </c:ext>
            </c:extLst>
          </c:dPt>
          <c:dLbls>
            <c:dLbl>
              <c:idx val="0"/>
              <c:layout>
                <c:manualLayout>
                  <c:x val="9.1835290649429246E-2"/>
                  <c:y val="1.2746797979834399E-3"/>
                </c:manualLayout>
              </c:layout>
              <c:spPr>
                <a:solidFill>
                  <a:srgbClr val="FFFFFF"/>
                </a:solidFill>
                <a:ln>
                  <a:noFill/>
                </a:ln>
                <a:effectLst/>
              </c:spPr>
              <c:txPr>
                <a:bodyPr/>
                <a:lstStyle/>
                <a:p>
                  <a:pPr>
                    <a:defRPr lang="id-ID" sz="1200" b="1">
                      <a:solidFill>
                        <a:schemeClr val="tx1"/>
                      </a:solidFill>
                      <a:latin typeface="+mj-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68-4980-BA3F-3F7BE82CE343}"/>
                </c:ext>
              </c:extLst>
            </c:dLbl>
            <c:dLbl>
              <c:idx val="1"/>
              <c:layout>
                <c:manualLayout>
                  <c:x val="-0.24689520563968101"/>
                  <c:y val="-0.16839771188876801"/>
                </c:manualLayout>
              </c:layout>
              <c:tx>
                <c:rich>
                  <a:bodyPr/>
                  <a:lstStyle/>
                  <a:p>
                    <a:pPr>
                      <a:defRPr lang="id-ID" sz="1200" b="1">
                        <a:solidFill>
                          <a:schemeClr val="tx1"/>
                        </a:solidFill>
                        <a:latin typeface="+mj-lt"/>
                      </a:defRPr>
                    </a:pPr>
                    <a:r>
                      <a:rPr lang="en-US" sz="1200" b="1" dirty="0" err="1">
                        <a:solidFill>
                          <a:schemeClr val="bg1"/>
                        </a:solidFill>
                      </a:rPr>
                      <a:t>Penyakit</a:t>
                    </a:r>
                    <a:r>
                      <a:rPr lang="en-US" sz="1200" b="1" dirty="0">
                        <a:solidFill>
                          <a:schemeClr val="bg1"/>
                        </a:solidFill>
                      </a:rPr>
                      <a:t> </a:t>
                    </a:r>
                    <a:r>
                      <a:rPr lang="en-US" sz="1200" b="1" dirty="0" err="1">
                        <a:solidFill>
                          <a:schemeClr val="bg1"/>
                        </a:solidFill>
                      </a:rPr>
                      <a:t>Tidak</a:t>
                    </a:r>
                    <a:r>
                      <a:rPr lang="en-US" sz="1200" b="1" dirty="0">
                        <a:solidFill>
                          <a:schemeClr val="bg1"/>
                        </a:solidFill>
                      </a:rPr>
                      <a:t> </a:t>
                    </a:r>
                    <a:r>
                      <a:rPr lang="en-US" sz="1200" b="1" dirty="0" err="1">
                        <a:solidFill>
                          <a:schemeClr val="bg1"/>
                        </a:solidFill>
                      </a:rPr>
                      <a:t>Menular</a:t>
                    </a:r>
                    <a:r>
                      <a:rPr lang="en-US" sz="1200" b="1" dirty="0">
                        <a:solidFill>
                          <a:schemeClr val="bg1"/>
                        </a:solidFill>
                      </a:rPr>
                      <a:t>
49%</a:t>
                    </a:r>
                  </a:p>
                </c:rich>
              </c:tx>
              <c:spPr/>
              <c:showLegendKey val="0"/>
              <c:showVal val="0"/>
              <c:showCatName val="1"/>
              <c:showSerName val="0"/>
              <c:showPercent val="1"/>
              <c:showBubbleSize val="0"/>
              <c:extLst>
                <c:ext xmlns:c15="http://schemas.microsoft.com/office/drawing/2012/chart" uri="{CE6537A1-D6FC-4f65-9D91-7224C49458BB}">
                  <c15:layout>
                    <c:manualLayout>
                      <c:w val="0.21828587415110612"/>
                      <c:h val="0.47343750000000001"/>
                    </c:manualLayout>
                  </c15:layout>
                  <c15:showDataLabelsRange val="0"/>
                </c:ext>
                <c:ext xmlns:c16="http://schemas.microsoft.com/office/drawing/2014/chart" uri="{C3380CC4-5D6E-409C-BE32-E72D297353CC}">
                  <c16:uniqueId val="{00000000-5A68-4980-BA3F-3F7BE82CE343}"/>
                </c:ext>
              </c:extLst>
            </c:dLbl>
            <c:dLbl>
              <c:idx val="2"/>
              <c:layout>
                <c:manualLayout>
                  <c:x val="0.24080462343412801"/>
                  <c:y val="0.11615198490813702"/>
                </c:manualLayout>
              </c:layout>
              <c:tx>
                <c:rich>
                  <a:bodyPr/>
                  <a:lstStyle/>
                  <a:p>
                    <a:r>
                      <a:rPr lang="en-US" dirty="0" err="1">
                        <a:solidFill>
                          <a:schemeClr val="tx1"/>
                        </a:solidFill>
                      </a:rPr>
                      <a:t>P</a:t>
                    </a:r>
                    <a:r>
                      <a:rPr lang="en-US" dirty="0" err="1"/>
                      <a:t>enyakit</a:t>
                    </a:r>
                    <a:r>
                      <a:rPr lang="en-US" dirty="0"/>
                      <a:t> </a:t>
                    </a:r>
                    <a:r>
                      <a:rPr lang="en-US" dirty="0" err="1"/>
                      <a:t>Menular</a:t>
                    </a:r>
                    <a:r>
                      <a:rPr lang="en-US" dirty="0"/>
                      <a:t>
</a:t>
                    </a:r>
                    <a:r>
                      <a:rPr lang="en-US" sz="1050" dirty="0"/>
                      <a:t>43%</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2243658482140669"/>
                      <c:h val="0.46390625000000002"/>
                    </c:manualLayout>
                  </c15:layout>
                  <c15:showDataLabelsRange val="0"/>
                </c:ext>
                <c:ext xmlns:c16="http://schemas.microsoft.com/office/drawing/2014/chart" uri="{C3380CC4-5D6E-409C-BE32-E72D297353CC}">
                  <c16:uniqueId val="{00000002-5A68-4980-BA3F-3F7BE82CE343}"/>
                </c:ext>
              </c:extLst>
            </c:dLbl>
            <c:spPr>
              <a:noFill/>
              <a:ln>
                <a:noFill/>
              </a:ln>
              <a:effectLst/>
            </c:spPr>
            <c:txPr>
              <a:bodyPr/>
              <a:lstStyle/>
              <a:p>
                <a:pPr>
                  <a:defRPr lang="id-ID" sz="1200" b="1">
                    <a:solidFill>
                      <a:schemeClr val="tx1"/>
                    </a:solidFill>
                    <a:latin typeface="+mj-lt"/>
                  </a:defRPr>
                </a:pPr>
                <a:endParaRPr lang="en-US"/>
              </a:p>
            </c:txPr>
            <c:showLegendKey val="0"/>
            <c:showVal val="0"/>
            <c:showCatName val="1"/>
            <c:showSerName val="0"/>
            <c:showPercent val="1"/>
            <c:showBubbleSize val="0"/>
            <c:showLeaderLines val="1"/>
            <c:leaderLines>
              <c:spPr>
                <a:ln>
                  <a:solidFill>
                    <a:srgbClr val="FFFF00"/>
                  </a:solidFill>
                </a:ln>
              </c:spPr>
            </c:leaderLines>
            <c:extLst>
              <c:ext xmlns:c15="http://schemas.microsoft.com/office/drawing/2012/chart" uri="{CE6537A1-D6FC-4f65-9D91-7224C49458BB}"/>
            </c:extLst>
          </c:dLbls>
          <c:cat>
            <c:strRef>
              <c:f>Sheet1!$C$24:$C$26</c:f>
              <c:strCache>
                <c:ptCount val="3"/>
                <c:pt idx="0">
                  <c:v>Cedera</c:v>
                </c:pt>
                <c:pt idx="1">
                  <c:v>Penyakit Tidak Menular</c:v>
                </c:pt>
                <c:pt idx="2">
                  <c:v>Penyakit Menular</c:v>
                </c:pt>
              </c:strCache>
            </c:strRef>
          </c:cat>
          <c:val>
            <c:numRef>
              <c:f>Sheet1!$D$24:$D$26</c:f>
              <c:numCache>
                <c:formatCode>0%</c:formatCode>
                <c:ptCount val="3"/>
                <c:pt idx="0">
                  <c:v>8.0000000000000043E-2</c:v>
                </c:pt>
                <c:pt idx="1">
                  <c:v>0.49000000000000032</c:v>
                </c:pt>
                <c:pt idx="2">
                  <c:v>0.43000000000000038</c:v>
                </c:pt>
              </c:numCache>
            </c:numRef>
          </c:val>
          <c:extLst>
            <c:ext xmlns:c16="http://schemas.microsoft.com/office/drawing/2014/chart" uri="{C3380CC4-5D6E-409C-BE32-E72D297353CC}">
              <c16:uniqueId val="{00000003-5A68-4980-BA3F-3F7BE82CE343}"/>
            </c:ext>
          </c:extLst>
        </c:ser>
        <c:dLbls>
          <c:showLegendKey val="0"/>
          <c:showVal val="0"/>
          <c:showCatName val="1"/>
          <c:showSerName val="0"/>
          <c:showPercent val="1"/>
          <c:showBubbleSize val="0"/>
          <c:showLeaderLines val="1"/>
        </c:dLbls>
        <c:firstSliceAng val="0"/>
      </c:pieChart>
    </c:plotArea>
    <c:plotVisOnly val="1"/>
    <c:dispBlanksAs val="zero"/>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1"/>
            <c:bubble3D val="0"/>
            <c:explosion val="5"/>
            <c:extLst>
              <c:ext xmlns:c16="http://schemas.microsoft.com/office/drawing/2014/chart" uri="{C3380CC4-5D6E-409C-BE32-E72D297353CC}">
                <c16:uniqueId val="{00000000-6521-48E3-9811-94B0A42A7E63}"/>
              </c:ext>
            </c:extLst>
          </c:dPt>
          <c:dLbls>
            <c:dLbl>
              <c:idx val="0"/>
              <c:layout>
                <c:manualLayout>
                  <c:x val="7.7935088211061002E-2"/>
                  <c:y val="1.2121209550367801E-2"/>
                </c:manualLayout>
              </c:layout>
              <c:spPr>
                <a:solidFill>
                  <a:srgbClr val="FFFFFF"/>
                </a:solidFill>
                <a:ln>
                  <a:noFill/>
                </a:ln>
                <a:effectLst/>
              </c:spPr>
              <c:txPr>
                <a:bodyPr/>
                <a:lstStyle/>
                <a:p>
                  <a:pPr>
                    <a:defRPr lang="id-ID">
                      <a:solidFill>
                        <a:schemeClr val="tx1"/>
                      </a:solidFill>
                      <a:latin typeface="+mj-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21-48E3-9811-94B0A42A7E63}"/>
                </c:ext>
              </c:extLst>
            </c:dLbl>
            <c:dLbl>
              <c:idx val="1"/>
              <c:layout>
                <c:manualLayout>
                  <c:x val="-0.19653861265867187"/>
                  <c:y val="-0.20520718364851301"/>
                </c:manualLayout>
              </c:layout>
              <c:tx>
                <c:rich>
                  <a:bodyPr/>
                  <a:lstStyle/>
                  <a:p>
                    <a:pPr>
                      <a:defRPr lang="id-ID" sz="1200" b="1">
                        <a:solidFill>
                          <a:schemeClr val="tx1"/>
                        </a:solidFill>
                        <a:latin typeface="+mj-lt"/>
                      </a:defRPr>
                    </a:pPr>
                    <a:r>
                      <a:rPr lang="en-US" sz="1200" b="1" dirty="0" err="1">
                        <a:solidFill>
                          <a:schemeClr val="bg1"/>
                        </a:solidFill>
                      </a:rPr>
                      <a:t>Penyakit</a:t>
                    </a:r>
                    <a:r>
                      <a:rPr lang="en-US" sz="1200" b="1" dirty="0">
                        <a:solidFill>
                          <a:schemeClr val="bg1"/>
                        </a:solidFill>
                      </a:rPr>
                      <a:t> </a:t>
                    </a:r>
                    <a:r>
                      <a:rPr lang="en-US" sz="1200" b="1" dirty="0" err="1">
                        <a:solidFill>
                          <a:schemeClr val="bg1"/>
                        </a:solidFill>
                      </a:rPr>
                      <a:t>Tidak</a:t>
                    </a:r>
                    <a:r>
                      <a:rPr lang="en-US" sz="1200" b="1" dirty="0">
                        <a:solidFill>
                          <a:schemeClr val="bg1"/>
                        </a:solidFill>
                      </a:rPr>
                      <a:t> </a:t>
                    </a:r>
                    <a:r>
                      <a:rPr lang="en-US" sz="1200" b="1" dirty="0" err="1">
                        <a:solidFill>
                          <a:schemeClr val="bg1"/>
                        </a:solidFill>
                      </a:rPr>
                      <a:t>Menular</a:t>
                    </a:r>
                    <a:endParaRPr lang="en-US" sz="1200" b="1" dirty="0">
                      <a:solidFill>
                        <a:schemeClr val="bg1"/>
                      </a:solidFill>
                    </a:endParaRPr>
                  </a:p>
                  <a:p>
                    <a:pPr>
                      <a:defRPr lang="id-ID" sz="1200" b="1">
                        <a:solidFill>
                          <a:schemeClr val="tx1"/>
                        </a:solidFill>
                        <a:latin typeface="+mj-lt"/>
                      </a:defRPr>
                    </a:pPr>
                    <a:r>
                      <a:rPr lang="en-US" sz="1200" b="1" dirty="0">
                        <a:solidFill>
                          <a:schemeClr val="bg1"/>
                        </a:solidFill>
                      </a:rPr>
                      <a:t>58%</a:t>
                    </a:r>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6521-48E3-9811-94B0A42A7E63}"/>
                </c:ext>
              </c:extLst>
            </c:dLbl>
            <c:dLbl>
              <c:idx val="2"/>
              <c:layout>
                <c:manualLayout>
                  <c:x val="0.25639656929427862"/>
                  <c:y val="0.140742378283048"/>
                </c:manualLayout>
              </c:layout>
              <c:tx>
                <c:rich>
                  <a:bodyPr/>
                  <a:lstStyle/>
                  <a:p>
                    <a:pPr>
                      <a:defRPr lang="id-ID" sz="1200" b="1">
                        <a:solidFill>
                          <a:schemeClr val="tx1"/>
                        </a:solidFill>
                        <a:latin typeface="+mn-lt"/>
                      </a:defRPr>
                    </a:pPr>
                    <a:r>
                      <a:rPr lang="en-US" sz="1200" b="1" dirty="0" err="1">
                        <a:solidFill>
                          <a:schemeClr val="tx1"/>
                        </a:solidFill>
                        <a:latin typeface="+mn-lt"/>
                      </a:rPr>
                      <a:t>P</a:t>
                    </a:r>
                    <a:r>
                      <a:rPr lang="en-US" sz="1200" b="1" dirty="0" err="1">
                        <a:latin typeface="+mn-lt"/>
                      </a:rPr>
                      <a:t>enyakit</a:t>
                    </a:r>
                    <a:r>
                      <a:rPr lang="en-US" sz="1200" b="1" dirty="0">
                        <a:latin typeface="+mn-lt"/>
                      </a:rPr>
                      <a:t> </a:t>
                    </a:r>
                    <a:r>
                      <a:rPr lang="en-US" sz="1200" b="1" dirty="0" err="1">
                        <a:latin typeface="+mn-lt"/>
                      </a:rPr>
                      <a:t>Menular</a:t>
                    </a:r>
                    <a:endParaRPr lang="en-US" sz="1200" b="1" dirty="0">
                      <a:latin typeface="+mn-lt"/>
                    </a:endParaRPr>
                  </a:p>
                  <a:p>
                    <a:pPr>
                      <a:defRPr lang="id-ID" sz="1200" b="1">
                        <a:solidFill>
                          <a:schemeClr val="tx1"/>
                        </a:solidFill>
                        <a:latin typeface="+mn-lt"/>
                      </a:defRPr>
                    </a:pPr>
                    <a:r>
                      <a:rPr lang="en-US" sz="1200" b="1" dirty="0">
                        <a:latin typeface="+mn-lt"/>
                      </a:rPr>
                      <a:t>33%</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6521-48E3-9811-94B0A42A7E63}"/>
                </c:ext>
              </c:extLst>
            </c:dLbl>
            <c:spPr>
              <a:noFill/>
              <a:ln>
                <a:noFill/>
              </a:ln>
              <a:effectLst/>
            </c:spPr>
            <c:txPr>
              <a:bodyPr/>
              <a:lstStyle/>
              <a:p>
                <a:pPr>
                  <a:defRPr lang="id-ID">
                    <a:solidFill>
                      <a:schemeClr val="tx1"/>
                    </a:solidFill>
                    <a:latin typeface="+mj-lt"/>
                  </a:defRPr>
                </a:pPr>
                <a:endParaRPr lang="en-US"/>
              </a:p>
            </c:txPr>
            <c:showLegendKey val="0"/>
            <c:showVal val="0"/>
            <c:showCatName val="1"/>
            <c:showSerName val="0"/>
            <c:showPercent val="1"/>
            <c:showBubbleSize val="0"/>
            <c:showLeaderLines val="1"/>
            <c:leaderLines>
              <c:spPr>
                <a:ln>
                  <a:solidFill>
                    <a:srgbClr val="FFFF00"/>
                  </a:solidFill>
                </a:ln>
              </c:spPr>
            </c:leaderLines>
            <c:extLst>
              <c:ext xmlns:c15="http://schemas.microsoft.com/office/drawing/2012/chart" uri="{CE6537A1-D6FC-4f65-9D91-7224C49458BB}"/>
            </c:extLst>
          </c:dLbls>
          <c:cat>
            <c:strRef>
              <c:f>Sheet1!$C$37:$C$39</c:f>
              <c:strCache>
                <c:ptCount val="3"/>
                <c:pt idx="0">
                  <c:v>Cedera</c:v>
                </c:pt>
                <c:pt idx="1">
                  <c:v>Penyakit Tidak Menular</c:v>
                </c:pt>
                <c:pt idx="2">
                  <c:v>Penyakit Menular</c:v>
                </c:pt>
              </c:strCache>
            </c:strRef>
          </c:cat>
          <c:val>
            <c:numRef>
              <c:f>Sheet1!$D$37:$D$39</c:f>
              <c:numCache>
                <c:formatCode>0%</c:formatCode>
                <c:ptCount val="3"/>
                <c:pt idx="0">
                  <c:v>9.0000000000000024E-2</c:v>
                </c:pt>
                <c:pt idx="1">
                  <c:v>0.58000000000000007</c:v>
                </c:pt>
                <c:pt idx="2">
                  <c:v>0.33000000000000246</c:v>
                </c:pt>
              </c:numCache>
            </c:numRef>
          </c:val>
          <c:extLst>
            <c:ext xmlns:c16="http://schemas.microsoft.com/office/drawing/2014/chart" uri="{C3380CC4-5D6E-409C-BE32-E72D297353CC}">
              <c16:uniqueId val="{00000003-6521-48E3-9811-94B0A42A7E63}"/>
            </c:ext>
          </c:extLst>
        </c:ser>
        <c:dLbls>
          <c:showLegendKey val="0"/>
          <c:showVal val="0"/>
          <c:showCatName val="1"/>
          <c:showSerName val="0"/>
          <c:showPercent val="1"/>
          <c:showBubbleSize val="0"/>
          <c:showLeaderLines val="1"/>
        </c:dLbls>
        <c:firstSliceAng val="0"/>
      </c:pieChart>
    </c:plotArea>
    <c:plotVisOnly val="1"/>
    <c:dispBlanksAs val="zero"/>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1"/>
            <c:bubble3D val="0"/>
            <c:explosion val="4"/>
            <c:extLst>
              <c:ext xmlns:c16="http://schemas.microsoft.com/office/drawing/2014/chart" uri="{C3380CC4-5D6E-409C-BE32-E72D297353CC}">
                <c16:uniqueId val="{00000000-8B88-4A89-AC0B-54B5C0320698}"/>
              </c:ext>
            </c:extLst>
          </c:dPt>
          <c:dLbls>
            <c:dLbl>
              <c:idx val="0"/>
              <c:layout>
                <c:manualLayout>
                  <c:x val="8.3476835907120728E-3"/>
                  <c:y val="4.0983695201566124E-3"/>
                </c:manualLayout>
              </c:layout>
              <c:tx>
                <c:rich>
                  <a:bodyPr/>
                  <a:lstStyle/>
                  <a:p>
                    <a:pPr>
                      <a:defRPr lang="id-ID" sz="1200" b="1">
                        <a:latin typeface="+mn-lt"/>
                      </a:defRPr>
                    </a:pPr>
                    <a:r>
                      <a:rPr lang="en-US" sz="1200" b="1" dirty="0" err="1">
                        <a:latin typeface="+mn-lt"/>
                      </a:rPr>
                      <a:t>Cedera</a:t>
                    </a:r>
                    <a:r>
                      <a:rPr lang="en-US" sz="1200" b="1" dirty="0">
                        <a:latin typeface="+mn-lt"/>
                      </a:rPr>
                      <a:t>
13%</a:t>
                    </a:r>
                  </a:p>
                </c:rich>
              </c:tx>
              <c:spPr>
                <a:solidFill>
                  <a:srgbClr val="FFFFFF"/>
                </a:solidFill>
                <a:ln>
                  <a:noFill/>
                </a:ln>
                <a:effectLst/>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B88-4A89-AC0B-54B5C0320698}"/>
                </c:ext>
              </c:extLst>
            </c:dLbl>
            <c:dLbl>
              <c:idx val="1"/>
              <c:layout>
                <c:manualLayout>
                  <c:x val="-0.14226023497389273"/>
                  <c:y val="-0.19741963857636949"/>
                </c:manualLayout>
              </c:layout>
              <c:tx>
                <c:rich>
                  <a:bodyPr/>
                  <a:lstStyle/>
                  <a:p>
                    <a:pPr>
                      <a:defRPr lang="id-ID" sz="1200" b="1">
                        <a:solidFill>
                          <a:schemeClr val="bg1"/>
                        </a:solidFill>
                        <a:latin typeface="+mn-lt"/>
                      </a:defRPr>
                    </a:pPr>
                    <a:r>
                      <a:rPr lang="en-US" sz="1200" b="1" dirty="0" err="1">
                        <a:solidFill>
                          <a:schemeClr val="bg1"/>
                        </a:solidFill>
                        <a:latin typeface="+mn-lt"/>
                      </a:rPr>
                      <a:t>Penyakit</a:t>
                    </a:r>
                    <a:r>
                      <a:rPr lang="en-US" sz="1200" b="1" dirty="0">
                        <a:solidFill>
                          <a:schemeClr val="bg1"/>
                        </a:solidFill>
                        <a:latin typeface="+mn-lt"/>
                      </a:rPr>
                      <a:t> </a:t>
                    </a:r>
                    <a:r>
                      <a:rPr lang="en-US" sz="1200" b="1" dirty="0" err="1">
                        <a:solidFill>
                          <a:schemeClr val="bg1"/>
                        </a:solidFill>
                        <a:latin typeface="+mn-lt"/>
                      </a:rPr>
                      <a:t>Tidak</a:t>
                    </a:r>
                    <a:r>
                      <a:rPr lang="en-US" sz="1200" b="1" dirty="0">
                        <a:solidFill>
                          <a:schemeClr val="bg1"/>
                        </a:solidFill>
                        <a:latin typeface="+mn-lt"/>
                      </a:rPr>
                      <a:t> </a:t>
                    </a:r>
                    <a:r>
                      <a:rPr lang="en-US" sz="1200" b="1" dirty="0" err="1">
                        <a:solidFill>
                          <a:schemeClr val="bg1"/>
                        </a:solidFill>
                        <a:latin typeface="+mn-lt"/>
                      </a:rPr>
                      <a:t>Menular</a:t>
                    </a:r>
                    <a:endParaRPr lang="en-US" sz="1200" b="1" dirty="0">
                      <a:solidFill>
                        <a:schemeClr val="bg1"/>
                      </a:solidFill>
                      <a:latin typeface="+mn-lt"/>
                    </a:endParaRPr>
                  </a:p>
                  <a:p>
                    <a:pPr>
                      <a:defRPr lang="id-ID" sz="1200" b="1">
                        <a:solidFill>
                          <a:schemeClr val="bg1"/>
                        </a:solidFill>
                        <a:latin typeface="+mn-lt"/>
                      </a:defRPr>
                    </a:pPr>
                    <a:r>
                      <a:rPr lang="en-US" sz="1200" b="1" dirty="0">
                        <a:solidFill>
                          <a:schemeClr val="bg1"/>
                        </a:solidFill>
                        <a:latin typeface="+mn-lt"/>
                      </a:rPr>
                      <a:t>57%</a:t>
                    </a:r>
                  </a:p>
                </c:rich>
              </c:tx>
              <c:spPr/>
              <c:showLegendKey val="0"/>
              <c:showVal val="0"/>
              <c:showCatName val="1"/>
              <c:showSerName val="0"/>
              <c:showPercent val="1"/>
              <c:showBubbleSize val="0"/>
              <c:extLst>
                <c:ext xmlns:c15="http://schemas.microsoft.com/office/drawing/2012/chart" uri="{CE6537A1-D6FC-4f65-9D91-7224C49458BB}">
                  <c15:layout>
                    <c:manualLayout>
                      <c:w val="0.22747229474502834"/>
                      <c:h val="0.34908598681340863"/>
                    </c:manualLayout>
                  </c15:layout>
                  <c15:showDataLabelsRange val="0"/>
                </c:ext>
                <c:ext xmlns:c16="http://schemas.microsoft.com/office/drawing/2014/chart" uri="{C3380CC4-5D6E-409C-BE32-E72D297353CC}">
                  <c16:uniqueId val="{00000000-8B88-4A89-AC0B-54B5C0320698}"/>
                </c:ext>
              </c:extLst>
            </c:dLbl>
            <c:dLbl>
              <c:idx val="2"/>
              <c:layout>
                <c:manualLayout>
                  <c:x val="0.24099708124601882"/>
                  <c:y val="0.20033382545931797"/>
                </c:manualLayout>
              </c:layout>
              <c:tx>
                <c:rich>
                  <a:bodyPr/>
                  <a:lstStyle/>
                  <a:p>
                    <a:r>
                      <a:rPr lang="en-US" sz="1200" dirty="0" err="1"/>
                      <a:t>Penyakit</a:t>
                    </a:r>
                    <a:r>
                      <a:rPr lang="en-US" sz="1200" dirty="0"/>
                      <a:t> </a:t>
                    </a:r>
                    <a:r>
                      <a:rPr lang="en-US" sz="1200" dirty="0" err="1"/>
                      <a:t>Menular</a:t>
                    </a:r>
                    <a:endParaRPr lang="en-US" sz="1200" dirty="0"/>
                  </a:p>
                  <a:p>
                    <a:r>
                      <a:rPr lang="en-US" sz="1200" dirty="0"/>
                      <a:t>30%</a:t>
                    </a:r>
                  </a:p>
                </c:rich>
              </c:tx>
              <c:showLegendKey val="0"/>
              <c:showVal val="0"/>
              <c:showCatName val="1"/>
              <c:showSerName val="0"/>
              <c:showPercent val="1"/>
              <c:showBubbleSize val="0"/>
              <c:extLst>
                <c:ext xmlns:c15="http://schemas.microsoft.com/office/drawing/2012/chart" uri="{CE6537A1-D6FC-4f65-9D91-7224C49458BB}">
                  <c15:layout>
                    <c:manualLayout>
                      <c:w val="0.21865383012998554"/>
                      <c:h val="0.34908598681340863"/>
                    </c:manualLayout>
                  </c15:layout>
                  <c15:showDataLabelsRange val="0"/>
                </c:ext>
                <c:ext xmlns:c16="http://schemas.microsoft.com/office/drawing/2014/chart" uri="{C3380CC4-5D6E-409C-BE32-E72D297353CC}">
                  <c16:uniqueId val="{00000002-8B88-4A89-AC0B-54B5C0320698}"/>
                </c:ext>
              </c:extLst>
            </c:dLbl>
            <c:spPr>
              <a:noFill/>
              <a:ln>
                <a:noFill/>
              </a:ln>
              <a:effectLst/>
            </c:spPr>
            <c:txPr>
              <a:bodyPr/>
              <a:lstStyle/>
              <a:p>
                <a:pPr>
                  <a:defRPr lang="id-ID" sz="1200" b="1">
                    <a:latin typeface="+mn-lt"/>
                  </a:defRPr>
                </a:pPr>
                <a:endParaRPr lang="en-US"/>
              </a:p>
            </c:txPr>
            <c:showLegendKey val="0"/>
            <c:showVal val="0"/>
            <c:showCatName val="1"/>
            <c:showSerName val="0"/>
            <c:showPercent val="1"/>
            <c:showBubbleSize val="0"/>
            <c:showLeaderLines val="1"/>
            <c:leaderLines>
              <c:spPr>
                <a:ln>
                  <a:solidFill>
                    <a:srgbClr val="FFFF00"/>
                  </a:solidFill>
                </a:ln>
              </c:spPr>
            </c:leaderLines>
            <c:extLst>
              <c:ext xmlns:c15="http://schemas.microsoft.com/office/drawing/2012/chart" uri="{CE6537A1-D6FC-4f65-9D91-7224C49458BB}"/>
            </c:extLst>
          </c:dLbls>
          <c:cat>
            <c:strRef>
              <c:f>Sheet1!$C$54:$C$56</c:f>
              <c:strCache>
                <c:ptCount val="3"/>
                <c:pt idx="0">
                  <c:v>Cedera</c:v>
                </c:pt>
                <c:pt idx="1">
                  <c:v>Penyakit Tidak Menular</c:v>
                </c:pt>
                <c:pt idx="2">
                  <c:v>Penyakit Menular</c:v>
                </c:pt>
              </c:strCache>
            </c:strRef>
          </c:cat>
          <c:val>
            <c:numRef>
              <c:f>Sheet1!$D$54:$D$56</c:f>
              <c:numCache>
                <c:formatCode>0%</c:formatCode>
                <c:ptCount val="3"/>
                <c:pt idx="0">
                  <c:v>0.126</c:v>
                </c:pt>
                <c:pt idx="1">
                  <c:v>0.57099999999999995</c:v>
                </c:pt>
                <c:pt idx="2">
                  <c:v>0.30300000000000032</c:v>
                </c:pt>
              </c:numCache>
            </c:numRef>
          </c:val>
          <c:extLst>
            <c:ext xmlns:c16="http://schemas.microsoft.com/office/drawing/2014/chart" uri="{C3380CC4-5D6E-409C-BE32-E72D297353CC}">
              <c16:uniqueId val="{00000003-8B88-4A89-AC0B-54B5C0320698}"/>
            </c:ext>
          </c:extLst>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2">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image" Target="../media/image22.png"/><Relationship Id="rId6" Type="http://schemas.openxmlformats.org/officeDocument/2006/relationships/image" Target="../media/image32.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5608A-54E3-4FF9-BA99-567F1DDDD27D}" type="doc">
      <dgm:prSet loTypeId="urn:microsoft.com/office/officeart/2005/8/layout/lProcess2" loCatId="list" qsTypeId="urn:microsoft.com/office/officeart/2005/8/quickstyle/simple1" qsCatId="simple" csTypeId="urn:microsoft.com/office/officeart/2005/8/colors/accent5_1" csCatId="accent5" phldr="1"/>
      <dgm:spPr/>
      <dgm:t>
        <a:bodyPr/>
        <a:lstStyle/>
        <a:p>
          <a:endParaRPr lang="en-US"/>
        </a:p>
      </dgm:t>
    </dgm:pt>
    <dgm:pt modelId="{E94BAEA5-1600-4E32-90E2-DB2F2038BA06}">
      <dgm:prSet phldrT="[Text]" custT="1">
        <dgm:style>
          <a:lnRef idx="0">
            <a:schemeClr val="accent2"/>
          </a:lnRef>
          <a:fillRef idx="3">
            <a:schemeClr val="accent2"/>
          </a:fillRef>
          <a:effectRef idx="3">
            <a:schemeClr val="accent2"/>
          </a:effectRef>
          <a:fontRef idx="minor">
            <a:schemeClr val="lt1"/>
          </a:fontRef>
        </dgm:style>
      </dgm:prSet>
      <dgm:spPr/>
      <dgm:t>
        <a:bodyPr anchor="t"/>
        <a:lstStyle/>
        <a:p>
          <a:pPr>
            <a:lnSpc>
              <a:spcPct val="100000"/>
            </a:lnSpc>
            <a:spcAft>
              <a:spcPts val="0"/>
            </a:spcAft>
          </a:pPr>
          <a:r>
            <a:rPr lang="en-US" sz="2800" b="1" dirty="0" err="1">
              <a:solidFill>
                <a:schemeClr val="tx1"/>
              </a:solidFill>
              <a:latin typeface="+mj-lt"/>
              <a:cs typeface="Calibri"/>
            </a:rPr>
            <a:t>Paradigma</a:t>
          </a:r>
          <a:r>
            <a:rPr lang="en-US" sz="2800" b="1" dirty="0">
              <a:solidFill>
                <a:schemeClr val="tx1"/>
              </a:solidFill>
              <a:latin typeface="+mj-lt"/>
              <a:cs typeface="Calibri"/>
            </a:rPr>
            <a:t> </a:t>
          </a:r>
        </a:p>
        <a:p>
          <a:pPr>
            <a:lnSpc>
              <a:spcPct val="100000"/>
            </a:lnSpc>
            <a:spcAft>
              <a:spcPts val="0"/>
            </a:spcAft>
          </a:pPr>
          <a:r>
            <a:rPr lang="en-US" sz="2800" b="1" dirty="0" err="1">
              <a:solidFill>
                <a:schemeClr val="tx1"/>
              </a:solidFill>
              <a:latin typeface="+mj-lt"/>
              <a:cs typeface="Calibri"/>
            </a:rPr>
            <a:t>Sehat</a:t>
          </a:r>
          <a:endParaRPr lang="en-US" sz="2800" b="1" dirty="0">
            <a:solidFill>
              <a:schemeClr val="tx1"/>
            </a:solidFill>
            <a:latin typeface="+mj-lt"/>
            <a:cs typeface="Calibri"/>
          </a:endParaRPr>
        </a:p>
      </dgm:t>
    </dgm:pt>
    <dgm:pt modelId="{B0DAD053-C7C1-47D7-ACC1-91B38CF6D24B}" type="parTrans" cxnId="{399FF039-20D2-4BBC-B12B-C36D841F569D}">
      <dgm:prSet/>
      <dgm:spPr/>
      <dgm:t>
        <a:bodyPr/>
        <a:lstStyle/>
        <a:p>
          <a:endParaRPr lang="en-US"/>
        </a:p>
      </dgm:t>
    </dgm:pt>
    <dgm:pt modelId="{0ED820D1-7D6C-4647-B312-FAD511051225}" type="sibTrans" cxnId="{399FF039-20D2-4BBC-B12B-C36D841F569D}">
      <dgm:prSet/>
      <dgm:spPr/>
      <dgm:t>
        <a:bodyPr/>
        <a:lstStyle/>
        <a:p>
          <a:endParaRPr lang="en-US"/>
        </a:p>
      </dgm:t>
    </dgm:pt>
    <dgm:pt modelId="{FD4C114E-AA90-40B0-B301-32D83B088BA8}">
      <dgm:prSet phldrT="[Text]" custT="1"/>
      <dgm:spPr>
        <a:solidFill>
          <a:schemeClr val="accent2">
            <a:lumMod val="20000"/>
            <a:lumOff val="80000"/>
          </a:schemeClr>
        </a:solidFill>
        <a:ln>
          <a:noFill/>
        </a:ln>
      </dgm:spPr>
      <dgm:t>
        <a:bodyPr/>
        <a:lstStyle/>
        <a:p>
          <a:pPr>
            <a:lnSpc>
              <a:spcPct val="100000"/>
            </a:lnSpc>
            <a:spcBef>
              <a:spcPts val="1800"/>
            </a:spcBef>
            <a:spcAft>
              <a:spcPts val="0"/>
            </a:spcAft>
          </a:pPr>
          <a:r>
            <a:rPr lang="id-ID" sz="2000" b="1" dirty="0">
              <a:latin typeface="Arial" panose="020B0604020202020204" pitchFamily="34" charset="0"/>
              <a:cs typeface="Arial" panose="020B0604020202020204" pitchFamily="34" charset="0"/>
            </a:rPr>
            <a:t>Program</a:t>
          </a:r>
          <a:endParaRPr lang="en-US" sz="2000" b="1" dirty="0">
            <a:latin typeface="Arial" panose="020B0604020202020204" pitchFamily="34" charset="0"/>
            <a:cs typeface="Arial" panose="020B0604020202020204" pitchFamily="34" charset="0"/>
          </a:endParaRPr>
        </a:p>
      </dgm:t>
    </dgm:pt>
    <dgm:pt modelId="{D34EC3EA-A862-4B41-9CA1-21539DB41A7C}" type="parTrans" cxnId="{D861F18F-E261-46ED-AD6E-A4DD27486B58}">
      <dgm:prSet/>
      <dgm:spPr/>
      <dgm:t>
        <a:bodyPr/>
        <a:lstStyle/>
        <a:p>
          <a:endParaRPr lang="en-US"/>
        </a:p>
      </dgm:t>
    </dgm:pt>
    <dgm:pt modelId="{F0CF0019-E6EC-4A86-9701-8398E965B782}" type="sibTrans" cxnId="{D861F18F-E261-46ED-AD6E-A4DD27486B58}">
      <dgm:prSet/>
      <dgm:spPr/>
      <dgm:t>
        <a:bodyPr/>
        <a:lstStyle/>
        <a:p>
          <a:endParaRPr lang="en-US"/>
        </a:p>
      </dgm:t>
    </dgm:pt>
    <dgm:pt modelId="{D9CA604F-406E-43C6-BB76-90F98E88C5C6}">
      <dgm:prSet phldrT="[Text]" custT="1">
        <dgm:style>
          <a:lnRef idx="0">
            <a:schemeClr val="dk1"/>
          </a:lnRef>
          <a:fillRef idx="3">
            <a:schemeClr val="dk1"/>
          </a:fillRef>
          <a:effectRef idx="3">
            <a:schemeClr val="dk1"/>
          </a:effectRef>
          <a:fontRef idx="minor">
            <a:schemeClr val="lt1"/>
          </a:fontRef>
        </dgm:style>
      </dgm:prSet>
      <dgm:spPr/>
      <dgm:t>
        <a:bodyPr anchor="t"/>
        <a:lstStyle/>
        <a:p>
          <a:r>
            <a:rPr lang="en-US" sz="2800" b="1" dirty="0" err="1">
              <a:solidFill>
                <a:schemeClr val="bg1"/>
              </a:solidFill>
              <a:latin typeface="+mj-lt"/>
              <a:cs typeface="Calibri"/>
            </a:rPr>
            <a:t>Penguatan</a:t>
          </a:r>
          <a:r>
            <a:rPr lang="en-US" sz="2800" b="1" dirty="0">
              <a:solidFill>
                <a:schemeClr val="bg1"/>
              </a:solidFill>
              <a:latin typeface="+mj-lt"/>
              <a:cs typeface="Calibri"/>
            </a:rPr>
            <a:t> </a:t>
          </a:r>
          <a:r>
            <a:rPr lang="en-US" sz="2800" b="1" dirty="0" err="1">
              <a:solidFill>
                <a:schemeClr val="bg1"/>
              </a:solidFill>
              <a:latin typeface="+mj-lt"/>
              <a:cs typeface="Calibri"/>
            </a:rPr>
            <a:t>Yankes</a:t>
          </a:r>
          <a:r>
            <a:rPr lang="id-ID" sz="2800" b="1" dirty="0">
              <a:solidFill>
                <a:schemeClr val="bg1"/>
              </a:solidFill>
              <a:latin typeface="+mj-lt"/>
              <a:cs typeface="Calibri"/>
            </a:rPr>
            <a:t> </a:t>
          </a:r>
          <a:endParaRPr lang="en-US" sz="2800" b="1" dirty="0">
            <a:solidFill>
              <a:schemeClr val="bg1"/>
            </a:solidFill>
            <a:latin typeface="+mj-lt"/>
            <a:cs typeface="Calibri"/>
          </a:endParaRPr>
        </a:p>
      </dgm:t>
    </dgm:pt>
    <dgm:pt modelId="{64140867-3286-4ED4-A026-BBC32D31D94D}" type="parTrans" cxnId="{31FA9D42-542B-4A96-9D10-1BE34C7CB9AC}">
      <dgm:prSet/>
      <dgm:spPr/>
      <dgm:t>
        <a:bodyPr/>
        <a:lstStyle/>
        <a:p>
          <a:endParaRPr lang="en-US"/>
        </a:p>
      </dgm:t>
    </dgm:pt>
    <dgm:pt modelId="{B7675BB9-6FD1-4C0B-8295-C8991BEA5D66}" type="sibTrans" cxnId="{31FA9D42-542B-4A96-9D10-1BE34C7CB9AC}">
      <dgm:prSet/>
      <dgm:spPr/>
      <dgm:t>
        <a:bodyPr/>
        <a:lstStyle/>
        <a:p>
          <a:endParaRPr lang="en-US"/>
        </a:p>
      </dgm:t>
    </dgm:pt>
    <dgm:pt modelId="{7207D8DE-710E-45F5-BBCC-F4E7931F3AA0}">
      <dgm:prSet phldrT="[Text]" custT="1"/>
      <dgm:spPr>
        <a:solidFill>
          <a:schemeClr val="accent4">
            <a:lumMod val="40000"/>
            <a:lumOff val="60000"/>
          </a:schemeClr>
        </a:solidFill>
        <a:ln>
          <a:noFill/>
        </a:ln>
      </dgm:spPr>
      <dgm:t>
        <a:bodyPr/>
        <a:lstStyle/>
        <a:p>
          <a:pPr>
            <a:spcAft>
              <a:spcPts val="0"/>
            </a:spcAft>
          </a:pPr>
          <a:r>
            <a:rPr lang="id-ID" sz="1800" b="1" dirty="0">
              <a:latin typeface="Calibri"/>
              <a:cs typeface="Calibri"/>
            </a:rPr>
            <a:t>Program</a:t>
          </a:r>
          <a:endParaRPr lang="en-US" sz="1800" b="1" dirty="0">
            <a:latin typeface="Calibri"/>
            <a:cs typeface="Calibri"/>
          </a:endParaRPr>
        </a:p>
      </dgm:t>
    </dgm:pt>
    <dgm:pt modelId="{27C774E7-15D1-47BF-AE7F-B14D469EE825}" type="parTrans" cxnId="{B5832D96-3B17-4DF4-B247-891329F6EC3F}">
      <dgm:prSet/>
      <dgm:spPr/>
      <dgm:t>
        <a:bodyPr/>
        <a:lstStyle/>
        <a:p>
          <a:endParaRPr lang="en-US"/>
        </a:p>
      </dgm:t>
    </dgm:pt>
    <dgm:pt modelId="{3EC5FACA-888C-4782-8D72-B124DC70DBDD}" type="sibTrans" cxnId="{B5832D96-3B17-4DF4-B247-891329F6EC3F}">
      <dgm:prSet/>
      <dgm:spPr/>
      <dgm:t>
        <a:bodyPr/>
        <a:lstStyle/>
        <a:p>
          <a:endParaRPr lang="en-US"/>
        </a:p>
      </dgm:t>
    </dgm:pt>
    <dgm:pt modelId="{9CE5BA1A-91A5-47E6-8666-AB453C9712B9}">
      <dgm:prSet phldrT="[Text]" custT="1">
        <dgm:style>
          <a:lnRef idx="0">
            <a:schemeClr val="accent6"/>
          </a:lnRef>
          <a:fillRef idx="3">
            <a:schemeClr val="accent6"/>
          </a:fillRef>
          <a:effectRef idx="3">
            <a:schemeClr val="accent6"/>
          </a:effectRef>
          <a:fontRef idx="minor">
            <a:schemeClr val="lt1"/>
          </a:fontRef>
        </dgm:style>
      </dgm:prSet>
      <dgm:spPr/>
      <dgm:t>
        <a:bodyPr anchor="t"/>
        <a:lstStyle/>
        <a:p>
          <a:r>
            <a:rPr lang="en-US" sz="2800" b="1" dirty="0">
              <a:latin typeface="+mj-lt"/>
              <a:cs typeface="Calibri"/>
            </a:rPr>
            <a:t>JKN</a:t>
          </a:r>
        </a:p>
      </dgm:t>
    </dgm:pt>
    <dgm:pt modelId="{0CC43D7F-2D00-490F-902D-9E6F167D228E}" type="parTrans" cxnId="{CCF66162-E2C4-4E63-959E-AC93705F49F6}">
      <dgm:prSet/>
      <dgm:spPr/>
      <dgm:t>
        <a:bodyPr/>
        <a:lstStyle/>
        <a:p>
          <a:endParaRPr lang="en-US"/>
        </a:p>
      </dgm:t>
    </dgm:pt>
    <dgm:pt modelId="{DDA4E848-6716-4E29-A342-24D8E908FD44}" type="sibTrans" cxnId="{CCF66162-E2C4-4E63-959E-AC93705F49F6}">
      <dgm:prSet/>
      <dgm:spPr/>
      <dgm:t>
        <a:bodyPr/>
        <a:lstStyle/>
        <a:p>
          <a:endParaRPr lang="en-US"/>
        </a:p>
      </dgm:t>
    </dgm:pt>
    <dgm:pt modelId="{C92EF369-E663-4625-A008-8D0AC0E63322}">
      <dgm:prSet phldrT="[Text]" custT="1"/>
      <dgm:spPr>
        <a:solidFill>
          <a:schemeClr val="accent3">
            <a:lumMod val="20000"/>
            <a:lumOff val="80000"/>
          </a:schemeClr>
        </a:solidFill>
        <a:ln>
          <a:noFill/>
        </a:ln>
      </dgm:spPr>
      <dgm:t>
        <a:bodyPr/>
        <a:lstStyle/>
        <a:p>
          <a:pPr>
            <a:spcAft>
              <a:spcPts val="0"/>
            </a:spcAft>
          </a:pPr>
          <a:r>
            <a:rPr lang="id-ID" sz="2000" b="1" dirty="0">
              <a:latin typeface="Calibri"/>
              <a:cs typeface="Calibri"/>
            </a:rPr>
            <a:t>Program</a:t>
          </a:r>
          <a:endParaRPr lang="en-US" sz="2000" b="1" dirty="0">
            <a:latin typeface="Calibri"/>
            <a:cs typeface="Calibri"/>
          </a:endParaRPr>
        </a:p>
      </dgm:t>
    </dgm:pt>
    <dgm:pt modelId="{C300FB9C-39BD-4C4B-B955-FFEFC56A6F4C}" type="parTrans" cxnId="{53422212-5CFB-4BBC-824C-0A1D977450B9}">
      <dgm:prSet/>
      <dgm:spPr/>
      <dgm:t>
        <a:bodyPr/>
        <a:lstStyle/>
        <a:p>
          <a:endParaRPr lang="en-US"/>
        </a:p>
      </dgm:t>
    </dgm:pt>
    <dgm:pt modelId="{18F27064-C524-4088-83E2-12E5696430D7}" type="sibTrans" cxnId="{53422212-5CFB-4BBC-824C-0A1D977450B9}">
      <dgm:prSet/>
      <dgm:spPr/>
      <dgm:t>
        <a:bodyPr/>
        <a:lstStyle/>
        <a:p>
          <a:endParaRPr lang="en-US"/>
        </a:p>
      </dgm:t>
    </dgm:pt>
    <dgm:pt modelId="{56C3414B-DE05-4115-A15D-294133655220}">
      <dgm:prSet custT="1"/>
      <dgm:spPr>
        <a:solidFill>
          <a:schemeClr val="accent2">
            <a:lumMod val="20000"/>
            <a:lumOff val="80000"/>
          </a:schemeClr>
        </a:solidFill>
        <a:ln>
          <a:noFill/>
        </a:ln>
      </dgm:spPr>
      <dgm:t>
        <a:bodyPr/>
        <a:lstStyle/>
        <a:p>
          <a:pPr>
            <a:lnSpc>
              <a:spcPct val="100000"/>
            </a:lnSpc>
            <a:spcBef>
              <a:spcPts val="1800"/>
            </a:spcBef>
            <a:spcAft>
              <a:spcPts val="0"/>
            </a:spcAft>
          </a:pPr>
          <a:r>
            <a:rPr lang="id-ID" sz="2000" dirty="0">
              <a:latin typeface="Arial" panose="020B0604020202020204" pitchFamily="34" charset="0"/>
              <a:cs typeface="Arial" panose="020B0604020202020204" pitchFamily="34" charset="0"/>
            </a:rPr>
            <a:t>Pengarusutamaan kesehatan dalam pembangunan</a:t>
          </a:r>
        </a:p>
      </dgm:t>
    </dgm:pt>
    <dgm:pt modelId="{07AAE410-5B59-48A1-AD56-44605B2DF05F}" type="parTrans" cxnId="{4E44C865-67DE-4B1B-8683-D9481E4B1581}">
      <dgm:prSet/>
      <dgm:spPr/>
      <dgm:t>
        <a:bodyPr/>
        <a:lstStyle/>
        <a:p>
          <a:endParaRPr lang="id-ID"/>
        </a:p>
      </dgm:t>
    </dgm:pt>
    <dgm:pt modelId="{6F1D844E-DE6C-465F-A539-921D77B35CF5}" type="sibTrans" cxnId="{4E44C865-67DE-4B1B-8683-D9481E4B1581}">
      <dgm:prSet/>
      <dgm:spPr/>
      <dgm:t>
        <a:bodyPr/>
        <a:lstStyle/>
        <a:p>
          <a:endParaRPr lang="id-ID"/>
        </a:p>
      </dgm:t>
    </dgm:pt>
    <dgm:pt modelId="{04E52988-7696-4593-905E-2B90531BE4E3}">
      <dgm:prSet custT="1"/>
      <dgm:spPr>
        <a:solidFill>
          <a:schemeClr val="accent2">
            <a:lumMod val="20000"/>
            <a:lumOff val="80000"/>
          </a:schemeClr>
        </a:solidFill>
        <a:ln>
          <a:noFill/>
        </a:ln>
      </dgm:spPr>
      <dgm:t>
        <a:bodyPr/>
        <a:lstStyle/>
        <a:p>
          <a:pPr>
            <a:lnSpc>
              <a:spcPct val="100000"/>
            </a:lnSpc>
            <a:spcBef>
              <a:spcPts val="1800"/>
            </a:spcBef>
            <a:spcAft>
              <a:spcPts val="0"/>
            </a:spcAft>
          </a:pPr>
          <a:r>
            <a:rPr lang="id-ID" sz="2000" dirty="0">
              <a:latin typeface="Arial" panose="020B0604020202020204" pitchFamily="34" charset="0"/>
              <a:cs typeface="Arial" panose="020B0604020202020204" pitchFamily="34" charset="0"/>
            </a:rPr>
            <a:t>Pemberdayaan masyarakat</a:t>
          </a:r>
        </a:p>
      </dgm:t>
    </dgm:pt>
    <dgm:pt modelId="{B58227EB-A259-4A9A-A8B2-21199BB47D25}" type="parTrans" cxnId="{EAC56D6B-2A9B-46AA-B505-24A87F9EC2D0}">
      <dgm:prSet/>
      <dgm:spPr/>
      <dgm:t>
        <a:bodyPr/>
        <a:lstStyle/>
        <a:p>
          <a:endParaRPr lang="id-ID"/>
        </a:p>
      </dgm:t>
    </dgm:pt>
    <dgm:pt modelId="{D4697DEC-6CC8-4C75-9C49-3C7044207BA9}" type="sibTrans" cxnId="{EAC56D6B-2A9B-46AA-B505-24A87F9EC2D0}">
      <dgm:prSet/>
      <dgm:spPr/>
      <dgm:t>
        <a:bodyPr/>
        <a:lstStyle/>
        <a:p>
          <a:endParaRPr lang="id-ID"/>
        </a:p>
      </dgm:t>
    </dgm:pt>
    <dgm:pt modelId="{F5384F33-EA4F-48EF-8FB1-7CACA6F8578F}">
      <dgm:prSet custT="1"/>
      <dgm:spPr>
        <a:solidFill>
          <a:schemeClr val="accent4">
            <a:lumMod val="40000"/>
            <a:lumOff val="60000"/>
          </a:schemeClr>
        </a:solidFill>
        <a:ln>
          <a:noFill/>
        </a:ln>
      </dgm:spPr>
      <dgm:t>
        <a:bodyPr/>
        <a:lstStyle/>
        <a:p>
          <a:pPr>
            <a:spcAft>
              <a:spcPts val="0"/>
            </a:spcAft>
          </a:pPr>
          <a:r>
            <a:rPr lang="id-ID" sz="1800" b="1" dirty="0">
              <a:latin typeface="Calibri"/>
              <a:cs typeface="Calibri"/>
            </a:rPr>
            <a:t>Peningkatan Akses</a:t>
          </a:r>
          <a:r>
            <a:rPr lang="en-US" sz="1800" b="1" dirty="0">
              <a:latin typeface="Calibri"/>
              <a:cs typeface="Calibri"/>
            </a:rPr>
            <a:t> </a:t>
          </a:r>
          <a:r>
            <a:rPr lang="en-US" sz="1800" b="1" dirty="0" err="1">
              <a:latin typeface="Calibri"/>
              <a:cs typeface="Calibri"/>
            </a:rPr>
            <a:t>terutama</a:t>
          </a:r>
          <a:r>
            <a:rPr lang="en-US" sz="1800" b="1" dirty="0">
              <a:latin typeface="Calibri"/>
              <a:cs typeface="Calibri"/>
            </a:rPr>
            <a:t> </a:t>
          </a:r>
          <a:r>
            <a:rPr lang="en-US" sz="1800" b="1" dirty="0" err="1">
              <a:latin typeface="Calibri"/>
              <a:cs typeface="Calibri"/>
            </a:rPr>
            <a:t>pd</a:t>
          </a:r>
          <a:r>
            <a:rPr lang="en-US" sz="1800" b="1" dirty="0">
              <a:latin typeface="Calibri"/>
              <a:cs typeface="Calibri"/>
            </a:rPr>
            <a:t> FKTP</a:t>
          </a:r>
          <a:endParaRPr lang="id-ID" sz="1800" b="1" dirty="0">
            <a:latin typeface="Calibri"/>
            <a:cs typeface="Calibri"/>
          </a:endParaRPr>
        </a:p>
      </dgm:t>
    </dgm:pt>
    <dgm:pt modelId="{EDAEC7DB-142E-4006-B41A-91558083ACBE}" type="parTrans" cxnId="{2840607B-C4D9-4720-AC72-84DE4F027890}">
      <dgm:prSet/>
      <dgm:spPr/>
      <dgm:t>
        <a:bodyPr/>
        <a:lstStyle/>
        <a:p>
          <a:endParaRPr lang="id-ID"/>
        </a:p>
      </dgm:t>
    </dgm:pt>
    <dgm:pt modelId="{CD82B71B-4E20-4897-9D07-A484E4DDD110}" type="sibTrans" cxnId="{2840607B-C4D9-4720-AC72-84DE4F027890}">
      <dgm:prSet/>
      <dgm:spPr/>
      <dgm:t>
        <a:bodyPr/>
        <a:lstStyle/>
        <a:p>
          <a:endParaRPr lang="id-ID"/>
        </a:p>
      </dgm:t>
    </dgm:pt>
    <dgm:pt modelId="{13F40109-DFBE-404F-861D-9A941CAE9FB2}">
      <dgm:prSet custT="1"/>
      <dgm:spPr>
        <a:solidFill>
          <a:schemeClr val="accent4">
            <a:lumMod val="40000"/>
            <a:lumOff val="60000"/>
          </a:schemeClr>
        </a:solidFill>
        <a:ln>
          <a:noFill/>
        </a:ln>
      </dgm:spPr>
      <dgm:t>
        <a:bodyPr/>
        <a:lstStyle/>
        <a:p>
          <a:pPr>
            <a:spcAft>
              <a:spcPts val="0"/>
            </a:spcAft>
          </a:pPr>
          <a:r>
            <a:rPr lang="id-ID" sz="1800" b="1" dirty="0">
              <a:latin typeface="Calibri"/>
              <a:cs typeface="Calibri"/>
            </a:rPr>
            <a:t>Optimalisasi Sistem Ruj</a:t>
          </a:r>
          <a:r>
            <a:rPr lang="en-US" sz="1800" b="1" dirty="0" err="1">
              <a:latin typeface="Calibri"/>
              <a:cs typeface="Calibri"/>
            </a:rPr>
            <a:t>ukan</a:t>
          </a:r>
          <a:endParaRPr lang="id-ID" sz="1800" b="1" dirty="0">
            <a:latin typeface="Calibri"/>
            <a:cs typeface="Calibri"/>
          </a:endParaRPr>
        </a:p>
      </dgm:t>
    </dgm:pt>
    <dgm:pt modelId="{7CD83F8D-419B-4323-971B-2B44BB4A4BB7}" type="parTrans" cxnId="{966B6AED-FA17-4E61-8BAF-3583DCAE3D5E}">
      <dgm:prSet/>
      <dgm:spPr/>
      <dgm:t>
        <a:bodyPr/>
        <a:lstStyle/>
        <a:p>
          <a:endParaRPr lang="id-ID"/>
        </a:p>
      </dgm:t>
    </dgm:pt>
    <dgm:pt modelId="{B283C576-AE78-438D-9D84-4A36C65E823D}" type="sibTrans" cxnId="{966B6AED-FA17-4E61-8BAF-3583DCAE3D5E}">
      <dgm:prSet/>
      <dgm:spPr/>
      <dgm:t>
        <a:bodyPr/>
        <a:lstStyle/>
        <a:p>
          <a:endParaRPr lang="id-ID"/>
        </a:p>
      </dgm:t>
    </dgm:pt>
    <dgm:pt modelId="{772272CD-159E-4C7B-A176-22B51D8A3A3A}">
      <dgm:prSet custT="1"/>
      <dgm:spPr>
        <a:solidFill>
          <a:schemeClr val="accent3">
            <a:lumMod val="20000"/>
            <a:lumOff val="80000"/>
          </a:schemeClr>
        </a:solidFill>
        <a:ln>
          <a:noFill/>
        </a:ln>
      </dgm:spPr>
      <dgm:t>
        <a:bodyPr/>
        <a:lstStyle/>
        <a:p>
          <a:pPr>
            <a:spcAft>
              <a:spcPts val="0"/>
            </a:spcAft>
          </a:pPr>
          <a:r>
            <a:rPr lang="id-ID" sz="2000" b="0" dirty="0">
              <a:latin typeface="Calibri"/>
              <a:cs typeface="Calibri"/>
            </a:rPr>
            <a:t>Benefit</a:t>
          </a:r>
        </a:p>
      </dgm:t>
    </dgm:pt>
    <dgm:pt modelId="{F3793B23-A03A-4B2B-95AB-530B1FF3B9EF}" type="parTrans" cxnId="{1D29DDDB-48AA-4B2A-B8B4-D957BEC83E37}">
      <dgm:prSet/>
      <dgm:spPr/>
      <dgm:t>
        <a:bodyPr/>
        <a:lstStyle/>
        <a:p>
          <a:endParaRPr lang="id-ID"/>
        </a:p>
      </dgm:t>
    </dgm:pt>
    <dgm:pt modelId="{3C03766B-B2C9-4C42-BDCF-28998C3F4F47}" type="sibTrans" cxnId="{1D29DDDB-48AA-4B2A-B8B4-D957BEC83E37}">
      <dgm:prSet/>
      <dgm:spPr/>
      <dgm:t>
        <a:bodyPr/>
        <a:lstStyle/>
        <a:p>
          <a:endParaRPr lang="id-ID"/>
        </a:p>
      </dgm:t>
    </dgm:pt>
    <dgm:pt modelId="{702D9205-DBCE-411E-BEDB-AC5C07324996}">
      <dgm:prSet phldrT="[Text]" custT="1"/>
      <dgm:spPr>
        <a:noFill/>
        <a:ln>
          <a:noFill/>
        </a:ln>
      </dgm:spPr>
      <dgm:t>
        <a:bodyPr anchor="ctr"/>
        <a:lstStyle/>
        <a:p>
          <a:pPr>
            <a:spcAft>
              <a:spcPts val="0"/>
            </a:spcAft>
          </a:pPr>
          <a:endParaRPr lang="en-US" sz="1600" dirty="0">
            <a:latin typeface="Calibri"/>
            <a:cs typeface="Calibri"/>
          </a:endParaRPr>
        </a:p>
        <a:p>
          <a:pPr>
            <a:spcAft>
              <a:spcPts val="0"/>
            </a:spcAft>
          </a:pPr>
          <a:r>
            <a:rPr lang="id-ID" sz="2000" dirty="0">
              <a:latin typeface="Calibri"/>
              <a:cs typeface="Calibri"/>
            </a:rPr>
            <a:t>Tanda kepesertaan </a:t>
          </a:r>
          <a:r>
            <a:rPr lang="id-ID" sz="2000" b="1" dirty="0">
              <a:latin typeface="Calibri"/>
              <a:cs typeface="Calibri"/>
              <a:sym typeface="Wingdings"/>
            </a:rPr>
            <a:t>KIS </a:t>
          </a:r>
          <a:endParaRPr lang="id-ID" sz="2000" b="1" dirty="0">
            <a:latin typeface="Calibri"/>
            <a:cs typeface="Calibri"/>
          </a:endParaRPr>
        </a:p>
      </dgm:t>
    </dgm:pt>
    <dgm:pt modelId="{949D5946-4CBC-4F59-B0F6-08BADED65997}" type="parTrans" cxnId="{0C366854-F624-4203-A8D0-4FD3236783D4}">
      <dgm:prSet/>
      <dgm:spPr/>
      <dgm:t>
        <a:bodyPr/>
        <a:lstStyle/>
        <a:p>
          <a:endParaRPr lang="id-ID"/>
        </a:p>
      </dgm:t>
    </dgm:pt>
    <dgm:pt modelId="{C8EB9E2E-9944-4B18-9777-63485E682629}" type="sibTrans" cxnId="{0C366854-F624-4203-A8D0-4FD3236783D4}">
      <dgm:prSet/>
      <dgm:spPr/>
      <dgm:t>
        <a:bodyPr/>
        <a:lstStyle/>
        <a:p>
          <a:endParaRPr lang="id-ID"/>
        </a:p>
      </dgm:t>
    </dgm:pt>
    <dgm:pt modelId="{C182A845-0CE2-4031-B9B8-015867090FE6}">
      <dgm:prSet custT="1"/>
      <dgm:spPr>
        <a:noFill/>
        <a:ln>
          <a:noFill/>
        </a:ln>
      </dgm:spPr>
      <dgm:t>
        <a:bodyPr anchor="ctr"/>
        <a:lstStyle/>
        <a:p>
          <a:pPr>
            <a:spcAft>
              <a:spcPts val="0"/>
            </a:spcAft>
          </a:pPr>
          <a:endParaRPr lang="id-ID" sz="1600" dirty="0">
            <a:solidFill>
              <a:srgbClr val="FFFFFF"/>
            </a:solidFill>
            <a:latin typeface="Calibri"/>
            <a:cs typeface="Calibri"/>
          </a:endParaRPr>
        </a:p>
      </dgm:t>
    </dgm:pt>
    <dgm:pt modelId="{637A91F1-90D3-45F5-BA5B-1686AA1D6FA3}" type="parTrans" cxnId="{48304B9C-F12C-49CB-AAA8-DF557D393351}">
      <dgm:prSet/>
      <dgm:spPr/>
      <dgm:t>
        <a:bodyPr/>
        <a:lstStyle/>
        <a:p>
          <a:endParaRPr lang="id-ID"/>
        </a:p>
      </dgm:t>
    </dgm:pt>
    <dgm:pt modelId="{645F3C9E-330D-44F8-BC98-5BAD3F984DA0}" type="sibTrans" cxnId="{48304B9C-F12C-49CB-AAA8-DF557D393351}">
      <dgm:prSet/>
      <dgm:spPr/>
      <dgm:t>
        <a:bodyPr/>
        <a:lstStyle/>
        <a:p>
          <a:endParaRPr lang="id-ID"/>
        </a:p>
      </dgm:t>
    </dgm:pt>
    <dgm:pt modelId="{0B36D07F-1EAA-4067-920F-BA2FB2BF3AB7}">
      <dgm:prSet custT="1"/>
      <dgm:spPr>
        <a:solidFill>
          <a:schemeClr val="accent3">
            <a:lumMod val="20000"/>
            <a:lumOff val="80000"/>
          </a:schemeClr>
        </a:solidFill>
        <a:ln>
          <a:noFill/>
        </a:ln>
      </dgm:spPr>
      <dgm:t>
        <a:bodyPr/>
        <a:lstStyle/>
        <a:p>
          <a:pPr>
            <a:spcAft>
              <a:spcPts val="0"/>
            </a:spcAft>
          </a:pPr>
          <a:r>
            <a:rPr lang="id-ID" sz="2000" b="0" dirty="0">
              <a:latin typeface="Calibri"/>
              <a:cs typeface="Calibri"/>
            </a:rPr>
            <a:t>Sasaran</a:t>
          </a:r>
          <a:r>
            <a:rPr lang="id-ID" sz="2000" b="0" i="0" dirty="0">
              <a:latin typeface="Calibri"/>
              <a:cs typeface="Calibri"/>
            </a:rPr>
            <a:t>: PBI </a:t>
          </a:r>
          <a:r>
            <a:rPr lang="en-US" sz="2000" b="0" i="0" dirty="0">
              <a:latin typeface="Calibri"/>
              <a:cs typeface="Calibri"/>
            </a:rPr>
            <a:t>&amp; </a:t>
          </a:r>
          <a:r>
            <a:rPr lang="id-ID" sz="2000" b="0" i="0" dirty="0">
              <a:latin typeface="Calibri"/>
              <a:cs typeface="Calibri"/>
            </a:rPr>
            <a:t>Non  PBI</a:t>
          </a:r>
        </a:p>
      </dgm:t>
    </dgm:pt>
    <dgm:pt modelId="{372F45C8-2F15-4D5C-9F6D-97F1AD6C7C86}" type="parTrans" cxnId="{534F97D0-35E7-4E6F-9FAB-334E06EA8FD6}">
      <dgm:prSet/>
      <dgm:spPr/>
      <dgm:t>
        <a:bodyPr/>
        <a:lstStyle/>
        <a:p>
          <a:endParaRPr lang="id-ID"/>
        </a:p>
      </dgm:t>
    </dgm:pt>
    <dgm:pt modelId="{90EA46BC-DCFA-479C-AA00-F594F7DC8971}" type="sibTrans" cxnId="{534F97D0-35E7-4E6F-9FAB-334E06EA8FD6}">
      <dgm:prSet/>
      <dgm:spPr/>
      <dgm:t>
        <a:bodyPr/>
        <a:lstStyle/>
        <a:p>
          <a:endParaRPr lang="id-ID"/>
        </a:p>
      </dgm:t>
    </dgm:pt>
    <dgm:pt modelId="{4A6D9ED8-F3C1-475A-9DC8-5782DDBF6159}">
      <dgm:prSet custT="1"/>
      <dgm:spPr>
        <a:solidFill>
          <a:schemeClr val="accent3">
            <a:lumMod val="20000"/>
            <a:lumOff val="80000"/>
          </a:schemeClr>
        </a:solidFill>
        <a:ln>
          <a:noFill/>
        </a:ln>
      </dgm:spPr>
      <dgm:t>
        <a:bodyPr/>
        <a:lstStyle/>
        <a:p>
          <a:pPr>
            <a:spcAft>
              <a:spcPts val="0"/>
            </a:spcAft>
          </a:pPr>
          <a:r>
            <a:rPr lang="id-ID" sz="2000" b="0" dirty="0">
              <a:latin typeface="Calibri"/>
              <a:cs typeface="Calibri"/>
            </a:rPr>
            <a:t>Sistem pembiayaan: asuransi – azas gotong royong</a:t>
          </a:r>
        </a:p>
      </dgm:t>
    </dgm:pt>
    <dgm:pt modelId="{B219E4BE-9E98-4031-9B7B-B0F93154BEA6}" type="parTrans" cxnId="{A9601F27-FF89-4BCF-B447-538CDA6EE0F8}">
      <dgm:prSet/>
      <dgm:spPr/>
      <dgm:t>
        <a:bodyPr/>
        <a:lstStyle/>
        <a:p>
          <a:endParaRPr lang="id-ID"/>
        </a:p>
      </dgm:t>
    </dgm:pt>
    <dgm:pt modelId="{80C0142A-C1D8-4C7E-B6A9-E559F74E946A}" type="sibTrans" cxnId="{A9601F27-FF89-4BCF-B447-538CDA6EE0F8}">
      <dgm:prSet/>
      <dgm:spPr/>
      <dgm:t>
        <a:bodyPr/>
        <a:lstStyle/>
        <a:p>
          <a:endParaRPr lang="id-ID"/>
        </a:p>
      </dgm:t>
    </dgm:pt>
    <dgm:pt modelId="{A605F74A-9BDE-41E7-B6BC-F35F80F5BA36}">
      <dgm:prSet custT="1"/>
      <dgm:spPr>
        <a:solidFill>
          <a:schemeClr val="accent3">
            <a:lumMod val="20000"/>
            <a:lumOff val="80000"/>
          </a:schemeClr>
        </a:solidFill>
        <a:ln>
          <a:noFill/>
        </a:ln>
      </dgm:spPr>
      <dgm:t>
        <a:bodyPr/>
        <a:lstStyle/>
        <a:p>
          <a:pPr>
            <a:spcAft>
              <a:spcPts val="0"/>
            </a:spcAft>
          </a:pPr>
          <a:r>
            <a:rPr lang="id-ID" sz="2000" b="0" dirty="0">
              <a:latin typeface="Calibri"/>
              <a:cs typeface="Calibri"/>
            </a:rPr>
            <a:t>Kendali Mutu </a:t>
          </a:r>
          <a:r>
            <a:rPr lang="en-US" sz="2000" b="0" dirty="0">
              <a:latin typeface="Calibri"/>
              <a:cs typeface="Calibri"/>
            </a:rPr>
            <a:t>&amp; </a:t>
          </a:r>
          <a:r>
            <a:rPr lang="id-ID" sz="2000" b="0" dirty="0">
              <a:latin typeface="Calibri"/>
              <a:cs typeface="Calibri"/>
            </a:rPr>
            <a:t>Kendali Biaya </a:t>
          </a:r>
        </a:p>
      </dgm:t>
    </dgm:pt>
    <dgm:pt modelId="{6A98BF54-0C1D-4844-A19B-5002B29D877D}" type="parTrans" cxnId="{9EDB67BA-3E8A-41D4-862B-DE481A83211E}">
      <dgm:prSet/>
      <dgm:spPr/>
      <dgm:t>
        <a:bodyPr/>
        <a:lstStyle/>
        <a:p>
          <a:endParaRPr lang="id-ID"/>
        </a:p>
      </dgm:t>
    </dgm:pt>
    <dgm:pt modelId="{FDC11D8F-0712-4F64-BD10-50CD5A5F29F6}" type="sibTrans" cxnId="{9EDB67BA-3E8A-41D4-862B-DE481A83211E}">
      <dgm:prSet/>
      <dgm:spPr/>
      <dgm:t>
        <a:bodyPr/>
        <a:lstStyle/>
        <a:p>
          <a:endParaRPr lang="id-ID"/>
        </a:p>
      </dgm:t>
    </dgm:pt>
    <dgm:pt modelId="{94B50203-A971-46F5-92E0-F2DBACB30331}">
      <dgm:prSet custT="1"/>
      <dgm:spPr>
        <a:solidFill>
          <a:schemeClr val="accent4">
            <a:lumMod val="40000"/>
            <a:lumOff val="60000"/>
          </a:schemeClr>
        </a:solidFill>
        <a:ln>
          <a:noFill/>
        </a:ln>
      </dgm:spPr>
      <dgm:t>
        <a:bodyPr/>
        <a:lstStyle/>
        <a:p>
          <a:pPr>
            <a:spcAft>
              <a:spcPts val="0"/>
            </a:spcAft>
          </a:pPr>
          <a:r>
            <a:rPr lang="id-ID" sz="1800" b="1" dirty="0">
              <a:latin typeface="Calibri"/>
              <a:cs typeface="Calibri"/>
            </a:rPr>
            <a:t>Peningkatan Mutu</a:t>
          </a:r>
        </a:p>
      </dgm:t>
    </dgm:pt>
    <dgm:pt modelId="{54239E8B-3093-4595-AA6E-208E2FB3894E}" type="parTrans" cxnId="{F65BA734-5684-4285-9B16-33CECE0AFDD9}">
      <dgm:prSet/>
      <dgm:spPr/>
      <dgm:t>
        <a:bodyPr/>
        <a:lstStyle/>
        <a:p>
          <a:endParaRPr lang="id-ID"/>
        </a:p>
      </dgm:t>
    </dgm:pt>
    <dgm:pt modelId="{E3939654-46F8-415C-BF49-1EB1AE6E08E3}" type="sibTrans" cxnId="{F65BA734-5684-4285-9B16-33CECE0AFDD9}">
      <dgm:prSet/>
      <dgm:spPr/>
      <dgm:t>
        <a:bodyPr/>
        <a:lstStyle/>
        <a:p>
          <a:endParaRPr lang="id-ID"/>
        </a:p>
      </dgm:t>
    </dgm:pt>
    <dgm:pt modelId="{40A993A1-A33F-4AFD-8CD3-93425780782C}">
      <dgm:prSet custT="1"/>
      <dgm:spPr>
        <a:solidFill>
          <a:schemeClr val="accent2">
            <a:lumMod val="20000"/>
            <a:lumOff val="80000"/>
          </a:schemeClr>
        </a:solidFill>
        <a:ln>
          <a:noFill/>
        </a:ln>
      </dgm:spPr>
      <dgm:t>
        <a:bodyPr/>
        <a:lstStyle/>
        <a:p>
          <a:pPr>
            <a:lnSpc>
              <a:spcPct val="100000"/>
            </a:lnSpc>
            <a:spcBef>
              <a:spcPts val="1800"/>
            </a:spcBef>
            <a:spcAft>
              <a:spcPts val="0"/>
            </a:spcAft>
          </a:pPr>
          <a:r>
            <a:rPr lang="id-ID" sz="2000" dirty="0">
              <a:latin typeface="Arial" panose="020B0604020202020204" pitchFamily="34" charset="0"/>
              <a:cs typeface="Arial" panose="020B0604020202020204" pitchFamily="34" charset="0"/>
            </a:rPr>
            <a:t>Promotif - Preventif sebagai pilar utama upaya kesehatan</a:t>
          </a:r>
        </a:p>
      </dgm:t>
    </dgm:pt>
    <dgm:pt modelId="{E83F48E5-E717-40DC-A983-7D10EBD77A60}" type="sibTrans" cxnId="{B1B97521-BDD5-4083-AD1D-913767BAA3DE}">
      <dgm:prSet/>
      <dgm:spPr/>
      <dgm:t>
        <a:bodyPr/>
        <a:lstStyle/>
        <a:p>
          <a:endParaRPr lang="id-ID"/>
        </a:p>
      </dgm:t>
    </dgm:pt>
    <dgm:pt modelId="{A4196EDD-E2C2-46F0-99C4-35776F20D54A}" type="parTrans" cxnId="{B1B97521-BDD5-4083-AD1D-913767BAA3DE}">
      <dgm:prSet/>
      <dgm:spPr/>
      <dgm:t>
        <a:bodyPr/>
        <a:lstStyle/>
        <a:p>
          <a:endParaRPr lang="id-ID"/>
        </a:p>
      </dgm:t>
    </dgm:pt>
    <dgm:pt modelId="{6089322C-619D-4152-B5F1-F59CB4E93582}" type="pres">
      <dgm:prSet presAssocID="{5A15608A-54E3-4FF9-BA99-567F1DDDD27D}" presName="theList" presStyleCnt="0">
        <dgm:presLayoutVars>
          <dgm:dir/>
          <dgm:animLvl val="lvl"/>
          <dgm:resizeHandles val="exact"/>
        </dgm:presLayoutVars>
      </dgm:prSet>
      <dgm:spPr/>
    </dgm:pt>
    <dgm:pt modelId="{4F4AA1A2-42C1-4F32-B165-0E24ECFF5389}" type="pres">
      <dgm:prSet presAssocID="{E94BAEA5-1600-4E32-90E2-DB2F2038BA06}" presName="compNode" presStyleCnt="0"/>
      <dgm:spPr/>
    </dgm:pt>
    <dgm:pt modelId="{84314611-3447-4E57-8295-64E57CCFEFE1}" type="pres">
      <dgm:prSet presAssocID="{E94BAEA5-1600-4E32-90E2-DB2F2038BA06}" presName="aNode" presStyleLbl="bgShp" presStyleIdx="0" presStyleCnt="3" custScaleX="100282" custScaleY="89600" custLinFactNeighborY="-441"/>
      <dgm:spPr/>
    </dgm:pt>
    <dgm:pt modelId="{50C46C22-4140-41B1-87A9-75B4824EE0A0}" type="pres">
      <dgm:prSet presAssocID="{E94BAEA5-1600-4E32-90E2-DB2F2038BA06}" presName="textNode" presStyleLbl="bgShp" presStyleIdx="0" presStyleCnt="3"/>
      <dgm:spPr/>
    </dgm:pt>
    <dgm:pt modelId="{B721E9F2-E470-419B-B739-8DB0B69D486E}" type="pres">
      <dgm:prSet presAssocID="{E94BAEA5-1600-4E32-90E2-DB2F2038BA06}" presName="compChildNode" presStyleCnt="0"/>
      <dgm:spPr/>
    </dgm:pt>
    <dgm:pt modelId="{DD69B846-A0C3-4ABE-B8E2-DF0253ADA9DE}" type="pres">
      <dgm:prSet presAssocID="{E94BAEA5-1600-4E32-90E2-DB2F2038BA06}" presName="theInnerList" presStyleCnt="0"/>
      <dgm:spPr/>
    </dgm:pt>
    <dgm:pt modelId="{5DCDB5FA-6E2B-4885-A2F8-7D037635380C}" type="pres">
      <dgm:prSet presAssocID="{FD4C114E-AA90-40B0-B301-32D83B088BA8}" presName="childNode" presStyleLbl="node1" presStyleIdx="0" presStyleCnt="4" custScaleX="125057" custScaleY="106995" custLinFactNeighborX="-323" custLinFactNeighborY="-11138">
        <dgm:presLayoutVars>
          <dgm:bulletEnabled val="1"/>
        </dgm:presLayoutVars>
      </dgm:prSet>
      <dgm:spPr/>
    </dgm:pt>
    <dgm:pt modelId="{642D5A05-7E48-4DB6-B964-81B420A3D9AF}" type="pres">
      <dgm:prSet presAssocID="{E94BAEA5-1600-4E32-90E2-DB2F2038BA06}" presName="aSpace" presStyleCnt="0"/>
      <dgm:spPr/>
    </dgm:pt>
    <dgm:pt modelId="{9EF31C0D-8A83-47F2-92EC-552BDECA9AFE}" type="pres">
      <dgm:prSet presAssocID="{D9CA604F-406E-43C6-BB76-90F98E88C5C6}" presName="compNode" presStyleCnt="0"/>
      <dgm:spPr/>
    </dgm:pt>
    <dgm:pt modelId="{D3F7EC8B-439B-451F-A5A5-2119C24167FC}" type="pres">
      <dgm:prSet presAssocID="{D9CA604F-406E-43C6-BB76-90F98E88C5C6}" presName="aNode" presStyleLbl="bgShp" presStyleIdx="1" presStyleCnt="3" custScaleY="89600" custLinFactNeighborY="-1235"/>
      <dgm:spPr/>
    </dgm:pt>
    <dgm:pt modelId="{8A09D738-0A94-4050-B4F9-F7DAF562D189}" type="pres">
      <dgm:prSet presAssocID="{D9CA604F-406E-43C6-BB76-90F98E88C5C6}" presName="textNode" presStyleLbl="bgShp" presStyleIdx="1" presStyleCnt="3"/>
      <dgm:spPr/>
    </dgm:pt>
    <dgm:pt modelId="{32785ED0-71E6-42E6-8072-C2D532319018}" type="pres">
      <dgm:prSet presAssocID="{D9CA604F-406E-43C6-BB76-90F98E88C5C6}" presName="compChildNode" presStyleCnt="0"/>
      <dgm:spPr/>
    </dgm:pt>
    <dgm:pt modelId="{8A68CBD3-B842-4EBB-98CB-494FEBF80794}" type="pres">
      <dgm:prSet presAssocID="{D9CA604F-406E-43C6-BB76-90F98E88C5C6}" presName="theInnerList" presStyleCnt="0"/>
      <dgm:spPr/>
    </dgm:pt>
    <dgm:pt modelId="{F80906CC-3B03-4DD0-986E-BC356CD1B0E4}" type="pres">
      <dgm:prSet presAssocID="{7207D8DE-710E-45F5-BBCC-F4E7931F3AA0}" presName="childNode" presStyleLbl="node1" presStyleIdx="1" presStyleCnt="4" custScaleX="117795" custScaleY="47159" custLinFactNeighborX="-789" custLinFactNeighborY="-36311">
        <dgm:presLayoutVars>
          <dgm:bulletEnabled val="1"/>
        </dgm:presLayoutVars>
      </dgm:prSet>
      <dgm:spPr/>
    </dgm:pt>
    <dgm:pt modelId="{B112A5E7-53ED-44B9-B765-7DA8B6AA5EB4}" type="pres">
      <dgm:prSet presAssocID="{D9CA604F-406E-43C6-BB76-90F98E88C5C6}" presName="aSpace" presStyleCnt="0"/>
      <dgm:spPr/>
    </dgm:pt>
    <dgm:pt modelId="{A09B50FC-79CD-422F-9A61-91CC0211C977}" type="pres">
      <dgm:prSet presAssocID="{9CE5BA1A-91A5-47E6-8666-AB453C9712B9}" presName="compNode" presStyleCnt="0"/>
      <dgm:spPr/>
    </dgm:pt>
    <dgm:pt modelId="{08C45297-7A7F-446A-B086-C064234108C3}" type="pres">
      <dgm:prSet presAssocID="{9CE5BA1A-91A5-47E6-8666-AB453C9712B9}" presName="aNode" presStyleLbl="bgShp" presStyleIdx="2" presStyleCnt="3" custScaleY="89562" custLinFactNeighborX="-611" custLinFactNeighborY="78"/>
      <dgm:spPr/>
    </dgm:pt>
    <dgm:pt modelId="{B68D4128-CF00-49AF-8C5D-852DF041BC8E}" type="pres">
      <dgm:prSet presAssocID="{9CE5BA1A-91A5-47E6-8666-AB453C9712B9}" presName="textNode" presStyleLbl="bgShp" presStyleIdx="2" presStyleCnt="3"/>
      <dgm:spPr/>
    </dgm:pt>
    <dgm:pt modelId="{8A2339D3-5FB4-4ED3-9222-E0398AB39FCD}" type="pres">
      <dgm:prSet presAssocID="{9CE5BA1A-91A5-47E6-8666-AB453C9712B9}" presName="compChildNode" presStyleCnt="0"/>
      <dgm:spPr/>
    </dgm:pt>
    <dgm:pt modelId="{36F4493C-AB7B-4C90-981E-C4BFE11BD116}" type="pres">
      <dgm:prSet presAssocID="{9CE5BA1A-91A5-47E6-8666-AB453C9712B9}" presName="theInnerList" presStyleCnt="0"/>
      <dgm:spPr/>
    </dgm:pt>
    <dgm:pt modelId="{4252118A-5271-45E6-991D-B544DADC1B3C}" type="pres">
      <dgm:prSet presAssocID="{C92EF369-E663-4625-A008-8D0AC0E63322}" presName="childNode" presStyleLbl="node1" presStyleIdx="2" presStyleCnt="4" custScaleX="115687" custScaleY="2000000" custLinFactY="-385260" custLinFactNeighborX="2444" custLinFactNeighborY="-400000">
        <dgm:presLayoutVars>
          <dgm:bulletEnabled val="1"/>
        </dgm:presLayoutVars>
      </dgm:prSet>
      <dgm:spPr/>
    </dgm:pt>
    <dgm:pt modelId="{BDC146D5-899E-4DD9-89FB-7713E2F3DA77}" type="pres">
      <dgm:prSet presAssocID="{C92EF369-E663-4625-A008-8D0AC0E63322}" presName="aSpace2" presStyleCnt="0"/>
      <dgm:spPr/>
    </dgm:pt>
    <dgm:pt modelId="{5080B561-9D02-4252-B42C-6083A88BFCA7}" type="pres">
      <dgm:prSet presAssocID="{702D9205-DBCE-411E-BEDB-AC5C07324996}" presName="childNode" presStyleLbl="node1" presStyleIdx="3" presStyleCnt="4" custScaleX="80358" custScaleY="119983" custLinFactY="-223301" custLinFactNeighborX="14260" custLinFactNeighborY="-300000">
        <dgm:presLayoutVars>
          <dgm:bulletEnabled val="1"/>
        </dgm:presLayoutVars>
      </dgm:prSet>
      <dgm:spPr/>
    </dgm:pt>
  </dgm:ptLst>
  <dgm:cxnLst>
    <dgm:cxn modelId="{2B25790A-7AAA-453E-976C-0F21C97BA71C}" type="presOf" srcId="{772272CD-159E-4C7B-A176-22B51D8A3A3A}" destId="{4252118A-5271-45E6-991D-B544DADC1B3C}" srcOrd="0" destOrd="1" presId="urn:microsoft.com/office/officeart/2005/8/layout/lProcess2"/>
    <dgm:cxn modelId="{69E0D111-C5BB-428C-8863-95BA7465A568}" type="presOf" srcId="{702D9205-DBCE-411E-BEDB-AC5C07324996}" destId="{5080B561-9D02-4252-B42C-6083A88BFCA7}" srcOrd="0" destOrd="0" presId="urn:microsoft.com/office/officeart/2005/8/layout/lProcess2"/>
    <dgm:cxn modelId="{53422212-5CFB-4BBC-824C-0A1D977450B9}" srcId="{9CE5BA1A-91A5-47E6-8666-AB453C9712B9}" destId="{C92EF369-E663-4625-A008-8D0AC0E63322}" srcOrd="0" destOrd="0" parTransId="{C300FB9C-39BD-4C4B-B955-FFEFC56A6F4C}" sibTransId="{18F27064-C524-4088-83E2-12E5696430D7}"/>
    <dgm:cxn modelId="{B0F1AF19-4BED-41A9-BB2C-4685CF289EED}" type="presOf" srcId="{E94BAEA5-1600-4E32-90E2-DB2F2038BA06}" destId="{50C46C22-4140-41B1-87A9-75B4824EE0A0}" srcOrd="1" destOrd="0" presId="urn:microsoft.com/office/officeart/2005/8/layout/lProcess2"/>
    <dgm:cxn modelId="{B1B97521-BDD5-4083-AD1D-913767BAA3DE}" srcId="{FD4C114E-AA90-40B0-B301-32D83B088BA8}" destId="{40A993A1-A33F-4AFD-8CD3-93425780782C}" srcOrd="1" destOrd="0" parTransId="{A4196EDD-E2C2-46F0-99C4-35776F20D54A}" sibTransId="{E83F48E5-E717-40DC-A983-7D10EBD77A60}"/>
    <dgm:cxn modelId="{97500724-0233-4D78-AAF8-A9F9337D2227}" type="presOf" srcId="{0B36D07F-1EAA-4067-920F-BA2FB2BF3AB7}" destId="{4252118A-5271-45E6-991D-B544DADC1B3C}" srcOrd="0" destOrd="4" presId="urn:microsoft.com/office/officeart/2005/8/layout/lProcess2"/>
    <dgm:cxn modelId="{A9601F27-FF89-4BCF-B447-538CDA6EE0F8}" srcId="{C92EF369-E663-4625-A008-8D0AC0E63322}" destId="{4A6D9ED8-F3C1-475A-9DC8-5782DDBF6159}" srcOrd="1" destOrd="0" parTransId="{B219E4BE-9E98-4031-9B7B-B0F93154BEA6}" sibTransId="{80C0142A-C1D8-4C7E-B6A9-E559F74E946A}"/>
    <dgm:cxn modelId="{A682E127-2DBA-4184-975A-AAD6A2168660}" type="presOf" srcId="{40A993A1-A33F-4AFD-8CD3-93425780782C}" destId="{5DCDB5FA-6E2B-4885-A2F8-7D037635380C}" srcOrd="0" destOrd="2" presId="urn:microsoft.com/office/officeart/2005/8/layout/lProcess2"/>
    <dgm:cxn modelId="{F65BA734-5684-4285-9B16-33CECE0AFDD9}" srcId="{7207D8DE-710E-45F5-BBCC-F4E7931F3AA0}" destId="{94B50203-A971-46F5-92E0-F2DBACB30331}" srcOrd="2" destOrd="0" parTransId="{54239E8B-3093-4595-AA6E-208E2FB3894E}" sibTransId="{E3939654-46F8-415C-BF49-1EB1AE6E08E3}"/>
    <dgm:cxn modelId="{39434235-1E3F-42BF-8EA3-8068CD24E9FE}" type="presOf" srcId="{04E52988-7696-4593-905E-2B90531BE4E3}" destId="{5DCDB5FA-6E2B-4885-A2F8-7D037635380C}" srcOrd="0" destOrd="3" presId="urn:microsoft.com/office/officeart/2005/8/layout/lProcess2"/>
    <dgm:cxn modelId="{246F6736-04A3-4F1D-B1B5-5BCEBB8BEF69}" type="presOf" srcId="{C92EF369-E663-4625-A008-8D0AC0E63322}" destId="{4252118A-5271-45E6-991D-B544DADC1B3C}" srcOrd="0" destOrd="0" presId="urn:microsoft.com/office/officeart/2005/8/layout/lProcess2"/>
    <dgm:cxn modelId="{2928A138-D856-4AF9-83FD-649FF0B8189A}" type="presOf" srcId="{7207D8DE-710E-45F5-BBCC-F4E7931F3AA0}" destId="{F80906CC-3B03-4DD0-986E-BC356CD1B0E4}" srcOrd="0" destOrd="0" presId="urn:microsoft.com/office/officeart/2005/8/layout/lProcess2"/>
    <dgm:cxn modelId="{399FF039-20D2-4BBC-B12B-C36D841F569D}" srcId="{5A15608A-54E3-4FF9-BA99-567F1DDDD27D}" destId="{E94BAEA5-1600-4E32-90E2-DB2F2038BA06}" srcOrd="0" destOrd="0" parTransId="{B0DAD053-C7C1-47D7-ACC1-91B38CF6D24B}" sibTransId="{0ED820D1-7D6C-4647-B312-FAD511051225}"/>
    <dgm:cxn modelId="{6DB2005D-F12F-4846-9FFA-A8CAC3C8B2ED}" type="presOf" srcId="{D9CA604F-406E-43C6-BB76-90F98E88C5C6}" destId="{8A09D738-0A94-4050-B4F9-F7DAF562D189}" srcOrd="1" destOrd="0" presId="urn:microsoft.com/office/officeart/2005/8/layout/lProcess2"/>
    <dgm:cxn modelId="{CCF66162-E2C4-4E63-959E-AC93705F49F6}" srcId="{5A15608A-54E3-4FF9-BA99-567F1DDDD27D}" destId="{9CE5BA1A-91A5-47E6-8666-AB453C9712B9}" srcOrd="2" destOrd="0" parTransId="{0CC43D7F-2D00-490F-902D-9E6F167D228E}" sibTransId="{DDA4E848-6716-4E29-A342-24D8E908FD44}"/>
    <dgm:cxn modelId="{31FA9D42-542B-4A96-9D10-1BE34C7CB9AC}" srcId="{5A15608A-54E3-4FF9-BA99-567F1DDDD27D}" destId="{D9CA604F-406E-43C6-BB76-90F98E88C5C6}" srcOrd="1" destOrd="0" parTransId="{64140867-3286-4ED4-A026-BBC32D31D94D}" sibTransId="{B7675BB9-6FD1-4C0B-8295-C8991BEA5D66}"/>
    <dgm:cxn modelId="{4E44C865-67DE-4B1B-8683-D9481E4B1581}" srcId="{FD4C114E-AA90-40B0-B301-32D83B088BA8}" destId="{56C3414B-DE05-4115-A15D-294133655220}" srcOrd="0" destOrd="0" parTransId="{07AAE410-5B59-48A1-AD56-44605B2DF05F}" sibTransId="{6F1D844E-DE6C-465F-A539-921D77B35CF5}"/>
    <dgm:cxn modelId="{3BDD8467-2BC6-4A4D-B69C-08A181BFDBA6}" type="presOf" srcId="{56C3414B-DE05-4115-A15D-294133655220}" destId="{5DCDB5FA-6E2B-4885-A2F8-7D037635380C}" srcOrd="0" destOrd="1" presId="urn:microsoft.com/office/officeart/2005/8/layout/lProcess2"/>
    <dgm:cxn modelId="{10593F4B-DF91-41CB-B7DC-13B062F3977D}" type="presOf" srcId="{FD4C114E-AA90-40B0-B301-32D83B088BA8}" destId="{5DCDB5FA-6E2B-4885-A2F8-7D037635380C}" srcOrd="0" destOrd="0" presId="urn:microsoft.com/office/officeart/2005/8/layout/lProcess2"/>
    <dgm:cxn modelId="{EAC56D6B-2A9B-46AA-B505-24A87F9EC2D0}" srcId="{FD4C114E-AA90-40B0-B301-32D83B088BA8}" destId="{04E52988-7696-4593-905E-2B90531BE4E3}" srcOrd="2" destOrd="0" parTransId="{B58227EB-A259-4A9A-A8B2-21199BB47D25}" sibTransId="{D4697DEC-6CC8-4C75-9C49-3C7044207BA9}"/>
    <dgm:cxn modelId="{52E0AB52-A8FF-4672-8CC5-CF3D828FAD28}" type="presOf" srcId="{C182A845-0CE2-4031-B9B8-015867090FE6}" destId="{5080B561-9D02-4252-B42C-6083A88BFCA7}" srcOrd="0" destOrd="1" presId="urn:microsoft.com/office/officeart/2005/8/layout/lProcess2"/>
    <dgm:cxn modelId="{0C366854-F624-4203-A8D0-4FD3236783D4}" srcId="{9CE5BA1A-91A5-47E6-8666-AB453C9712B9}" destId="{702D9205-DBCE-411E-BEDB-AC5C07324996}" srcOrd="1" destOrd="0" parTransId="{949D5946-4CBC-4F59-B0F6-08BADED65997}" sibTransId="{C8EB9E2E-9944-4B18-9777-63485E682629}"/>
    <dgm:cxn modelId="{2840607B-C4D9-4720-AC72-84DE4F027890}" srcId="{7207D8DE-710E-45F5-BBCC-F4E7931F3AA0}" destId="{F5384F33-EA4F-48EF-8FB1-7CACA6F8578F}" srcOrd="0" destOrd="0" parTransId="{EDAEC7DB-142E-4006-B41A-91558083ACBE}" sibTransId="{CD82B71B-4E20-4897-9D07-A484E4DDD110}"/>
    <dgm:cxn modelId="{DB214682-375F-4532-94C7-4A14894B01C5}" type="presOf" srcId="{E94BAEA5-1600-4E32-90E2-DB2F2038BA06}" destId="{84314611-3447-4E57-8295-64E57CCFEFE1}" srcOrd="0" destOrd="0" presId="urn:microsoft.com/office/officeart/2005/8/layout/lProcess2"/>
    <dgm:cxn modelId="{EE6A798C-2BA3-48F8-A6C2-F6A1D72472F3}" type="presOf" srcId="{9CE5BA1A-91A5-47E6-8666-AB453C9712B9}" destId="{B68D4128-CF00-49AF-8C5D-852DF041BC8E}" srcOrd="1" destOrd="0" presId="urn:microsoft.com/office/officeart/2005/8/layout/lProcess2"/>
    <dgm:cxn modelId="{D861F18F-E261-46ED-AD6E-A4DD27486B58}" srcId="{E94BAEA5-1600-4E32-90E2-DB2F2038BA06}" destId="{FD4C114E-AA90-40B0-B301-32D83B088BA8}" srcOrd="0" destOrd="0" parTransId="{D34EC3EA-A862-4B41-9CA1-21539DB41A7C}" sibTransId="{F0CF0019-E6EC-4A86-9701-8398E965B782}"/>
    <dgm:cxn modelId="{B5832D96-3B17-4DF4-B247-891329F6EC3F}" srcId="{D9CA604F-406E-43C6-BB76-90F98E88C5C6}" destId="{7207D8DE-710E-45F5-BBCC-F4E7931F3AA0}" srcOrd="0" destOrd="0" parTransId="{27C774E7-15D1-47BF-AE7F-B14D469EE825}" sibTransId="{3EC5FACA-888C-4782-8D72-B124DC70DBDD}"/>
    <dgm:cxn modelId="{48304B9C-F12C-49CB-AAA8-DF557D393351}" srcId="{702D9205-DBCE-411E-BEDB-AC5C07324996}" destId="{C182A845-0CE2-4031-B9B8-015867090FE6}" srcOrd="0" destOrd="0" parTransId="{637A91F1-90D3-45F5-BA5B-1686AA1D6FA3}" sibTransId="{645F3C9E-330D-44F8-BC98-5BAD3F984DA0}"/>
    <dgm:cxn modelId="{08E298A2-A162-4B82-9085-F982A2083F4B}" type="presOf" srcId="{5A15608A-54E3-4FF9-BA99-567F1DDDD27D}" destId="{6089322C-619D-4152-B5F1-F59CB4E93582}" srcOrd="0" destOrd="0" presId="urn:microsoft.com/office/officeart/2005/8/layout/lProcess2"/>
    <dgm:cxn modelId="{8CECB6AB-2AA9-476F-8790-2BACD9D93599}" type="presOf" srcId="{9CE5BA1A-91A5-47E6-8666-AB453C9712B9}" destId="{08C45297-7A7F-446A-B086-C064234108C3}" srcOrd="0" destOrd="0" presId="urn:microsoft.com/office/officeart/2005/8/layout/lProcess2"/>
    <dgm:cxn modelId="{9EDB67BA-3E8A-41D4-862B-DE481A83211E}" srcId="{C92EF369-E663-4625-A008-8D0AC0E63322}" destId="{A605F74A-9BDE-41E7-B6BC-F35F80F5BA36}" srcOrd="2" destOrd="0" parTransId="{6A98BF54-0C1D-4844-A19B-5002B29D877D}" sibTransId="{FDC11D8F-0712-4F64-BD10-50CD5A5F29F6}"/>
    <dgm:cxn modelId="{28FC05CB-DD0D-4550-982F-365A7FAC2FB8}" type="presOf" srcId="{F5384F33-EA4F-48EF-8FB1-7CACA6F8578F}" destId="{F80906CC-3B03-4DD0-986E-BC356CD1B0E4}" srcOrd="0" destOrd="1" presId="urn:microsoft.com/office/officeart/2005/8/layout/lProcess2"/>
    <dgm:cxn modelId="{AC417DD0-BF3F-4472-98ED-5D9F72557767}" type="presOf" srcId="{A605F74A-9BDE-41E7-B6BC-F35F80F5BA36}" destId="{4252118A-5271-45E6-991D-B544DADC1B3C}" srcOrd="0" destOrd="3" presId="urn:microsoft.com/office/officeart/2005/8/layout/lProcess2"/>
    <dgm:cxn modelId="{534F97D0-35E7-4E6F-9FAB-334E06EA8FD6}" srcId="{C92EF369-E663-4625-A008-8D0AC0E63322}" destId="{0B36D07F-1EAA-4067-920F-BA2FB2BF3AB7}" srcOrd="3" destOrd="0" parTransId="{372F45C8-2F15-4D5C-9F6D-97F1AD6C7C86}" sibTransId="{90EA46BC-DCFA-479C-AA00-F594F7DC8971}"/>
    <dgm:cxn modelId="{0196D3D6-6B4A-477E-99E9-0BD2FE58BCC1}" type="presOf" srcId="{94B50203-A971-46F5-92E0-F2DBACB30331}" destId="{F80906CC-3B03-4DD0-986E-BC356CD1B0E4}" srcOrd="0" destOrd="3" presId="urn:microsoft.com/office/officeart/2005/8/layout/lProcess2"/>
    <dgm:cxn modelId="{65AAC2D9-F8C6-40EC-901D-61666C14BEE0}" type="presOf" srcId="{13F40109-DFBE-404F-861D-9A941CAE9FB2}" destId="{F80906CC-3B03-4DD0-986E-BC356CD1B0E4}" srcOrd="0" destOrd="2" presId="urn:microsoft.com/office/officeart/2005/8/layout/lProcess2"/>
    <dgm:cxn modelId="{1D29DDDB-48AA-4B2A-B8B4-D957BEC83E37}" srcId="{C92EF369-E663-4625-A008-8D0AC0E63322}" destId="{772272CD-159E-4C7B-A176-22B51D8A3A3A}" srcOrd="0" destOrd="0" parTransId="{F3793B23-A03A-4B2B-95AB-530B1FF3B9EF}" sibTransId="{3C03766B-B2C9-4C42-BDCF-28998C3F4F47}"/>
    <dgm:cxn modelId="{C54C49E1-DEB2-4DF8-8648-86BBC99D11A1}" type="presOf" srcId="{4A6D9ED8-F3C1-475A-9DC8-5782DDBF6159}" destId="{4252118A-5271-45E6-991D-B544DADC1B3C}" srcOrd="0" destOrd="2" presId="urn:microsoft.com/office/officeart/2005/8/layout/lProcess2"/>
    <dgm:cxn modelId="{966B6AED-FA17-4E61-8BAF-3583DCAE3D5E}" srcId="{7207D8DE-710E-45F5-BBCC-F4E7931F3AA0}" destId="{13F40109-DFBE-404F-861D-9A941CAE9FB2}" srcOrd="1" destOrd="0" parTransId="{7CD83F8D-419B-4323-971B-2B44BB4A4BB7}" sibTransId="{B283C576-AE78-438D-9D84-4A36C65E823D}"/>
    <dgm:cxn modelId="{C44F0BFF-9622-4D43-BC96-096D5F0D59AE}" type="presOf" srcId="{D9CA604F-406E-43C6-BB76-90F98E88C5C6}" destId="{D3F7EC8B-439B-451F-A5A5-2119C24167FC}" srcOrd="0" destOrd="0" presId="urn:microsoft.com/office/officeart/2005/8/layout/lProcess2"/>
    <dgm:cxn modelId="{7639DF11-5B72-413F-AFB3-BAB0D65CB603}" type="presParOf" srcId="{6089322C-619D-4152-B5F1-F59CB4E93582}" destId="{4F4AA1A2-42C1-4F32-B165-0E24ECFF5389}" srcOrd="0" destOrd="0" presId="urn:microsoft.com/office/officeart/2005/8/layout/lProcess2"/>
    <dgm:cxn modelId="{54887ED0-1619-4B0E-90A2-05FEFA4D7654}" type="presParOf" srcId="{4F4AA1A2-42C1-4F32-B165-0E24ECFF5389}" destId="{84314611-3447-4E57-8295-64E57CCFEFE1}" srcOrd="0" destOrd="0" presId="urn:microsoft.com/office/officeart/2005/8/layout/lProcess2"/>
    <dgm:cxn modelId="{1E6A1433-FEC2-4990-86BF-85392F875EA6}" type="presParOf" srcId="{4F4AA1A2-42C1-4F32-B165-0E24ECFF5389}" destId="{50C46C22-4140-41B1-87A9-75B4824EE0A0}" srcOrd="1" destOrd="0" presId="urn:microsoft.com/office/officeart/2005/8/layout/lProcess2"/>
    <dgm:cxn modelId="{0C759563-BEED-4D1A-BAF6-1A45B2CEB582}" type="presParOf" srcId="{4F4AA1A2-42C1-4F32-B165-0E24ECFF5389}" destId="{B721E9F2-E470-419B-B739-8DB0B69D486E}" srcOrd="2" destOrd="0" presId="urn:microsoft.com/office/officeart/2005/8/layout/lProcess2"/>
    <dgm:cxn modelId="{5CC0F5D9-9C46-4C09-8B86-763AFD38A5E5}" type="presParOf" srcId="{B721E9F2-E470-419B-B739-8DB0B69D486E}" destId="{DD69B846-A0C3-4ABE-B8E2-DF0253ADA9DE}" srcOrd="0" destOrd="0" presId="urn:microsoft.com/office/officeart/2005/8/layout/lProcess2"/>
    <dgm:cxn modelId="{FD1BBB28-D2B0-4A48-B91D-5F315E843FA7}" type="presParOf" srcId="{DD69B846-A0C3-4ABE-B8E2-DF0253ADA9DE}" destId="{5DCDB5FA-6E2B-4885-A2F8-7D037635380C}" srcOrd="0" destOrd="0" presId="urn:microsoft.com/office/officeart/2005/8/layout/lProcess2"/>
    <dgm:cxn modelId="{BFD9DB2B-3776-4F85-A9D8-5687D64B258A}" type="presParOf" srcId="{6089322C-619D-4152-B5F1-F59CB4E93582}" destId="{642D5A05-7E48-4DB6-B964-81B420A3D9AF}" srcOrd="1" destOrd="0" presId="urn:microsoft.com/office/officeart/2005/8/layout/lProcess2"/>
    <dgm:cxn modelId="{B35F364E-0EA8-4644-9C4D-CBE30C246F30}" type="presParOf" srcId="{6089322C-619D-4152-B5F1-F59CB4E93582}" destId="{9EF31C0D-8A83-47F2-92EC-552BDECA9AFE}" srcOrd="2" destOrd="0" presId="urn:microsoft.com/office/officeart/2005/8/layout/lProcess2"/>
    <dgm:cxn modelId="{04FEF91B-AA75-484D-ABB9-E15D6D634408}" type="presParOf" srcId="{9EF31C0D-8A83-47F2-92EC-552BDECA9AFE}" destId="{D3F7EC8B-439B-451F-A5A5-2119C24167FC}" srcOrd="0" destOrd="0" presId="urn:microsoft.com/office/officeart/2005/8/layout/lProcess2"/>
    <dgm:cxn modelId="{3FA98DF7-D0A1-49C2-B328-B1D7D53E638F}" type="presParOf" srcId="{9EF31C0D-8A83-47F2-92EC-552BDECA9AFE}" destId="{8A09D738-0A94-4050-B4F9-F7DAF562D189}" srcOrd="1" destOrd="0" presId="urn:microsoft.com/office/officeart/2005/8/layout/lProcess2"/>
    <dgm:cxn modelId="{B42B3934-5A90-4C51-952C-690CBAF2017D}" type="presParOf" srcId="{9EF31C0D-8A83-47F2-92EC-552BDECA9AFE}" destId="{32785ED0-71E6-42E6-8072-C2D532319018}" srcOrd="2" destOrd="0" presId="urn:microsoft.com/office/officeart/2005/8/layout/lProcess2"/>
    <dgm:cxn modelId="{0956977B-0E94-465E-9C83-1FDF2D04161D}" type="presParOf" srcId="{32785ED0-71E6-42E6-8072-C2D532319018}" destId="{8A68CBD3-B842-4EBB-98CB-494FEBF80794}" srcOrd="0" destOrd="0" presId="urn:microsoft.com/office/officeart/2005/8/layout/lProcess2"/>
    <dgm:cxn modelId="{C6E0605C-11D6-4530-BA5F-452ED81B372F}" type="presParOf" srcId="{8A68CBD3-B842-4EBB-98CB-494FEBF80794}" destId="{F80906CC-3B03-4DD0-986E-BC356CD1B0E4}" srcOrd="0" destOrd="0" presId="urn:microsoft.com/office/officeart/2005/8/layout/lProcess2"/>
    <dgm:cxn modelId="{5D8A919D-0CA9-4BF9-ADA6-AA6E848747E9}" type="presParOf" srcId="{6089322C-619D-4152-B5F1-F59CB4E93582}" destId="{B112A5E7-53ED-44B9-B765-7DA8B6AA5EB4}" srcOrd="3" destOrd="0" presId="urn:microsoft.com/office/officeart/2005/8/layout/lProcess2"/>
    <dgm:cxn modelId="{42C94C7B-DC4C-497D-AA97-300495C000AE}" type="presParOf" srcId="{6089322C-619D-4152-B5F1-F59CB4E93582}" destId="{A09B50FC-79CD-422F-9A61-91CC0211C977}" srcOrd="4" destOrd="0" presId="urn:microsoft.com/office/officeart/2005/8/layout/lProcess2"/>
    <dgm:cxn modelId="{1D616543-AA92-453E-9AC6-1C4471C1EA02}" type="presParOf" srcId="{A09B50FC-79CD-422F-9A61-91CC0211C977}" destId="{08C45297-7A7F-446A-B086-C064234108C3}" srcOrd="0" destOrd="0" presId="urn:microsoft.com/office/officeart/2005/8/layout/lProcess2"/>
    <dgm:cxn modelId="{68C61CA8-1059-4621-87D5-69FB75772124}" type="presParOf" srcId="{A09B50FC-79CD-422F-9A61-91CC0211C977}" destId="{B68D4128-CF00-49AF-8C5D-852DF041BC8E}" srcOrd="1" destOrd="0" presId="urn:microsoft.com/office/officeart/2005/8/layout/lProcess2"/>
    <dgm:cxn modelId="{AA483209-E57B-421E-8229-5A9CDF0BEB18}" type="presParOf" srcId="{A09B50FC-79CD-422F-9A61-91CC0211C977}" destId="{8A2339D3-5FB4-4ED3-9222-E0398AB39FCD}" srcOrd="2" destOrd="0" presId="urn:microsoft.com/office/officeart/2005/8/layout/lProcess2"/>
    <dgm:cxn modelId="{CA1E1C5E-61EC-420D-86DB-CC5B570FF84C}" type="presParOf" srcId="{8A2339D3-5FB4-4ED3-9222-E0398AB39FCD}" destId="{36F4493C-AB7B-4C90-981E-C4BFE11BD116}" srcOrd="0" destOrd="0" presId="urn:microsoft.com/office/officeart/2005/8/layout/lProcess2"/>
    <dgm:cxn modelId="{F3282D20-BFFA-4027-8CA2-ED0D44CB2489}" type="presParOf" srcId="{36F4493C-AB7B-4C90-981E-C4BFE11BD116}" destId="{4252118A-5271-45E6-991D-B544DADC1B3C}" srcOrd="0" destOrd="0" presId="urn:microsoft.com/office/officeart/2005/8/layout/lProcess2"/>
    <dgm:cxn modelId="{526D214B-377F-424B-8CEF-8E7C13C76B01}" type="presParOf" srcId="{36F4493C-AB7B-4C90-981E-C4BFE11BD116}" destId="{BDC146D5-899E-4DD9-89FB-7713E2F3DA77}" srcOrd="1" destOrd="0" presId="urn:microsoft.com/office/officeart/2005/8/layout/lProcess2"/>
    <dgm:cxn modelId="{481C3A08-0F02-4852-A283-FCFF97AB3458}" type="presParOf" srcId="{36F4493C-AB7B-4C90-981E-C4BFE11BD116}" destId="{5080B561-9D02-4252-B42C-6083A88BFCA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836516-8FF9-4B97-940B-0BDA235F8BB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04B7D92-023C-4A15-90C4-A346D1A85F58}">
      <dgm:prSet phldrT="[Text]"/>
      <dgm:spPr>
        <a:noFill/>
        <a:ln>
          <a:solidFill>
            <a:schemeClr val="tx1"/>
          </a:solidFill>
        </a:ln>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a:ln w="11430">
                <a:solidFill>
                  <a:srgbClr val="FF0000"/>
                </a:solidFill>
              </a:ln>
              <a:solidFill>
                <a:srgbClr val="FF0000"/>
              </a:solidFill>
              <a:effectLst>
                <a:outerShdw blurRad="76200" dist="50800" dir="5400000" algn="tl" rotWithShape="0">
                  <a:srgbClr val="000000">
                    <a:alpha val="65000"/>
                  </a:srgbClr>
                </a:outerShdw>
              </a:effectLst>
              <a:latin typeface="Bernard MT Condensed" pitchFamily="18" charset="0"/>
            </a:rPr>
            <a:t>MANAJEMEN SDM KESEHATAN</a:t>
          </a:r>
        </a:p>
      </dgm:t>
    </dgm:pt>
    <dgm:pt modelId="{CBABD2F6-94A2-45A4-97AB-9E9F163076D8}" type="parTrans" cxnId="{1CACDFA3-84E4-4C3A-831F-EB9874094186}">
      <dgm:prSet/>
      <dgm:spPr/>
      <dgm:t>
        <a:bodyPr/>
        <a:lstStyle/>
        <a:p>
          <a:endParaRPr lang="en-US"/>
        </a:p>
      </dgm:t>
    </dgm:pt>
    <dgm:pt modelId="{D75E6463-DE54-4B93-A194-FDFA52DCBE74}" type="sibTrans" cxnId="{1CACDFA3-84E4-4C3A-831F-EB9874094186}">
      <dgm:prSet/>
      <dgm:spPr/>
      <dgm:t>
        <a:bodyPr/>
        <a:lstStyle/>
        <a:p>
          <a:endParaRPr lang="en-US"/>
        </a:p>
      </dgm:t>
    </dgm:pt>
    <dgm:pt modelId="{3B4410C8-A9EE-4A9B-92FC-85D83DE79826}">
      <dgm:prSet phldrT="[Text]"/>
      <dgm:spPr>
        <a:blipFill rotWithShape="0">
          <a:blip xmlns:r="http://schemas.openxmlformats.org/officeDocument/2006/relationships" r:embed="rId1"/>
          <a:stretch>
            <a:fillRect/>
          </a:stretch>
        </a:blipFill>
      </dgm:spPr>
      <dgm:t>
        <a:bodyPr/>
        <a:lstStyle/>
        <a:p>
          <a:r>
            <a:rPr lang="en-US" dirty="0"/>
            <a:t> </a:t>
          </a:r>
        </a:p>
      </dgm:t>
    </dgm:pt>
    <dgm:pt modelId="{A1287DE9-B605-408E-BB8A-3A77943D20D0}" type="parTrans" cxnId="{4F161F4D-72F3-4203-B57B-284A028D872B}">
      <dgm:prSet/>
      <dgm:spPr>
        <a:ln>
          <a:solidFill>
            <a:schemeClr val="tx1"/>
          </a:solidFill>
        </a:ln>
      </dgm:spPr>
      <dgm:t>
        <a:bodyPr/>
        <a:lstStyle/>
        <a:p>
          <a:endParaRPr lang="en-US"/>
        </a:p>
      </dgm:t>
    </dgm:pt>
    <dgm:pt modelId="{39079669-8E1F-4E52-8C76-B89F5A735895}" type="sibTrans" cxnId="{4F161F4D-72F3-4203-B57B-284A028D872B}">
      <dgm:prSet/>
      <dgm:spPr/>
      <dgm:t>
        <a:bodyPr/>
        <a:lstStyle/>
        <a:p>
          <a:endParaRPr lang="en-US"/>
        </a:p>
      </dgm:t>
    </dgm:pt>
    <dgm:pt modelId="{2D3574AF-FFCF-4122-A884-DA4ACCF9CC2C}">
      <dgm:prSet phldrT="[Text]"/>
      <dgm:spPr>
        <a:blipFill rotWithShape="0">
          <a:blip xmlns:r="http://schemas.openxmlformats.org/officeDocument/2006/relationships" r:embed="rId2"/>
          <a:stretch>
            <a:fillRect/>
          </a:stretch>
        </a:blipFill>
      </dgm:spPr>
      <dgm:t>
        <a:bodyPr/>
        <a:lstStyle/>
        <a:p>
          <a:endParaRPr lang="en-US" dirty="0"/>
        </a:p>
      </dgm:t>
    </dgm:pt>
    <dgm:pt modelId="{7EA287CC-FAB9-473A-9FF7-69118738C6E5}" type="parTrans" cxnId="{A3D7F6C3-DD80-4797-B684-504FEE73EEAF}">
      <dgm:prSet/>
      <dgm:spPr>
        <a:ln>
          <a:solidFill>
            <a:schemeClr val="tx1"/>
          </a:solidFill>
        </a:ln>
      </dgm:spPr>
      <dgm:t>
        <a:bodyPr/>
        <a:lstStyle/>
        <a:p>
          <a:endParaRPr lang="en-US"/>
        </a:p>
      </dgm:t>
    </dgm:pt>
    <dgm:pt modelId="{9645C47C-BC37-47D2-ADC3-D8D983DFE68C}" type="sibTrans" cxnId="{A3D7F6C3-DD80-4797-B684-504FEE73EEAF}">
      <dgm:prSet/>
      <dgm:spPr/>
      <dgm:t>
        <a:bodyPr/>
        <a:lstStyle/>
        <a:p>
          <a:endParaRPr lang="en-US"/>
        </a:p>
      </dgm:t>
    </dgm:pt>
    <dgm:pt modelId="{0F730536-04D6-4701-915D-1A4F7853DF79}">
      <dgm:prSet phldrT="[Text]"/>
      <dgm:spPr>
        <a:blipFill rotWithShape="0">
          <a:blip xmlns:r="http://schemas.openxmlformats.org/officeDocument/2006/relationships" r:embed="rId3"/>
          <a:stretch>
            <a:fillRect/>
          </a:stretch>
        </a:blipFill>
      </dgm:spPr>
      <dgm:t>
        <a:bodyPr/>
        <a:lstStyle/>
        <a:p>
          <a:endParaRPr lang="en-US" dirty="0"/>
        </a:p>
      </dgm:t>
    </dgm:pt>
    <dgm:pt modelId="{E0B9DE3C-5B3E-4D86-8CEA-17AD2D676EF2}" type="sibTrans" cxnId="{2E9BA585-E681-4933-9D47-FAB10CAA036E}">
      <dgm:prSet/>
      <dgm:spPr>
        <a:prstGeom prst="mathMinus">
          <a:avLst/>
        </a:prstGeom>
      </dgm:spPr>
      <dgm:t>
        <a:bodyPr/>
        <a:lstStyle/>
        <a:p>
          <a:endParaRPr lang="en-US"/>
        </a:p>
      </dgm:t>
    </dgm:pt>
    <dgm:pt modelId="{5D62DB23-EF17-4845-9458-06CB6782FFAC}" type="parTrans" cxnId="{2E9BA585-E681-4933-9D47-FAB10CAA036E}">
      <dgm:prSet/>
      <dgm:spPr>
        <a:ln>
          <a:solidFill>
            <a:schemeClr val="tx1"/>
          </a:solidFill>
        </a:ln>
      </dgm:spPr>
      <dgm:t>
        <a:bodyPr/>
        <a:lstStyle/>
        <a:p>
          <a:endParaRPr lang="en-US"/>
        </a:p>
      </dgm:t>
    </dgm:pt>
    <dgm:pt modelId="{DC04F84A-5AC9-4018-BA29-0713EB7CFE38}">
      <dgm:prSet phldrT="[Text]"/>
      <dgm:spPr>
        <a:blipFill rotWithShape="0">
          <a:blip xmlns:r="http://schemas.openxmlformats.org/officeDocument/2006/relationships" r:embed="rId4"/>
          <a:stretch>
            <a:fillRect/>
          </a:stretch>
        </a:blipFill>
      </dgm:spPr>
      <dgm:t>
        <a:bodyPr/>
        <a:lstStyle/>
        <a:p>
          <a:endParaRPr lang="en-US" dirty="0"/>
        </a:p>
      </dgm:t>
    </dgm:pt>
    <dgm:pt modelId="{AD3D47DD-C589-475C-888B-6D1F7CC781DA}" type="parTrans" cxnId="{096DFB9E-6305-4BEA-8108-A5F83F45D396}">
      <dgm:prSet/>
      <dgm:spPr>
        <a:ln>
          <a:solidFill>
            <a:schemeClr val="tx1"/>
          </a:solidFill>
        </a:ln>
      </dgm:spPr>
      <dgm:t>
        <a:bodyPr/>
        <a:lstStyle/>
        <a:p>
          <a:endParaRPr lang="en-US"/>
        </a:p>
      </dgm:t>
    </dgm:pt>
    <dgm:pt modelId="{E735625B-44EF-4919-9A69-D590DBF5094A}" type="sibTrans" cxnId="{096DFB9E-6305-4BEA-8108-A5F83F45D396}">
      <dgm:prSet custAng="13814164" custLinFactY="-200000" custLinFactNeighborX="10663" custLinFactNeighborY="-261837"/>
      <dgm:spPr>
        <a:prstGeom prst="mathMinus">
          <a:avLst/>
        </a:prstGeom>
      </dgm:spPr>
      <dgm:t>
        <a:bodyPr/>
        <a:lstStyle/>
        <a:p>
          <a:endParaRPr lang="en-US"/>
        </a:p>
      </dgm:t>
    </dgm:pt>
    <dgm:pt modelId="{214FA167-4654-48BE-AEB9-8F693628FE66}">
      <dgm:prSet phldrT="[Text]"/>
      <dgm:spPr>
        <a:blipFill rotWithShape="0">
          <a:blip xmlns:r="http://schemas.openxmlformats.org/officeDocument/2006/relationships" r:embed="rId5"/>
          <a:stretch>
            <a:fillRect/>
          </a:stretch>
        </a:blipFill>
      </dgm:spPr>
      <dgm:t>
        <a:bodyPr/>
        <a:lstStyle/>
        <a:p>
          <a:endParaRPr lang="en-US" dirty="0"/>
        </a:p>
      </dgm:t>
    </dgm:pt>
    <dgm:pt modelId="{F6DE0A5F-324B-459E-A243-37EFBDC6D21E}" type="parTrans" cxnId="{F456C267-BAF3-4EEC-A94F-714388967114}">
      <dgm:prSet/>
      <dgm:spPr>
        <a:ln>
          <a:solidFill>
            <a:schemeClr val="tx1"/>
          </a:solidFill>
        </a:ln>
      </dgm:spPr>
      <dgm:t>
        <a:bodyPr/>
        <a:lstStyle/>
        <a:p>
          <a:endParaRPr lang="en-US"/>
        </a:p>
      </dgm:t>
    </dgm:pt>
    <dgm:pt modelId="{0931239B-A2AD-4604-A170-A1A4AE552FDD}" type="sibTrans" cxnId="{F456C267-BAF3-4EEC-A94F-714388967114}">
      <dgm:prSet custAng="20014461" custScaleX="66366" custScaleY="152121" custLinFactY="91460" custLinFactNeighborX="58799" custLinFactNeighborY="100000"/>
      <dgm:spPr>
        <a:prstGeom prst="mathMinus">
          <a:avLst/>
        </a:prstGeom>
      </dgm:spPr>
      <dgm:t>
        <a:bodyPr/>
        <a:lstStyle/>
        <a:p>
          <a:endParaRPr lang="en-US"/>
        </a:p>
      </dgm:t>
    </dgm:pt>
    <dgm:pt modelId="{8EC8A514-D95E-4068-A99F-C03AED3E9690}">
      <dgm:prSet phldrT="[Text]"/>
      <dgm:spPr>
        <a:blipFill rotWithShape="0">
          <a:blip xmlns:r="http://schemas.openxmlformats.org/officeDocument/2006/relationships" r:embed="rId6"/>
          <a:stretch>
            <a:fillRect/>
          </a:stretch>
        </a:blipFill>
      </dgm:spPr>
      <dgm:t>
        <a:bodyPr/>
        <a:lstStyle/>
        <a:p>
          <a:endParaRPr lang="en-US" dirty="0"/>
        </a:p>
      </dgm:t>
    </dgm:pt>
    <dgm:pt modelId="{08FC5194-6DF7-43E6-A7E6-AB2D96E7795A}" type="sibTrans" cxnId="{1E4B95DE-1249-480C-AF57-CBE2287A76EF}">
      <dgm:prSet/>
      <dgm:spPr/>
      <dgm:t>
        <a:bodyPr/>
        <a:lstStyle/>
        <a:p>
          <a:endParaRPr lang="en-US"/>
        </a:p>
      </dgm:t>
    </dgm:pt>
    <dgm:pt modelId="{3C5E5ABD-534B-4DDD-B121-3D73E5E501E5}" type="parTrans" cxnId="{1E4B95DE-1249-480C-AF57-CBE2287A76EF}">
      <dgm:prSet/>
      <dgm:spPr>
        <a:ln>
          <a:solidFill>
            <a:schemeClr val="tx1"/>
          </a:solidFill>
        </a:ln>
      </dgm:spPr>
      <dgm:t>
        <a:bodyPr/>
        <a:lstStyle/>
        <a:p>
          <a:endParaRPr lang="en-US"/>
        </a:p>
      </dgm:t>
    </dgm:pt>
    <dgm:pt modelId="{AFE11921-388D-40DF-B352-CF7C9F28A683}">
      <dgm:prSet phldrT="[Text]"/>
      <dgm:spPr>
        <a:blipFill rotWithShape="0">
          <a:blip xmlns:r="http://schemas.openxmlformats.org/officeDocument/2006/relationships" r:embed="rId7"/>
          <a:stretch>
            <a:fillRect/>
          </a:stretch>
        </a:blipFill>
      </dgm:spPr>
      <dgm:t>
        <a:bodyPr/>
        <a:lstStyle/>
        <a:p>
          <a:endParaRPr lang="en-US" dirty="0"/>
        </a:p>
      </dgm:t>
    </dgm:pt>
    <dgm:pt modelId="{2362DDFE-C1D1-4A3F-82B0-05B87A56D278}" type="parTrans" cxnId="{378D77CD-0E0B-4D3E-80A2-AF4152AFA7CF}">
      <dgm:prSet/>
      <dgm:spPr/>
      <dgm:t>
        <a:bodyPr/>
        <a:lstStyle/>
        <a:p>
          <a:endParaRPr lang="en-US"/>
        </a:p>
      </dgm:t>
    </dgm:pt>
    <dgm:pt modelId="{67C52CE3-616A-4ABA-B407-E7B543492A2F}" type="sibTrans" cxnId="{378D77CD-0E0B-4D3E-80A2-AF4152AFA7CF}">
      <dgm:prSet/>
      <dgm:spPr/>
      <dgm:t>
        <a:bodyPr/>
        <a:lstStyle/>
        <a:p>
          <a:endParaRPr lang="en-US"/>
        </a:p>
      </dgm:t>
    </dgm:pt>
    <dgm:pt modelId="{46AEC217-4E6E-40B1-BA44-A9DB4641219F}">
      <dgm:prSet phldrT="[Text]"/>
      <dgm:spPr>
        <a:blipFill rotWithShape="0">
          <a:blip xmlns:r="http://schemas.openxmlformats.org/officeDocument/2006/relationships" r:embed="rId8"/>
          <a:stretch>
            <a:fillRect/>
          </a:stretch>
        </a:blipFill>
      </dgm:spPr>
      <dgm:t>
        <a:bodyPr/>
        <a:lstStyle/>
        <a:p>
          <a:r>
            <a:rPr lang="en-US" dirty="0"/>
            <a:t> </a:t>
          </a:r>
        </a:p>
      </dgm:t>
    </dgm:pt>
    <dgm:pt modelId="{13DEA695-7757-4CE1-AE32-F31A33DBA23F}" type="sibTrans" cxnId="{5A5457AE-6569-4475-B049-6E5A06816FB0}">
      <dgm:prSet/>
      <dgm:spPr/>
      <dgm:t>
        <a:bodyPr/>
        <a:lstStyle/>
        <a:p>
          <a:endParaRPr lang="en-US"/>
        </a:p>
      </dgm:t>
    </dgm:pt>
    <dgm:pt modelId="{045AF2B2-F1F6-4843-9844-E843A04FBF9A}" type="parTrans" cxnId="{5A5457AE-6569-4475-B049-6E5A06816FB0}">
      <dgm:prSet/>
      <dgm:spPr>
        <a:ln>
          <a:solidFill>
            <a:schemeClr val="tx1"/>
          </a:solidFill>
        </a:ln>
      </dgm:spPr>
      <dgm:t>
        <a:bodyPr/>
        <a:lstStyle/>
        <a:p>
          <a:endParaRPr lang="en-US"/>
        </a:p>
      </dgm:t>
    </dgm:pt>
    <dgm:pt modelId="{3C6DBA6C-BF5E-4617-8C85-5B9D706E6561}">
      <dgm:prSet phldrT="[Text]"/>
      <dgm:spPr>
        <a:blipFill rotWithShape="0">
          <a:blip xmlns:r="http://schemas.openxmlformats.org/officeDocument/2006/relationships" r:embed="rId9"/>
          <a:stretch>
            <a:fillRect/>
          </a:stretch>
        </a:blipFill>
      </dgm:spPr>
      <dgm:t>
        <a:bodyPr/>
        <a:lstStyle/>
        <a:p>
          <a:endParaRPr lang="en-US" dirty="0"/>
        </a:p>
      </dgm:t>
    </dgm:pt>
    <dgm:pt modelId="{3ACAC067-0E06-400C-81C1-7BFCD44E879C}" type="parTrans" cxnId="{629D3ABE-0591-4A66-9823-2A8418E7B53E}">
      <dgm:prSet/>
      <dgm:spPr/>
      <dgm:t>
        <a:bodyPr/>
        <a:lstStyle/>
        <a:p>
          <a:endParaRPr lang="en-US"/>
        </a:p>
      </dgm:t>
    </dgm:pt>
    <dgm:pt modelId="{021D9241-11D1-467D-A709-10317826DFE8}" type="sibTrans" cxnId="{629D3ABE-0591-4A66-9823-2A8418E7B53E}">
      <dgm:prSet/>
      <dgm:spPr/>
      <dgm:t>
        <a:bodyPr/>
        <a:lstStyle/>
        <a:p>
          <a:endParaRPr lang="en-US"/>
        </a:p>
      </dgm:t>
    </dgm:pt>
    <dgm:pt modelId="{3A6FAF44-2EB0-4236-9AC1-CF218A92560E}">
      <dgm:prSet phldrT="[Text]"/>
      <dgm:spPr>
        <a:blipFill rotWithShape="0">
          <a:blip xmlns:r="http://schemas.openxmlformats.org/officeDocument/2006/relationships" r:embed="rId10"/>
          <a:stretch>
            <a:fillRect/>
          </a:stretch>
        </a:blipFill>
      </dgm:spPr>
      <dgm:t>
        <a:bodyPr/>
        <a:lstStyle/>
        <a:p>
          <a:endParaRPr lang="en-US" dirty="0"/>
        </a:p>
      </dgm:t>
    </dgm:pt>
    <dgm:pt modelId="{ADA94796-5FCC-419F-B9A1-C5A26B74A7DD}" type="parTrans" cxnId="{109FE708-5891-4D48-B1D3-02AB71A82827}">
      <dgm:prSet/>
      <dgm:spPr/>
      <dgm:t>
        <a:bodyPr/>
        <a:lstStyle/>
        <a:p>
          <a:endParaRPr lang="en-US"/>
        </a:p>
      </dgm:t>
    </dgm:pt>
    <dgm:pt modelId="{FF9198D9-5394-4C91-9F41-1BA7ECDB296B}" type="sibTrans" cxnId="{109FE708-5891-4D48-B1D3-02AB71A82827}">
      <dgm:prSet/>
      <dgm:spPr/>
      <dgm:t>
        <a:bodyPr/>
        <a:lstStyle/>
        <a:p>
          <a:endParaRPr lang="en-US"/>
        </a:p>
      </dgm:t>
    </dgm:pt>
    <dgm:pt modelId="{40E90D89-0FBC-4028-A279-C49286927701}">
      <dgm:prSet phldrT="[Text]"/>
      <dgm:spPr>
        <a:blipFill rotWithShape="0">
          <a:blip xmlns:r="http://schemas.openxmlformats.org/officeDocument/2006/relationships" r:embed="rId11"/>
          <a:stretch>
            <a:fillRect/>
          </a:stretch>
        </a:blipFill>
      </dgm:spPr>
      <dgm:t>
        <a:bodyPr/>
        <a:lstStyle/>
        <a:p>
          <a:endParaRPr lang="en-US" dirty="0"/>
        </a:p>
      </dgm:t>
    </dgm:pt>
    <dgm:pt modelId="{C21EF37F-69EE-4386-B953-35D38CA37C9F}" type="parTrans" cxnId="{2C3C1914-83C6-4DBD-B101-D0E87CB8F9B4}">
      <dgm:prSet/>
      <dgm:spPr/>
      <dgm:t>
        <a:bodyPr/>
        <a:lstStyle/>
        <a:p>
          <a:endParaRPr lang="en-US"/>
        </a:p>
      </dgm:t>
    </dgm:pt>
    <dgm:pt modelId="{EF338C4A-51D8-405F-A30B-9A2F59113650}" type="sibTrans" cxnId="{2C3C1914-83C6-4DBD-B101-D0E87CB8F9B4}">
      <dgm:prSet/>
      <dgm:spPr/>
      <dgm:t>
        <a:bodyPr/>
        <a:lstStyle/>
        <a:p>
          <a:endParaRPr lang="en-US"/>
        </a:p>
      </dgm:t>
    </dgm:pt>
    <dgm:pt modelId="{9E36124E-64E5-449D-8B6B-B34D1D9E576B}">
      <dgm:prSet phldrT="[Text]"/>
      <dgm:spPr>
        <a:blipFill rotWithShape="0">
          <a:blip xmlns:r="http://schemas.openxmlformats.org/officeDocument/2006/relationships" r:embed="rId12"/>
          <a:stretch>
            <a:fillRect/>
          </a:stretch>
        </a:blipFill>
      </dgm:spPr>
      <dgm:t>
        <a:bodyPr/>
        <a:lstStyle/>
        <a:p>
          <a:endParaRPr lang="en-US" dirty="0"/>
        </a:p>
      </dgm:t>
    </dgm:pt>
    <dgm:pt modelId="{D5692790-187D-4887-88DB-354F07959902}" type="parTrans" cxnId="{983CCA61-6A50-4C7C-A9B7-8673983ED81D}">
      <dgm:prSet/>
      <dgm:spPr/>
      <dgm:t>
        <a:bodyPr/>
        <a:lstStyle/>
        <a:p>
          <a:endParaRPr lang="en-US"/>
        </a:p>
      </dgm:t>
    </dgm:pt>
    <dgm:pt modelId="{C54BD79B-033E-4686-80BD-1CD455BEBEEC}" type="sibTrans" cxnId="{983CCA61-6A50-4C7C-A9B7-8673983ED81D}">
      <dgm:prSet/>
      <dgm:spPr/>
      <dgm:t>
        <a:bodyPr/>
        <a:lstStyle/>
        <a:p>
          <a:endParaRPr lang="en-US"/>
        </a:p>
      </dgm:t>
    </dgm:pt>
    <dgm:pt modelId="{78B7BF2B-61BB-4C5C-B05B-CA5545B8712F}" type="pres">
      <dgm:prSet presAssocID="{8B836516-8FF9-4B97-940B-0BDA235F8BB1}" presName="cycle" presStyleCnt="0">
        <dgm:presLayoutVars>
          <dgm:chMax val="1"/>
          <dgm:dir/>
          <dgm:animLvl val="ctr"/>
          <dgm:resizeHandles val="exact"/>
        </dgm:presLayoutVars>
      </dgm:prSet>
      <dgm:spPr/>
    </dgm:pt>
    <dgm:pt modelId="{DF341773-3FA5-426E-AC1A-056C7063B36D}" type="pres">
      <dgm:prSet presAssocID="{F04B7D92-023C-4A15-90C4-A346D1A85F58}" presName="centerShape" presStyleLbl="node0" presStyleIdx="0" presStyleCnt="1" custScaleX="210699" custScaleY="222954"/>
      <dgm:spPr/>
    </dgm:pt>
    <dgm:pt modelId="{91A29E77-71AA-480B-8A48-75B7AD2E57B5}" type="pres">
      <dgm:prSet presAssocID="{A1287DE9-B605-408E-BB8A-3A77943D20D0}" presName="Name9" presStyleLbl="parChTrans1D2" presStyleIdx="0" presStyleCnt="12"/>
      <dgm:spPr/>
    </dgm:pt>
    <dgm:pt modelId="{C9045899-3939-474F-9FAC-5203D61AB092}" type="pres">
      <dgm:prSet presAssocID="{A1287DE9-B605-408E-BB8A-3A77943D20D0}" presName="connTx" presStyleLbl="parChTrans1D2" presStyleIdx="0" presStyleCnt="12"/>
      <dgm:spPr/>
    </dgm:pt>
    <dgm:pt modelId="{DBB5AE80-AA0D-4716-ABC1-A4A17589D857}" type="pres">
      <dgm:prSet presAssocID="{3B4410C8-A9EE-4A9B-92FC-85D83DE79826}" presName="node" presStyleLbl="node1" presStyleIdx="0" presStyleCnt="12" custScaleX="139292" custScaleY="134871">
        <dgm:presLayoutVars>
          <dgm:bulletEnabled val="1"/>
        </dgm:presLayoutVars>
      </dgm:prSet>
      <dgm:spPr/>
    </dgm:pt>
    <dgm:pt modelId="{F16DD565-BE11-4735-B53B-CC4D204FF8FA}" type="pres">
      <dgm:prSet presAssocID="{3ACAC067-0E06-400C-81C1-7BFCD44E879C}" presName="Name9" presStyleLbl="parChTrans1D2" presStyleIdx="1" presStyleCnt="12"/>
      <dgm:spPr/>
    </dgm:pt>
    <dgm:pt modelId="{092E5738-B7E3-448E-AB19-0E9BE906B676}" type="pres">
      <dgm:prSet presAssocID="{3ACAC067-0E06-400C-81C1-7BFCD44E879C}" presName="connTx" presStyleLbl="parChTrans1D2" presStyleIdx="1" presStyleCnt="12"/>
      <dgm:spPr/>
    </dgm:pt>
    <dgm:pt modelId="{DA3BCDA1-0972-4325-A24B-9649E003D966}" type="pres">
      <dgm:prSet presAssocID="{3C6DBA6C-BF5E-4617-8C85-5B9D706E6561}" presName="node" presStyleLbl="node1" presStyleIdx="1" presStyleCnt="12" custScaleX="139292" custScaleY="134871">
        <dgm:presLayoutVars>
          <dgm:bulletEnabled val="1"/>
        </dgm:presLayoutVars>
      </dgm:prSet>
      <dgm:spPr/>
    </dgm:pt>
    <dgm:pt modelId="{87FF730C-330E-4057-B4B0-B8EB1223D685}" type="pres">
      <dgm:prSet presAssocID="{ADA94796-5FCC-419F-B9A1-C5A26B74A7DD}" presName="Name9" presStyleLbl="parChTrans1D2" presStyleIdx="2" presStyleCnt="12"/>
      <dgm:spPr/>
    </dgm:pt>
    <dgm:pt modelId="{B31CFAA7-1F15-4245-A99B-695917FD1979}" type="pres">
      <dgm:prSet presAssocID="{ADA94796-5FCC-419F-B9A1-C5A26B74A7DD}" presName="connTx" presStyleLbl="parChTrans1D2" presStyleIdx="2" presStyleCnt="12"/>
      <dgm:spPr/>
    </dgm:pt>
    <dgm:pt modelId="{58FC542B-99F0-44F3-8D03-F554E80E4EF1}" type="pres">
      <dgm:prSet presAssocID="{3A6FAF44-2EB0-4236-9AC1-CF218A92560E}" presName="node" presStyleLbl="node1" presStyleIdx="2" presStyleCnt="12" custScaleX="139292" custScaleY="134871">
        <dgm:presLayoutVars>
          <dgm:bulletEnabled val="1"/>
        </dgm:presLayoutVars>
      </dgm:prSet>
      <dgm:spPr/>
    </dgm:pt>
    <dgm:pt modelId="{B8CF524D-BB4A-41A6-89D6-6FC0CF4A6423}" type="pres">
      <dgm:prSet presAssocID="{3C5E5ABD-534B-4DDD-B121-3D73E5E501E5}" presName="Name9" presStyleLbl="parChTrans1D2" presStyleIdx="3" presStyleCnt="12"/>
      <dgm:spPr/>
    </dgm:pt>
    <dgm:pt modelId="{CB7839EE-7F19-400B-A978-767500C892DA}" type="pres">
      <dgm:prSet presAssocID="{3C5E5ABD-534B-4DDD-B121-3D73E5E501E5}" presName="connTx" presStyleLbl="parChTrans1D2" presStyleIdx="3" presStyleCnt="12"/>
      <dgm:spPr/>
    </dgm:pt>
    <dgm:pt modelId="{B778972E-B2D1-4702-91B8-238E526BE840}" type="pres">
      <dgm:prSet presAssocID="{8EC8A514-D95E-4068-A99F-C03AED3E9690}" presName="node" presStyleLbl="node1" presStyleIdx="3" presStyleCnt="12" custScaleX="116510" custScaleY="134867" custRadScaleRad="103736" custRadScaleInc="2393">
        <dgm:presLayoutVars>
          <dgm:bulletEnabled val="1"/>
        </dgm:presLayoutVars>
      </dgm:prSet>
      <dgm:spPr/>
    </dgm:pt>
    <dgm:pt modelId="{8CF9A700-125B-40E4-A2BA-9CAE1602797D}" type="pres">
      <dgm:prSet presAssocID="{045AF2B2-F1F6-4843-9844-E843A04FBF9A}" presName="Name9" presStyleLbl="parChTrans1D2" presStyleIdx="4" presStyleCnt="12"/>
      <dgm:spPr/>
    </dgm:pt>
    <dgm:pt modelId="{B88FC599-DE6E-4953-AB21-ABD852D1FCB3}" type="pres">
      <dgm:prSet presAssocID="{045AF2B2-F1F6-4843-9844-E843A04FBF9A}" presName="connTx" presStyleLbl="parChTrans1D2" presStyleIdx="4" presStyleCnt="12"/>
      <dgm:spPr/>
    </dgm:pt>
    <dgm:pt modelId="{D32057B2-29A5-4F9B-98FF-45ECC213AC8F}" type="pres">
      <dgm:prSet presAssocID="{46AEC217-4E6E-40B1-BA44-A9DB4641219F}" presName="node" presStyleLbl="node1" presStyleIdx="4" presStyleCnt="12" custScaleX="139292" custScaleY="134871">
        <dgm:presLayoutVars>
          <dgm:bulletEnabled val="1"/>
        </dgm:presLayoutVars>
      </dgm:prSet>
      <dgm:spPr/>
    </dgm:pt>
    <dgm:pt modelId="{98C2B91E-4A64-4BD5-928D-5D62F070BF68}" type="pres">
      <dgm:prSet presAssocID="{C21EF37F-69EE-4386-B953-35D38CA37C9F}" presName="Name9" presStyleLbl="parChTrans1D2" presStyleIdx="5" presStyleCnt="12"/>
      <dgm:spPr/>
    </dgm:pt>
    <dgm:pt modelId="{90A916CE-190F-49BF-A2C2-D894834D9554}" type="pres">
      <dgm:prSet presAssocID="{C21EF37F-69EE-4386-B953-35D38CA37C9F}" presName="connTx" presStyleLbl="parChTrans1D2" presStyleIdx="5" presStyleCnt="12"/>
      <dgm:spPr/>
    </dgm:pt>
    <dgm:pt modelId="{63BD464E-CB96-4492-8DA0-A8FED26195A5}" type="pres">
      <dgm:prSet presAssocID="{40E90D89-0FBC-4028-A279-C49286927701}" presName="node" presStyleLbl="node1" presStyleIdx="5" presStyleCnt="12" custScaleX="139292" custScaleY="134871">
        <dgm:presLayoutVars>
          <dgm:bulletEnabled val="1"/>
        </dgm:presLayoutVars>
      </dgm:prSet>
      <dgm:spPr/>
    </dgm:pt>
    <dgm:pt modelId="{DFE415A6-6648-4150-B6A4-2FCAD0976785}" type="pres">
      <dgm:prSet presAssocID="{5D62DB23-EF17-4845-9458-06CB6782FFAC}" presName="Name9" presStyleLbl="parChTrans1D2" presStyleIdx="6" presStyleCnt="12"/>
      <dgm:spPr/>
    </dgm:pt>
    <dgm:pt modelId="{42E7C762-D5A6-4282-B4A4-7866C03BF8A0}" type="pres">
      <dgm:prSet presAssocID="{5D62DB23-EF17-4845-9458-06CB6782FFAC}" presName="connTx" presStyleLbl="parChTrans1D2" presStyleIdx="6" presStyleCnt="12"/>
      <dgm:spPr/>
    </dgm:pt>
    <dgm:pt modelId="{63C459B9-A771-40C7-B3ED-ED0C6AF5EC18}" type="pres">
      <dgm:prSet presAssocID="{0F730536-04D6-4701-915D-1A4F7853DF79}" presName="node" presStyleLbl="node1" presStyleIdx="6" presStyleCnt="12" custScaleX="139292" custScaleY="134871">
        <dgm:presLayoutVars>
          <dgm:bulletEnabled val="1"/>
        </dgm:presLayoutVars>
      </dgm:prSet>
      <dgm:spPr/>
    </dgm:pt>
    <dgm:pt modelId="{D180BAF5-3B62-45E8-B744-800D0117778B}" type="pres">
      <dgm:prSet presAssocID="{7EA287CC-FAB9-473A-9FF7-69118738C6E5}" presName="Name9" presStyleLbl="parChTrans1D2" presStyleIdx="7" presStyleCnt="12"/>
      <dgm:spPr/>
    </dgm:pt>
    <dgm:pt modelId="{06CAC7E5-584E-4837-A538-84D27518D2B7}" type="pres">
      <dgm:prSet presAssocID="{7EA287CC-FAB9-473A-9FF7-69118738C6E5}" presName="connTx" presStyleLbl="parChTrans1D2" presStyleIdx="7" presStyleCnt="12"/>
      <dgm:spPr/>
    </dgm:pt>
    <dgm:pt modelId="{1D19C554-62E5-45CC-87F4-3011F995D2BA}" type="pres">
      <dgm:prSet presAssocID="{2D3574AF-FFCF-4122-A884-DA4ACCF9CC2C}" presName="node" presStyleLbl="node1" presStyleIdx="7" presStyleCnt="12" custScaleX="139292" custScaleY="134871">
        <dgm:presLayoutVars>
          <dgm:bulletEnabled val="1"/>
        </dgm:presLayoutVars>
      </dgm:prSet>
      <dgm:spPr/>
    </dgm:pt>
    <dgm:pt modelId="{1F3D7938-884A-41BB-AFAF-CB60893C8008}" type="pres">
      <dgm:prSet presAssocID="{F6DE0A5F-324B-459E-A243-37EFBDC6D21E}" presName="Name9" presStyleLbl="parChTrans1D2" presStyleIdx="8" presStyleCnt="12"/>
      <dgm:spPr/>
    </dgm:pt>
    <dgm:pt modelId="{F4801ABC-2628-4F28-BC48-2BBF979554F5}" type="pres">
      <dgm:prSet presAssocID="{F6DE0A5F-324B-459E-A243-37EFBDC6D21E}" presName="connTx" presStyleLbl="parChTrans1D2" presStyleIdx="8" presStyleCnt="12"/>
      <dgm:spPr/>
    </dgm:pt>
    <dgm:pt modelId="{F7E7D1D5-7B49-4727-B4A9-3211D9B11F03}" type="pres">
      <dgm:prSet presAssocID="{214FA167-4654-48BE-AEB9-8F693628FE66}" presName="node" presStyleLbl="node1" presStyleIdx="8" presStyleCnt="12" custScaleX="139292" custScaleY="134871">
        <dgm:presLayoutVars>
          <dgm:bulletEnabled val="1"/>
        </dgm:presLayoutVars>
      </dgm:prSet>
      <dgm:spPr/>
    </dgm:pt>
    <dgm:pt modelId="{33123583-3F91-451F-BBB0-1363880368F3}" type="pres">
      <dgm:prSet presAssocID="{AD3D47DD-C589-475C-888B-6D1F7CC781DA}" presName="Name9" presStyleLbl="parChTrans1D2" presStyleIdx="9" presStyleCnt="12"/>
      <dgm:spPr/>
    </dgm:pt>
    <dgm:pt modelId="{1CB65CA1-79B1-4B4F-BCC1-648D02D52B4B}" type="pres">
      <dgm:prSet presAssocID="{AD3D47DD-C589-475C-888B-6D1F7CC781DA}" presName="connTx" presStyleLbl="parChTrans1D2" presStyleIdx="9" presStyleCnt="12"/>
      <dgm:spPr/>
    </dgm:pt>
    <dgm:pt modelId="{DF6E3039-38B1-4CAF-8423-8A0991EF70ED}" type="pres">
      <dgm:prSet presAssocID="{DC04F84A-5AC9-4018-BA29-0713EB7CFE38}" presName="node" presStyleLbl="node1" presStyleIdx="9" presStyleCnt="12" custScaleX="139292" custScaleY="134871">
        <dgm:presLayoutVars>
          <dgm:bulletEnabled val="1"/>
        </dgm:presLayoutVars>
      </dgm:prSet>
      <dgm:spPr/>
    </dgm:pt>
    <dgm:pt modelId="{6411B232-2D96-4102-80EE-AB7C97D616CF}" type="pres">
      <dgm:prSet presAssocID="{D5692790-187D-4887-88DB-354F07959902}" presName="Name9" presStyleLbl="parChTrans1D2" presStyleIdx="10" presStyleCnt="12"/>
      <dgm:spPr/>
    </dgm:pt>
    <dgm:pt modelId="{395028DF-BE4F-45A2-9441-AFFE79F69D7A}" type="pres">
      <dgm:prSet presAssocID="{D5692790-187D-4887-88DB-354F07959902}" presName="connTx" presStyleLbl="parChTrans1D2" presStyleIdx="10" presStyleCnt="12"/>
      <dgm:spPr/>
    </dgm:pt>
    <dgm:pt modelId="{E230B3B3-372B-4534-B6B8-941D9C862425}" type="pres">
      <dgm:prSet presAssocID="{9E36124E-64E5-449D-8B6B-B34D1D9E576B}" presName="node" presStyleLbl="node1" presStyleIdx="10" presStyleCnt="12" custScaleX="132838" custScaleY="138344">
        <dgm:presLayoutVars>
          <dgm:bulletEnabled val="1"/>
        </dgm:presLayoutVars>
      </dgm:prSet>
      <dgm:spPr/>
    </dgm:pt>
    <dgm:pt modelId="{AF845EAB-38FB-4D6E-A99B-92AE6587EE95}" type="pres">
      <dgm:prSet presAssocID="{2362DDFE-C1D1-4A3F-82B0-05B87A56D278}" presName="Name9" presStyleLbl="parChTrans1D2" presStyleIdx="11" presStyleCnt="12"/>
      <dgm:spPr/>
    </dgm:pt>
    <dgm:pt modelId="{130E4697-15CD-473D-A4AF-69D2D0DAB092}" type="pres">
      <dgm:prSet presAssocID="{2362DDFE-C1D1-4A3F-82B0-05B87A56D278}" presName="connTx" presStyleLbl="parChTrans1D2" presStyleIdx="11" presStyleCnt="12"/>
      <dgm:spPr/>
    </dgm:pt>
    <dgm:pt modelId="{3F4F36AC-6C32-49C1-9FE3-F3BB0BE363AC}" type="pres">
      <dgm:prSet presAssocID="{AFE11921-388D-40DF-B352-CF7C9F28A683}" presName="node" presStyleLbl="node1" presStyleIdx="11" presStyleCnt="12" custScaleX="132838" custScaleY="138344">
        <dgm:presLayoutVars>
          <dgm:bulletEnabled val="1"/>
        </dgm:presLayoutVars>
      </dgm:prSet>
      <dgm:spPr/>
    </dgm:pt>
  </dgm:ptLst>
  <dgm:cxnLst>
    <dgm:cxn modelId="{2C039400-F828-49B7-B203-02B81297CBB1}" type="presOf" srcId="{7EA287CC-FAB9-473A-9FF7-69118738C6E5}" destId="{D180BAF5-3B62-45E8-B744-800D0117778B}" srcOrd="0" destOrd="0" presId="urn:microsoft.com/office/officeart/2005/8/layout/radial1"/>
    <dgm:cxn modelId="{B0C74C01-F54D-4367-A320-1E663C323A9F}" type="presOf" srcId="{D5692790-187D-4887-88DB-354F07959902}" destId="{6411B232-2D96-4102-80EE-AB7C97D616CF}" srcOrd="0" destOrd="0" presId="urn:microsoft.com/office/officeart/2005/8/layout/radial1"/>
    <dgm:cxn modelId="{EEDEB101-4EC6-4D0F-9789-951F4695A5F6}" type="presOf" srcId="{5D62DB23-EF17-4845-9458-06CB6782FFAC}" destId="{42E7C762-D5A6-4282-B4A4-7866C03BF8A0}" srcOrd="1" destOrd="0" presId="urn:microsoft.com/office/officeart/2005/8/layout/radial1"/>
    <dgm:cxn modelId="{109FE708-5891-4D48-B1D3-02AB71A82827}" srcId="{F04B7D92-023C-4A15-90C4-A346D1A85F58}" destId="{3A6FAF44-2EB0-4236-9AC1-CF218A92560E}" srcOrd="2" destOrd="0" parTransId="{ADA94796-5FCC-419F-B9A1-C5A26B74A7DD}" sibTransId="{FF9198D9-5394-4C91-9F41-1BA7ECDB296B}"/>
    <dgm:cxn modelId="{1FFB6C12-6C79-4022-B052-07C7369D9A96}" type="presOf" srcId="{3C6DBA6C-BF5E-4617-8C85-5B9D706E6561}" destId="{DA3BCDA1-0972-4325-A24B-9649E003D966}" srcOrd="0" destOrd="0" presId="urn:microsoft.com/office/officeart/2005/8/layout/radial1"/>
    <dgm:cxn modelId="{2C3C1914-83C6-4DBD-B101-D0E87CB8F9B4}" srcId="{F04B7D92-023C-4A15-90C4-A346D1A85F58}" destId="{40E90D89-0FBC-4028-A279-C49286927701}" srcOrd="5" destOrd="0" parTransId="{C21EF37F-69EE-4386-B953-35D38CA37C9F}" sibTransId="{EF338C4A-51D8-405F-A30B-9A2F59113650}"/>
    <dgm:cxn modelId="{E56A642B-358E-4502-9D35-B2F2869DEE71}" type="presOf" srcId="{5D62DB23-EF17-4845-9458-06CB6782FFAC}" destId="{DFE415A6-6648-4150-B6A4-2FCAD0976785}" srcOrd="0" destOrd="0" presId="urn:microsoft.com/office/officeart/2005/8/layout/radial1"/>
    <dgm:cxn modelId="{76AE682C-60E9-4B54-A1D2-B58D669CC301}" type="presOf" srcId="{8EC8A514-D95E-4068-A99F-C03AED3E9690}" destId="{B778972E-B2D1-4702-91B8-238E526BE840}" srcOrd="0" destOrd="0" presId="urn:microsoft.com/office/officeart/2005/8/layout/radial1"/>
    <dgm:cxn modelId="{11089E31-4777-44C9-9527-C3DAEA9B1B21}" type="presOf" srcId="{9E36124E-64E5-449D-8B6B-B34D1D9E576B}" destId="{E230B3B3-372B-4534-B6B8-941D9C862425}" srcOrd="0" destOrd="0" presId="urn:microsoft.com/office/officeart/2005/8/layout/radial1"/>
    <dgm:cxn modelId="{0BAE9F32-003E-42A6-8C87-B9E598A10E59}" type="presOf" srcId="{ADA94796-5FCC-419F-B9A1-C5A26B74A7DD}" destId="{87FF730C-330E-4057-B4B0-B8EB1223D685}" srcOrd="0" destOrd="0" presId="urn:microsoft.com/office/officeart/2005/8/layout/radial1"/>
    <dgm:cxn modelId="{E5EB7F39-734D-4D7C-815B-7A4229962C72}" type="presOf" srcId="{214FA167-4654-48BE-AEB9-8F693628FE66}" destId="{F7E7D1D5-7B49-4727-B4A9-3211D9B11F03}" srcOrd="0" destOrd="0" presId="urn:microsoft.com/office/officeart/2005/8/layout/radial1"/>
    <dgm:cxn modelId="{0DD9023B-A174-4D6F-BFA5-65D0F549F27B}" type="presOf" srcId="{C21EF37F-69EE-4386-B953-35D38CA37C9F}" destId="{98C2B91E-4A64-4BD5-928D-5D62F070BF68}" srcOrd="0" destOrd="0" presId="urn:microsoft.com/office/officeart/2005/8/layout/radial1"/>
    <dgm:cxn modelId="{6386193B-56EA-46DC-A427-7D9B33542138}" type="presOf" srcId="{F6DE0A5F-324B-459E-A243-37EFBDC6D21E}" destId="{F4801ABC-2628-4F28-BC48-2BBF979554F5}" srcOrd="1" destOrd="0" presId="urn:microsoft.com/office/officeart/2005/8/layout/radial1"/>
    <dgm:cxn modelId="{01516E5B-07DE-4142-92B9-24C2064225DD}" type="presOf" srcId="{D5692790-187D-4887-88DB-354F07959902}" destId="{395028DF-BE4F-45A2-9441-AFFE79F69D7A}" srcOrd="1" destOrd="0" presId="urn:microsoft.com/office/officeart/2005/8/layout/radial1"/>
    <dgm:cxn modelId="{D7BF5D5E-D0EB-4971-B004-5944A3937770}" type="presOf" srcId="{A1287DE9-B605-408E-BB8A-3A77943D20D0}" destId="{91A29E77-71AA-480B-8A48-75B7AD2E57B5}" srcOrd="0" destOrd="0" presId="urn:microsoft.com/office/officeart/2005/8/layout/radial1"/>
    <dgm:cxn modelId="{983CCA61-6A50-4C7C-A9B7-8673983ED81D}" srcId="{F04B7D92-023C-4A15-90C4-A346D1A85F58}" destId="{9E36124E-64E5-449D-8B6B-B34D1D9E576B}" srcOrd="10" destOrd="0" parTransId="{D5692790-187D-4887-88DB-354F07959902}" sibTransId="{C54BD79B-033E-4686-80BD-1CD455BEBEEC}"/>
    <dgm:cxn modelId="{F456C267-BAF3-4EEC-A94F-714388967114}" srcId="{F04B7D92-023C-4A15-90C4-A346D1A85F58}" destId="{214FA167-4654-48BE-AEB9-8F693628FE66}" srcOrd="8" destOrd="0" parTransId="{F6DE0A5F-324B-459E-A243-37EFBDC6D21E}" sibTransId="{0931239B-A2AD-4604-A170-A1A4AE552FDD}"/>
    <dgm:cxn modelId="{60326D6A-82E3-4626-BBB9-23C552BD276C}" type="presOf" srcId="{3ACAC067-0E06-400C-81C1-7BFCD44E879C}" destId="{092E5738-B7E3-448E-AB19-0E9BE906B676}" srcOrd="1" destOrd="0" presId="urn:microsoft.com/office/officeart/2005/8/layout/radial1"/>
    <dgm:cxn modelId="{B8050A6D-F743-49B4-B34C-092A71E9B5D0}" type="presOf" srcId="{045AF2B2-F1F6-4843-9844-E843A04FBF9A}" destId="{8CF9A700-125B-40E4-A2BA-9CAE1602797D}" srcOrd="0" destOrd="0" presId="urn:microsoft.com/office/officeart/2005/8/layout/radial1"/>
    <dgm:cxn modelId="{4F161F4D-72F3-4203-B57B-284A028D872B}" srcId="{F04B7D92-023C-4A15-90C4-A346D1A85F58}" destId="{3B4410C8-A9EE-4A9B-92FC-85D83DE79826}" srcOrd="0" destOrd="0" parTransId="{A1287DE9-B605-408E-BB8A-3A77943D20D0}" sibTransId="{39079669-8E1F-4E52-8C76-B89F5A735895}"/>
    <dgm:cxn modelId="{0955DC4F-42E1-4921-BC77-9F13FCB608E8}" type="presOf" srcId="{C21EF37F-69EE-4386-B953-35D38CA37C9F}" destId="{90A916CE-190F-49BF-A2C2-D894834D9554}" srcOrd="1" destOrd="0" presId="urn:microsoft.com/office/officeart/2005/8/layout/radial1"/>
    <dgm:cxn modelId="{1E8ABE73-5F8D-4FE3-95D2-0D5DB2F0CFD4}" type="presOf" srcId="{3B4410C8-A9EE-4A9B-92FC-85D83DE79826}" destId="{DBB5AE80-AA0D-4716-ABC1-A4A17589D857}" srcOrd="0" destOrd="0" presId="urn:microsoft.com/office/officeart/2005/8/layout/radial1"/>
    <dgm:cxn modelId="{42155274-F26F-4B36-8498-12B7A77D16FF}" type="presOf" srcId="{3A6FAF44-2EB0-4236-9AC1-CF218A92560E}" destId="{58FC542B-99F0-44F3-8D03-F554E80E4EF1}" srcOrd="0" destOrd="0" presId="urn:microsoft.com/office/officeart/2005/8/layout/radial1"/>
    <dgm:cxn modelId="{44663F55-8CAE-41E9-9A1A-A4EA6C03C816}" type="presOf" srcId="{AFE11921-388D-40DF-B352-CF7C9F28A683}" destId="{3F4F36AC-6C32-49C1-9FE3-F3BB0BE363AC}" srcOrd="0" destOrd="0" presId="urn:microsoft.com/office/officeart/2005/8/layout/radial1"/>
    <dgm:cxn modelId="{87710879-12C2-4A97-80FC-62188D7F0B6E}" type="presOf" srcId="{2362DDFE-C1D1-4A3F-82B0-05B87A56D278}" destId="{AF845EAB-38FB-4D6E-A99B-92AE6587EE95}" srcOrd="0" destOrd="0" presId="urn:microsoft.com/office/officeart/2005/8/layout/radial1"/>
    <dgm:cxn modelId="{C9B1105A-F8E1-4A82-A656-1576678036FB}" type="presOf" srcId="{2D3574AF-FFCF-4122-A884-DA4ACCF9CC2C}" destId="{1D19C554-62E5-45CC-87F4-3011F995D2BA}" srcOrd="0" destOrd="0" presId="urn:microsoft.com/office/officeart/2005/8/layout/radial1"/>
    <dgm:cxn modelId="{553A4785-E772-41C3-9F6D-19E022E29253}" type="presOf" srcId="{DC04F84A-5AC9-4018-BA29-0713EB7CFE38}" destId="{DF6E3039-38B1-4CAF-8423-8A0991EF70ED}" srcOrd="0" destOrd="0" presId="urn:microsoft.com/office/officeart/2005/8/layout/radial1"/>
    <dgm:cxn modelId="{2E9BA585-E681-4933-9D47-FAB10CAA036E}" srcId="{F04B7D92-023C-4A15-90C4-A346D1A85F58}" destId="{0F730536-04D6-4701-915D-1A4F7853DF79}" srcOrd="6" destOrd="0" parTransId="{5D62DB23-EF17-4845-9458-06CB6782FFAC}" sibTransId="{E0B9DE3C-5B3E-4D86-8CEA-17AD2D676EF2}"/>
    <dgm:cxn modelId="{C47BF787-8879-4409-8BA0-EA20D6EB16BD}" type="presOf" srcId="{3C5E5ABD-534B-4DDD-B121-3D73E5E501E5}" destId="{CB7839EE-7F19-400B-A978-767500C892DA}" srcOrd="1" destOrd="0" presId="urn:microsoft.com/office/officeart/2005/8/layout/radial1"/>
    <dgm:cxn modelId="{1DA48788-992B-4EF3-840F-747DF7EA173C}" type="presOf" srcId="{ADA94796-5FCC-419F-B9A1-C5A26B74A7DD}" destId="{B31CFAA7-1F15-4245-A99B-695917FD1979}" srcOrd="1" destOrd="0" presId="urn:microsoft.com/office/officeart/2005/8/layout/radial1"/>
    <dgm:cxn modelId="{675BEB8C-3D6C-4752-9210-8F29290CC04F}" type="presOf" srcId="{2362DDFE-C1D1-4A3F-82B0-05B87A56D278}" destId="{130E4697-15CD-473D-A4AF-69D2D0DAB092}" srcOrd="1" destOrd="0" presId="urn:microsoft.com/office/officeart/2005/8/layout/radial1"/>
    <dgm:cxn modelId="{431CEA8E-6EDD-4359-BF05-773FA9FA990D}" type="presOf" srcId="{A1287DE9-B605-408E-BB8A-3A77943D20D0}" destId="{C9045899-3939-474F-9FAC-5203D61AB092}" srcOrd="1" destOrd="0" presId="urn:microsoft.com/office/officeart/2005/8/layout/radial1"/>
    <dgm:cxn modelId="{BC66DE9B-7F76-4824-8F30-E68574CDC8A6}" type="presOf" srcId="{F6DE0A5F-324B-459E-A243-37EFBDC6D21E}" destId="{1F3D7938-884A-41BB-AFAF-CB60893C8008}" srcOrd="0" destOrd="0" presId="urn:microsoft.com/office/officeart/2005/8/layout/radial1"/>
    <dgm:cxn modelId="{096DFB9E-6305-4BEA-8108-A5F83F45D396}" srcId="{F04B7D92-023C-4A15-90C4-A346D1A85F58}" destId="{DC04F84A-5AC9-4018-BA29-0713EB7CFE38}" srcOrd="9" destOrd="0" parTransId="{AD3D47DD-C589-475C-888B-6D1F7CC781DA}" sibTransId="{E735625B-44EF-4919-9A69-D590DBF5094A}"/>
    <dgm:cxn modelId="{0656629F-D0BE-4860-8612-29CA9442BADA}" type="presOf" srcId="{F04B7D92-023C-4A15-90C4-A346D1A85F58}" destId="{DF341773-3FA5-426E-AC1A-056C7063B36D}" srcOrd="0" destOrd="0" presId="urn:microsoft.com/office/officeart/2005/8/layout/radial1"/>
    <dgm:cxn modelId="{23DF8DA1-E411-435B-9265-4F9353E03EC2}" type="presOf" srcId="{3ACAC067-0E06-400C-81C1-7BFCD44E879C}" destId="{F16DD565-BE11-4735-B53B-CC4D204FF8FA}" srcOrd="0" destOrd="0" presId="urn:microsoft.com/office/officeart/2005/8/layout/radial1"/>
    <dgm:cxn modelId="{1CACDFA3-84E4-4C3A-831F-EB9874094186}" srcId="{8B836516-8FF9-4B97-940B-0BDA235F8BB1}" destId="{F04B7D92-023C-4A15-90C4-A346D1A85F58}" srcOrd="0" destOrd="0" parTransId="{CBABD2F6-94A2-45A4-97AB-9E9F163076D8}" sibTransId="{D75E6463-DE54-4B93-A194-FDFA52DCBE74}"/>
    <dgm:cxn modelId="{4AAEBBAC-51F9-4E4D-A3B7-154BA7985DF4}" type="presOf" srcId="{7EA287CC-FAB9-473A-9FF7-69118738C6E5}" destId="{06CAC7E5-584E-4837-A538-84D27518D2B7}" srcOrd="1" destOrd="0" presId="urn:microsoft.com/office/officeart/2005/8/layout/radial1"/>
    <dgm:cxn modelId="{5A5457AE-6569-4475-B049-6E5A06816FB0}" srcId="{F04B7D92-023C-4A15-90C4-A346D1A85F58}" destId="{46AEC217-4E6E-40B1-BA44-A9DB4641219F}" srcOrd="4" destOrd="0" parTransId="{045AF2B2-F1F6-4843-9844-E843A04FBF9A}" sibTransId="{13DEA695-7757-4CE1-AE32-F31A33DBA23F}"/>
    <dgm:cxn modelId="{702023B0-5C11-4B66-9BE8-0EA6A3A3C66B}" type="presOf" srcId="{3C5E5ABD-534B-4DDD-B121-3D73E5E501E5}" destId="{B8CF524D-BB4A-41A6-89D6-6FC0CF4A6423}" srcOrd="0" destOrd="0" presId="urn:microsoft.com/office/officeart/2005/8/layout/radial1"/>
    <dgm:cxn modelId="{051D1FBA-7895-4B28-837E-10D82E8D9982}" type="presOf" srcId="{045AF2B2-F1F6-4843-9844-E843A04FBF9A}" destId="{B88FC599-DE6E-4953-AB21-ABD852D1FCB3}" srcOrd="1" destOrd="0" presId="urn:microsoft.com/office/officeart/2005/8/layout/radial1"/>
    <dgm:cxn modelId="{629D3ABE-0591-4A66-9823-2A8418E7B53E}" srcId="{F04B7D92-023C-4A15-90C4-A346D1A85F58}" destId="{3C6DBA6C-BF5E-4617-8C85-5B9D706E6561}" srcOrd="1" destOrd="0" parTransId="{3ACAC067-0E06-400C-81C1-7BFCD44E879C}" sibTransId="{021D9241-11D1-467D-A709-10317826DFE8}"/>
    <dgm:cxn modelId="{44CC9EC3-2837-4F89-B1F3-1B7F6D5CB1D1}" type="presOf" srcId="{AD3D47DD-C589-475C-888B-6D1F7CC781DA}" destId="{33123583-3F91-451F-BBB0-1363880368F3}" srcOrd="0" destOrd="0" presId="urn:microsoft.com/office/officeart/2005/8/layout/radial1"/>
    <dgm:cxn modelId="{A3D7F6C3-DD80-4797-B684-504FEE73EEAF}" srcId="{F04B7D92-023C-4A15-90C4-A346D1A85F58}" destId="{2D3574AF-FFCF-4122-A884-DA4ACCF9CC2C}" srcOrd="7" destOrd="0" parTransId="{7EA287CC-FAB9-473A-9FF7-69118738C6E5}" sibTransId="{9645C47C-BC37-47D2-ADC3-D8D983DFE68C}"/>
    <dgm:cxn modelId="{20EDE9C7-7275-4AAA-8C29-4A872B880846}" type="presOf" srcId="{8B836516-8FF9-4B97-940B-0BDA235F8BB1}" destId="{78B7BF2B-61BB-4C5C-B05B-CA5545B8712F}" srcOrd="0" destOrd="0" presId="urn:microsoft.com/office/officeart/2005/8/layout/radial1"/>
    <dgm:cxn modelId="{D1AA69CA-02BD-4A57-B2F2-51A4B128D0EA}" type="presOf" srcId="{0F730536-04D6-4701-915D-1A4F7853DF79}" destId="{63C459B9-A771-40C7-B3ED-ED0C6AF5EC18}" srcOrd="0" destOrd="0" presId="urn:microsoft.com/office/officeart/2005/8/layout/radial1"/>
    <dgm:cxn modelId="{51F959CC-88F4-4C1F-8E43-5327A686E183}" type="presOf" srcId="{46AEC217-4E6E-40B1-BA44-A9DB4641219F}" destId="{D32057B2-29A5-4F9B-98FF-45ECC213AC8F}" srcOrd="0" destOrd="0" presId="urn:microsoft.com/office/officeart/2005/8/layout/radial1"/>
    <dgm:cxn modelId="{378D77CD-0E0B-4D3E-80A2-AF4152AFA7CF}" srcId="{F04B7D92-023C-4A15-90C4-A346D1A85F58}" destId="{AFE11921-388D-40DF-B352-CF7C9F28A683}" srcOrd="11" destOrd="0" parTransId="{2362DDFE-C1D1-4A3F-82B0-05B87A56D278}" sibTransId="{67C52CE3-616A-4ABA-B407-E7B543492A2F}"/>
    <dgm:cxn modelId="{1E4B95DE-1249-480C-AF57-CBE2287A76EF}" srcId="{F04B7D92-023C-4A15-90C4-A346D1A85F58}" destId="{8EC8A514-D95E-4068-A99F-C03AED3E9690}" srcOrd="3" destOrd="0" parTransId="{3C5E5ABD-534B-4DDD-B121-3D73E5E501E5}" sibTransId="{08FC5194-6DF7-43E6-A7E6-AB2D96E7795A}"/>
    <dgm:cxn modelId="{66EA39EC-BF0F-477F-AA14-E4D63DA646EC}" type="presOf" srcId="{40E90D89-0FBC-4028-A279-C49286927701}" destId="{63BD464E-CB96-4492-8DA0-A8FED26195A5}" srcOrd="0" destOrd="0" presId="urn:microsoft.com/office/officeart/2005/8/layout/radial1"/>
    <dgm:cxn modelId="{1C8BD2F8-A4BA-4E99-BDD0-40B2F66AC8CA}" type="presOf" srcId="{AD3D47DD-C589-475C-888B-6D1F7CC781DA}" destId="{1CB65CA1-79B1-4B4F-BCC1-648D02D52B4B}" srcOrd="1" destOrd="0" presId="urn:microsoft.com/office/officeart/2005/8/layout/radial1"/>
    <dgm:cxn modelId="{FA2D7ED3-F1EB-4B1E-940D-ACE3214563B8}" type="presParOf" srcId="{78B7BF2B-61BB-4C5C-B05B-CA5545B8712F}" destId="{DF341773-3FA5-426E-AC1A-056C7063B36D}" srcOrd="0" destOrd="0" presId="urn:microsoft.com/office/officeart/2005/8/layout/radial1"/>
    <dgm:cxn modelId="{0BA86497-8C00-4ECF-A89C-1A9F3362B831}" type="presParOf" srcId="{78B7BF2B-61BB-4C5C-B05B-CA5545B8712F}" destId="{91A29E77-71AA-480B-8A48-75B7AD2E57B5}" srcOrd="1" destOrd="0" presId="urn:microsoft.com/office/officeart/2005/8/layout/radial1"/>
    <dgm:cxn modelId="{E5447245-72BF-4776-A86E-9B26BE08C8C7}" type="presParOf" srcId="{91A29E77-71AA-480B-8A48-75B7AD2E57B5}" destId="{C9045899-3939-474F-9FAC-5203D61AB092}" srcOrd="0" destOrd="0" presId="urn:microsoft.com/office/officeart/2005/8/layout/radial1"/>
    <dgm:cxn modelId="{A387D270-DAE1-4283-88F0-FC9CA83C81B2}" type="presParOf" srcId="{78B7BF2B-61BB-4C5C-B05B-CA5545B8712F}" destId="{DBB5AE80-AA0D-4716-ABC1-A4A17589D857}" srcOrd="2" destOrd="0" presId="urn:microsoft.com/office/officeart/2005/8/layout/radial1"/>
    <dgm:cxn modelId="{640F641F-4376-4404-985F-FDA85FDFCDC5}" type="presParOf" srcId="{78B7BF2B-61BB-4C5C-B05B-CA5545B8712F}" destId="{F16DD565-BE11-4735-B53B-CC4D204FF8FA}" srcOrd="3" destOrd="0" presId="urn:microsoft.com/office/officeart/2005/8/layout/radial1"/>
    <dgm:cxn modelId="{BE10BEB3-45A6-4B79-A3B8-122490B1922F}" type="presParOf" srcId="{F16DD565-BE11-4735-B53B-CC4D204FF8FA}" destId="{092E5738-B7E3-448E-AB19-0E9BE906B676}" srcOrd="0" destOrd="0" presId="urn:microsoft.com/office/officeart/2005/8/layout/radial1"/>
    <dgm:cxn modelId="{2258C498-E503-44C6-8E9C-7A14BF73F458}" type="presParOf" srcId="{78B7BF2B-61BB-4C5C-B05B-CA5545B8712F}" destId="{DA3BCDA1-0972-4325-A24B-9649E003D966}" srcOrd="4" destOrd="0" presId="urn:microsoft.com/office/officeart/2005/8/layout/radial1"/>
    <dgm:cxn modelId="{03BBC145-166A-4942-B237-3694BA240CD0}" type="presParOf" srcId="{78B7BF2B-61BB-4C5C-B05B-CA5545B8712F}" destId="{87FF730C-330E-4057-B4B0-B8EB1223D685}" srcOrd="5" destOrd="0" presId="urn:microsoft.com/office/officeart/2005/8/layout/radial1"/>
    <dgm:cxn modelId="{91EA13E9-07DC-462A-9797-10D1F3A910CA}" type="presParOf" srcId="{87FF730C-330E-4057-B4B0-B8EB1223D685}" destId="{B31CFAA7-1F15-4245-A99B-695917FD1979}" srcOrd="0" destOrd="0" presId="urn:microsoft.com/office/officeart/2005/8/layout/radial1"/>
    <dgm:cxn modelId="{A3EF8A55-9EDC-4D1F-AA09-D6C30C7B5FA5}" type="presParOf" srcId="{78B7BF2B-61BB-4C5C-B05B-CA5545B8712F}" destId="{58FC542B-99F0-44F3-8D03-F554E80E4EF1}" srcOrd="6" destOrd="0" presId="urn:microsoft.com/office/officeart/2005/8/layout/radial1"/>
    <dgm:cxn modelId="{7AF9EAFB-E234-48D4-97F5-E426EC3B7174}" type="presParOf" srcId="{78B7BF2B-61BB-4C5C-B05B-CA5545B8712F}" destId="{B8CF524D-BB4A-41A6-89D6-6FC0CF4A6423}" srcOrd="7" destOrd="0" presId="urn:microsoft.com/office/officeart/2005/8/layout/radial1"/>
    <dgm:cxn modelId="{4CEC9458-2DAF-4E5E-899C-E0449783A514}" type="presParOf" srcId="{B8CF524D-BB4A-41A6-89D6-6FC0CF4A6423}" destId="{CB7839EE-7F19-400B-A978-767500C892DA}" srcOrd="0" destOrd="0" presId="urn:microsoft.com/office/officeart/2005/8/layout/radial1"/>
    <dgm:cxn modelId="{53A3E66D-6098-424A-82B9-FDE3BB81903F}" type="presParOf" srcId="{78B7BF2B-61BB-4C5C-B05B-CA5545B8712F}" destId="{B778972E-B2D1-4702-91B8-238E526BE840}" srcOrd="8" destOrd="0" presId="urn:microsoft.com/office/officeart/2005/8/layout/radial1"/>
    <dgm:cxn modelId="{D3B78A14-8A77-4D9B-B1CA-A45536DE3595}" type="presParOf" srcId="{78B7BF2B-61BB-4C5C-B05B-CA5545B8712F}" destId="{8CF9A700-125B-40E4-A2BA-9CAE1602797D}" srcOrd="9" destOrd="0" presId="urn:microsoft.com/office/officeart/2005/8/layout/radial1"/>
    <dgm:cxn modelId="{7415A013-FBD6-499F-866A-5FDE1CBC64AC}" type="presParOf" srcId="{8CF9A700-125B-40E4-A2BA-9CAE1602797D}" destId="{B88FC599-DE6E-4953-AB21-ABD852D1FCB3}" srcOrd="0" destOrd="0" presId="urn:microsoft.com/office/officeart/2005/8/layout/radial1"/>
    <dgm:cxn modelId="{B90F80C7-4925-4809-BC41-2E995F059B4F}" type="presParOf" srcId="{78B7BF2B-61BB-4C5C-B05B-CA5545B8712F}" destId="{D32057B2-29A5-4F9B-98FF-45ECC213AC8F}" srcOrd="10" destOrd="0" presId="urn:microsoft.com/office/officeart/2005/8/layout/radial1"/>
    <dgm:cxn modelId="{42C3FA53-A71E-4FB4-8518-9D700E69C807}" type="presParOf" srcId="{78B7BF2B-61BB-4C5C-B05B-CA5545B8712F}" destId="{98C2B91E-4A64-4BD5-928D-5D62F070BF68}" srcOrd="11" destOrd="0" presId="urn:microsoft.com/office/officeart/2005/8/layout/radial1"/>
    <dgm:cxn modelId="{6C7301C0-53E1-454E-AA4D-B7AC39EC846A}" type="presParOf" srcId="{98C2B91E-4A64-4BD5-928D-5D62F070BF68}" destId="{90A916CE-190F-49BF-A2C2-D894834D9554}" srcOrd="0" destOrd="0" presId="urn:microsoft.com/office/officeart/2005/8/layout/radial1"/>
    <dgm:cxn modelId="{79B432BA-4A87-4CFA-92AD-92E5116A792C}" type="presParOf" srcId="{78B7BF2B-61BB-4C5C-B05B-CA5545B8712F}" destId="{63BD464E-CB96-4492-8DA0-A8FED26195A5}" srcOrd="12" destOrd="0" presId="urn:microsoft.com/office/officeart/2005/8/layout/radial1"/>
    <dgm:cxn modelId="{B8A2CFB5-8B1B-46CD-A8CE-DE01BD529CDE}" type="presParOf" srcId="{78B7BF2B-61BB-4C5C-B05B-CA5545B8712F}" destId="{DFE415A6-6648-4150-B6A4-2FCAD0976785}" srcOrd="13" destOrd="0" presId="urn:microsoft.com/office/officeart/2005/8/layout/radial1"/>
    <dgm:cxn modelId="{3D58749E-6F90-4DD3-917C-116F2A419908}" type="presParOf" srcId="{DFE415A6-6648-4150-B6A4-2FCAD0976785}" destId="{42E7C762-D5A6-4282-B4A4-7866C03BF8A0}" srcOrd="0" destOrd="0" presId="urn:microsoft.com/office/officeart/2005/8/layout/radial1"/>
    <dgm:cxn modelId="{811FF465-D4A8-4A84-AC50-73C19E990853}" type="presParOf" srcId="{78B7BF2B-61BB-4C5C-B05B-CA5545B8712F}" destId="{63C459B9-A771-40C7-B3ED-ED0C6AF5EC18}" srcOrd="14" destOrd="0" presId="urn:microsoft.com/office/officeart/2005/8/layout/radial1"/>
    <dgm:cxn modelId="{89F05AC4-1024-417D-99E9-03593375F37A}" type="presParOf" srcId="{78B7BF2B-61BB-4C5C-B05B-CA5545B8712F}" destId="{D180BAF5-3B62-45E8-B744-800D0117778B}" srcOrd="15" destOrd="0" presId="urn:microsoft.com/office/officeart/2005/8/layout/radial1"/>
    <dgm:cxn modelId="{170ADFBE-94BC-48EA-B4ED-4232A5401490}" type="presParOf" srcId="{D180BAF5-3B62-45E8-B744-800D0117778B}" destId="{06CAC7E5-584E-4837-A538-84D27518D2B7}" srcOrd="0" destOrd="0" presId="urn:microsoft.com/office/officeart/2005/8/layout/radial1"/>
    <dgm:cxn modelId="{759A48DB-9540-40C4-B20C-F81AA9AFF601}" type="presParOf" srcId="{78B7BF2B-61BB-4C5C-B05B-CA5545B8712F}" destId="{1D19C554-62E5-45CC-87F4-3011F995D2BA}" srcOrd="16" destOrd="0" presId="urn:microsoft.com/office/officeart/2005/8/layout/radial1"/>
    <dgm:cxn modelId="{1976A0F3-9A2E-44AD-9775-2D5BB6AA3149}" type="presParOf" srcId="{78B7BF2B-61BB-4C5C-B05B-CA5545B8712F}" destId="{1F3D7938-884A-41BB-AFAF-CB60893C8008}" srcOrd="17" destOrd="0" presId="urn:microsoft.com/office/officeart/2005/8/layout/radial1"/>
    <dgm:cxn modelId="{FD2CF736-F023-49BB-AF0D-85D3BE75C560}" type="presParOf" srcId="{1F3D7938-884A-41BB-AFAF-CB60893C8008}" destId="{F4801ABC-2628-4F28-BC48-2BBF979554F5}" srcOrd="0" destOrd="0" presId="urn:microsoft.com/office/officeart/2005/8/layout/radial1"/>
    <dgm:cxn modelId="{EF90E367-2F75-4639-8F5E-24FE61DF028C}" type="presParOf" srcId="{78B7BF2B-61BB-4C5C-B05B-CA5545B8712F}" destId="{F7E7D1D5-7B49-4727-B4A9-3211D9B11F03}" srcOrd="18" destOrd="0" presId="urn:microsoft.com/office/officeart/2005/8/layout/radial1"/>
    <dgm:cxn modelId="{345EBEBE-732F-409E-8D67-34249B491DF6}" type="presParOf" srcId="{78B7BF2B-61BB-4C5C-B05B-CA5545B8712F}" destId="{33123583-3F91-451F-BBB0-1363880368F3}" srcOrd="19" destOrd="0" presId="urn:microsoft.com/office/officeart/2005/8/layout/radial1"/>
    <dgm:cxn modelId="{C011C8A9-07A0-4FF2-A391-DBC49A3364B1}" type="presParOf" srcId="{33123583-3F91-451F-BBB0-1363880368F3}" destId="{1CB65CA1-79B1-4B4F-BCC1-648D02D52B4B}" srcOrd="0" destOrd="0" presId="urn:microsoft.com/office/officeart/2005/8/layout/radial1"/>
    <dgm:cxn modelId="{9E1E0149-72E5-4627-87E2-7E99A093D100}" type="presParOf" srcId="{78B7BF2B-61BB-4C5C-B05B-CA5545B8712F}" destId="{DF6E3039-38B1-4CAF-8423-8A0991EF70ED}" srcOrd="20" destOrd="0" presId="urn:microsoft.com/office/officeart/2005/8/layout/radial1"/>
    <dgm:cxn modelId="{E6BBE385-E09D-4798-A7B5-3D179200A469}" type="presParOf" srcId="{78B7BF2B-61BB-4C5C-B05B-CA5545B8712F}" destId="{6411B232-2D96-4102-80EE-AB7C97D616CF}" srcOrd="21" destOrd="0" presId="urn:microsoft.com/office/officeart/2005/8/layout/radial1"/>
    <dgm:cxn modelId="{2724EA7D-CA31-4B31-87BA-CA5488FAA4EB}" type="presParOf" srcId="{6411B232-2D96-4102-80EE-AB7C97D616CF}" destId="{395028DF-BE4F-45A2-9441-AFFE79F69D7A}" srcOrd="0" destOrd="0" presId="urn:microsoft.com/office/officeart/2005/8/layout/radial1"/>
    <dgm:cxn modelId="{60A507FA-CBD8-4706-87FA-EC42C509374F}" type="presParOf" srcId="{78B7BF2B-61BB-4C5C-B05B-CA5545B8712F}" destId="{E230B3B3-372B-4534-B6B8-941D9C862425}" srcOrd="22" destOrd="0" presId="urn:microsoft.com/office/officeart/2005/8/layout/radial1"/>
    <dgm:cxn modelId="{CA94177B-FE84-45D1-93D1-A16D1D087DFF}" type="presParOf" srcId="{78B7BF2B-61BB-4C5C-B05B-CA5545B8712F}" destId="{AF845EAB-38FB-4D6E-A99B-92AE6587EE95}" srcOrd="23" destOrd="0" presId="urn:microsoft.com/office/officeart/2005/8/layout/radial1"/>
    <dgm:cxn modelId="{6D72F5B9-1BE2-4649-AEC1-0FEF87700E82}" type="presParOf" srcId="{AF845EAB-38FB-4D6E-A99B-92AE6587EE95}" destId="{130E4697-15CD-473D-A4AF-69D2D0DAB092}" srcOrd="0" destOrd="0" presId="urn:microsoft.com/office/officeart/2005/8/layout/radial1"/>
    <dgm:cxn modelId="{75C60C45-BE1A-4A3D-B0B0-3801AF2FAFCB}" type="presParOf" srcId="{78B7BF2B-61BB-4C5C-B05B-CA5545B8712F}" destId="{3F4F36AC-6C32-49C1-9FE3-F3BB0BE363AC}" srcOrd="2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2F8FB-6C7A-459F-AFEB-4542EF5C973B}" type="doc">
      <dgm:prSet loTypeId="urn:microsoft.com/office/officeart/2005/8/layout/hProcess9" loCatId="process" qsTypeId="urn:microsoft.com/office/officeart/2005/8/quickstyle/3d2" qsCatId="3D" csTypeId="urn:microsoft.com/office/officeart/2005/8/colors/colorful5" csCatId="colorful" phldr="1"/>
      <dgm:spPr/>
    </dgm:pt>
    <dgm:pt modelId="{F47BF8AF-E6DB-41D7-B37D-BE2FA9662E59}">
      <dgm:prSet phldrT="[Text]" custT="1"/>
      <dgm:spPr/>
      <dgm:t>
        <a:bodyPr/>
        <a:lstStyle/>
        <a:p>
          <a:r>
            <a:rPr lang="en-US" sz="1800" b="1" dirty="0">
              <a:solidFill>
                <a:schemeClr val="tx1"/>
              </a:solidFill>
            </a:rPr>
            <a:t>PENERAPAN REGULASI MANAJEMEN SDM KESEHATAN </a:t>
          </a:r>
        </a:p>
      </dgm:t>
    </dgm:pt>
    <dgm:pt modelId="{A4BF7506-AADF-4806-B39B-6358F710C10A}" type="parTrans" cxnId="{61EF01C3-D691-41F7-9E13-46865DEB55FF}">
      <dgm:prSet/>
      <dgm:spPr/>
      <dgm:t>
        <a:bodyPr/>
        <a:lstStyle/>
        <a:p>
          <a:endParaRPr lang="en-US">
            <a:solidFill>
              <a:schemeClr val="tx1"/>
            </a:solidFill>
          </a:endParaRPr>
        </a:p>
      </dgm:t>
    </dgm:pt>
    <dgm:pt modelId="{312E5B90-4014-483E-AEB1-E08EB564643A}" type="sibTrans" cxnId="{61EF01C3-D691-41F7-9E13-46865DEB55FF}">
      <dgm:prSet/>
      <dgm:spPr/>
      <dgm:t>
        <a:bodyPr/>
        <a:lstStyle/>
        <a:p>
          <a:endParaRPr lang="en-US">
            <a:solidFill>
              <a:schemeClr val="tx1"/>
            </a:solidFill>
          </a:endParaRPr>
        </a:p>
      </dgm:t>
    </dgm:pt>
    <dgm:pt modelId="{4D61EE5C-040F-46B2-9CE4-7C8327D0FB18}">
      <dgm:prSet phldrT="[Text]" custT="1"/>
      <dgm:spPr/>
      <dgm:t>
        <a:bodyPr/>
        <a:lstStyle/>
        <a:p>
          <a:r>
            <a:rPr lang="en-US" sz="1800" b="1" dirty="0">
              <a:solidFill>
                <a:schemeClr val="tx1"/>
              </a:solidFill>
            </a:rPr>
            <a:t>PENYELENGGA-RAAN PENGUATAN TATA KELOLA </a:t>
          </a:r>
        </a:p>
      </dgm:t>
    </dgm:pt>
    <dgm:pt modelId="{353625B1-F106-4BE1-B8DC-A3724FAE8510}" type="parTrans" cxnId="{B175DB64-2DB0-4099-A39F-AB52CE638F1F}">
      <dgm:prSet/>
      <dgm:spPr/>
      <dgm:t>
        <a:bodyPr/>
        <a:lstStyle/>
        <a:p>
          <a:endParaRPr lang="en-US">
            <a:solidFill>
              <a:schemeClr val="tx1"/>
            </a:solidFill>
          </a:endParaRPr>
        </a:p>
      </dgm:t>
    </dgm:pt>
    <dgm:pt modelId="{A8C9CF4C-2108-4184-AE0B-315835F5BD8C}" type="sibTrans" cxnId="{B175DB64-2DB0-4099-A39F-AB52CE638F1F}">
      <dgm:prSet/>
      <dgm:spPr/>
      <dgm:t>
        <a:bodyPr/>
        <a:lstStyle/>
        <a:p>
          <a:endParaRPr lang="en-US">
            <a:solidFill>
              <a:schemeClr val="tx1"/>
            </a:solidFill>
          </a:endParaRPr>
        </a:p>
      </dgm:t>
    </dgm:pt>
    <dgm:pt modelId="{C4F71119-2F5D-4FD7-9FBD-0916AC6D69E3}">
      <dgm:prSet phldrT="[Text]" custT="1"/>
      <dgm:spPr/>
      <dgm:t>
        <a:bodyPr/>
        <a:lstStyle/>
        <a:p>
          <a:r>
            <a:rPr lang="en-US" sz="1800" b="1" dirty="0">
              <a:solidFill>
                <a:schemeClr val="tx1"/>
              </a:solidFill>
            </a:rPr>
            <a:t>ALOKASI PEMBIAYAAN MANAJEMEN SDM KESEHATAN</a:t>
          </a:r>
        </a:p>
      </dgm:t>
    </dgm:pt>
    <dgm:pt modelId="{5A9DF959-78CE-4B82-998A-3BB0F9A7D0CD}" type="parTrans" cxnId="{97621350-939F-4710-B6D5-490C358D904D}">
      <dgm:prSet/>
      <dgm:spPr/>
      <dgm:t>
        <a:bodyPr/>
        <a:lstStyle/>
        <a:p>
          <a:endParaRPr lang="en-US">
            <a:solidFill>
              <a:schemeClr val="tx1"/>
            </a:solidFill>
          </a:endParaRPr>
        </a:p>
      </dgm:t>
    </dgm:pt>
    <dgm:pt modelId="{3C17E262-9943-4F5C-BB0E-A98F1B350E2A}" type="sibTrans" cxnId="{97621350-939F-4710-B6D5-490C358D904D}">
      <dgm:prSet/>
      <dgm:spPr/>
      <dgm:t>
        <a:bodyPr/>
        <a:lstStyle/>
        <a:p>
          <a:endParaRPr lang="en-US">
            <a:solidFill>
              <a:schemeClr val="tx1"/>
            </a:solidFill>
          </a:endParaRPr>
        </a:p>
      </dgm:t>
    </dgm:pt>
    <dgm:pt modelId="{A5412A83-ECE9-4B6B-B46E-454E114DC793}">
      <dgm:prSet phldrT="[Text]" custT="1"/>
      <dgm:spPr/>
      <dgm:t>
        <a:bodyPr/>
        <a:lstStyle/>
        <a:p>
          <a:r>
            <a:rPr lang="en-US" sz="1800" b="1" dirty="0">
              <a:solidFill>
                <a:schemeClr val="tx1"/>
              </a:solidFill>
            </a:rPr>
            <a:t>KERJA SAMA DAN SINERGI YANG BAIK DAN SALING MENGUATKAN</a:t>
          </a:r>
        </a:p>
      </dgm:t>
    </dgm:pt>
    <dgm:pt modelId="{CD8527D3-BAA4-4A55-ABD6-C7ED3EA9B72C}" type="parTrans" cxnId="{C7FBBF13-8CDE-4602-AC3D-ADCC20FA2F72}">
      <dgm:prSet/>
      <dgm:spPr/>
      <dgm:t>
        <a:bodyPr/>
        <a:lstStyle/>
        <a:p>
          <a:endParaRPr lang="en-US">
            <a:solidFill>
              <a:schemeClr val="tx1"/>
            </a:solidFill>
          </a:endParaRPr>
        </a:p>
      </dgm:t>
    </dgm:pt>
    <dgm:pt modelId="{CD23C5AF-8CF0-46DC-B658-C59D4F5FFE3C}" type="sibTrans" cxnId="{C7FBBF13-8CDE-4602-AC3D-ADCC20FA2F72}">
      <dgm:prSet/>
      <dgm:spPr/>
      <dgm:t>
        <a:bodyPr/>
        <a:lstStyle/>
        <a:p>
          <a:endParaRPr lang="en-US">
            <a:solidFill>
              <a:schemeClr val="tx1"/>
            </a:solidFill>
          </a:endParaRPr>
        </a:p>
      </dgm:t>
    </dgm:pt>
    <dgm:pt modelId="{05339857-2364-4475-BD01-593E3B2AD0F1}" type="pres">
      <dgm:prSet presAssocID="{D392F8FB-6C7A-459F-AFEB-4542EF5C973B}" presName="CompostProcess" presStyleCnt="0">
        <dgm:presLayoutVars>
          <dgm:dir/>
          <dgm:resizeHandles val="exact"/>
        </dgm:presLayoutVars>
      </dgm:prSet>
      <dgm:spPr/>
    </dgm:pt>
    <dgm:pt modelId="{E754A82C-F9C8-4213-A76B-9B47DD51EB02}" type="pres">
      <dgm:prSet presAssocID="{D392F8FB-6C7A-459F-AFEB-4542EF5C973B}" presName="arrow" presStyleLbl="bgShp" presStyleIdx="0" presStyleCnt="1" custLinFactNeighborX="4466"/>
      <dgm:spPr/>
    </dgm:pt>
    <dgm:pt modelId="{79EE8478-BC8F-4D39-BFFE-C4E46B012636}" type="pres">
      <dgm:prSet presAssocID="{D392F8FB-6C7A-459F-AFEB-4542EF5C973B}" presName="linearProcess" presStyleCnt="0"/>
      <dgm:spPr/>
    </dgm:pt>
    <dgm:pt modelId="{87A6436B-B4F5-4EBD-B625-F88DAC4F4A1E}" type="pres">
      <dgm:prSet presAssocID="{F47BF8AF-E6DB-41D7-B37D-BE2FA9662E59}" presName="textNode" presStyleLbl="node1" presStyleIdx="0" presStyleCnt="4">
        <dgm:presLayoutVars>
          <dgm:bulletEnabled val="1"/>
        </dgm:presLayoutVars>
      </dgm:prSet>
      <dgm:spPr/>
    </dgm:pt>
    <dgm:pt modelId="{F8404FB1-D78D-432C-8621-340AE7C02D08}" type="pres">
      <dgm:prSet presAssocID="{312E5B90-4014-483E-AEB1-E08EB564643A}" presName="sibTrans" presStyleCnt="0"/>
      <dgm:spPr/>
    </dgm:pt>
    <dgm:pt modelId="{39E50575-AA29-4DB2-A939-5499593B9874}" type="pres">
      <dgm:prSet presAssocID="{4D61EE5C-040F-46B2-9CE4-7C8327D0FB18}" presName="textNode" presStyleLbl="node1" presStyleIdx="1" presStyleCnt="4" custScaleX="111126">
        <dgm:presLayoutVars>
          <dgm:bulletEnabled val="1"/>
        </dgm:presLayoutVars>
      </dgm:prSet>
      <dgm:spPr/>
    </dgm:pt>
    <dgm:pt modelId="{E7C3CC80-E94A-48BA-8858-CC21DD16126B}" type="pres">
      <dgm:prSet presAssocID="{A8C9CF4C-2108-4184-AE0B-315835F5BD8C}" presName="sibTrans" presStyleCnt="0"/>
      <dgm:spPr/>
    </dgm:pt>
    <dgm:pt modelId="{D3EA5165-0697-4F14-9A0C-C1AF425AAA85}" type="pres">
      <dgm:prSet presAssocID="{C4F71119-2F5D-4FD7-9FBD-0916AC6D69E3}" presName="textNode" presStyleLbl="node1" presStyleIdx="2" presStyleCnt="4">
        <dgm:presLayoutVars>
          <dgm:bulletEnabled val="1"/>
        </dgm:presLayoutVars>
      </dgm:prSet>
      <dgm:spPr/>
    </dgm:pt>
    <dgm:pt modelId="{C334C75F-EB8A-4471-8E65-C0E29F6B6B4F}" type="pres">
      <dgm:prSet presAssocID="{3C17E262-9943-4F5C-BB0E-A98F1B350E2A}" presName="sibTrans" presStyleCnt="0"/>
      <dgm:spPr/>
    </dgm:pt>
    <dgm:pt modelId="{B413EDEC-F8BF-4B9D-9C8F-FE9E90A0550A}" type="pres">
      <dgm:prSet presAssocID="{A5412A83-ECE9-4B6B-B46E-454E114DC793}" presName="textNode" presStyleLbl="node1" presStyleIdx="3" presStyleCnt="4">
        <dgm:presLayoutVars>
          <dgm:bulletEnabled val="1"/>
        </dgm:presLayoutVars>
      </dgm:prSet>
      <dgm:spPr/>
    </dgm:pt>
  </dgm:ptLst>
  <dgm:cxnLst>
    <dgm:cxn modelId="{C7FBBF13-8CDE-4602-AC3D-ADCC20FA2F72}" srcId="{D392F8FB-6C7A-459F-AFEB-4542EF5C973B}" destId="{A5412A83-ECE9-4B6B-B46E-454E114DC793}" srcOrd="3" destOrd="0" parTransId="{CD8527D3-BAA4-4A55-ABD6-C7ED3EA9B72C}" sibTransId="{CD23C5AF-8CF0-46DC-B658-C59D4F5FFE3C}"/>
    <dgm:cxn modelId="{01D0B621-CE89-459E-A13F-ACF1B92CBA07}" type="presOf" srcId="{4D61EE5C-040F-46B2-9CE4-7C8327D0FB18}" destId="{39E50575-AA29-4DB2-A939-5499593B9874}" srcOrd="0" destOrd="0" presId="urn:microsoft.com/office/officeart/2005/8/layout/hProcess9"/>
    <dgm:cxn modelId="{1894B921-ACAD-4B61-AABD-8E25DCA2AD66}" type="presOf" srcId="{F47BF8AF-E6DB-41D7-B37D-BE2FA9662E59}" destId="{87A6436B-B4F5-4EBD-B625-F88DAC4F4A1E}" srcOrd="0" destOrd="0" presId="urn:microsoft.com/office/officeart/2005/8/layout/hProcess9"/>
    <dgm:cxn modelId="{1FEC3639-A0D1-421B-B93A-32D5544C5435}" type="presOf" srcId="{C4F71119-2F5D-4FD7-9FBD-0916AC6D69E3}" destId="{D3EA5165-0697-4F14-9A0C-C1AF425AAA85}" srcOrd="0" destOrd="0" presId="urn:microsoft.com/office/officeart/2005/8/layout/hProcess9"/>
    <dgm:cxn modelId="{201B9840-14C1-4D71-B4D3-73B4582649BF}" type="presOf" srcId="{A5412A83-ECE9-4B6B-B46E-454E114DC793}" destId="{B413EDEC-F8BF-4B9D-9C8F-FE9E90A0550A}" srcOrd="0" destOrd="0" presId="urn:microsoft.com/office/officeart/2005/8/layout/hProcess9"/>
    <dgm:cxn modelId="{B175DB64-2DB0-4099-A39F-AB52CE638F1F}" srcId="{D392F8FB-6C7A-459F-AFEB-4542EF5C973B}" destId="{4D61EE5C-040F-46B2-9CE4-7C8327D0FB18}" srcOrd="1" destOrd="0" parTransId="{353625B1-F106-4BE1-B8DC-A3724FAE8510}" sibTransId="{A8C9CF4C-2108-4184-AE0B-315835F5BD8C}"/>
    <dgm:cxn modelId="{97621350-939F-4710-B6D5-490C358D904D}" srcId="{D392F8FB-6C7A-459F-AFEB-4542EF5C973B}" destId="{C4F71119-2F5D-4FD7-9FBD-0916AC6D69E3}" srcOrd="2" destOrd="0" parTransId="{5A9DF959-78CE-4B82-998A-3BB0F9A7D0CD}" sibTransId="{3C17E262-9943-4F5C-BB0E-A98F1B350E2A}"/>
    <dgm:cxn modelId="{61EF01C3-D691-41F7-9E13-46865DEB55FF}" srcId="{D392F8FB-6C7A-459F-AFEB-4542EF5C973B}" destId="{F47BF8AF-E6DB-41D7-B37D-BE2FA9662E59}" srcOrd="0" destOrd="0" parTransId="{A4BF7506-AADF-4806-B39B-6358F710C10A}" sibTransId="{312E5B90-4014-483E-AEB1-E08EB564643A}"/>
    <dgm:cxn modelId="{6CB2C4EF-F650-4744-B9D5-C973DF6FE56A}" type="presOf" srcId="{D392F8FB-6C7A-459F-AFEB-4542EF5C973B}" destId="{05339857-2364-4475-BD01-593E3B2AD0F1}" srcOrd="0" destOrd="0" presId="urn:microsoft.com/office/officeart/2005/8/layout/hProcess9"/>
    <dgm:cxn modelId="{4630B655-7B6C-4722-A027-6927AF788F6C}" type="presParOf" srcId="{05339857-2364-4475-BD01-593E3B2AD0F1}" destId="{E754A82C-F9C8-4213-A76B-9B47DD51EB02}" srcOrd="0" destOrd="0" presId="urn:microsoft.com/office/officeart/2005/8/layout/hProcess9"/>
    <dgm:cxn modelId="{B21C6BBF-E926-4C2A-B44A-4F8A563381A0}" type="presParOf" srcId="{05339857-2364-4475-BD01-593E3B2AD0F1}" destId="{79EE8478-BC8F-4D39-BFFE-C4E46B012636}" srcOrd="1" destOrd="0" presId="urn:microsoft.com/office/officeart/2005/8/layout/hProcess9"/>
    <dgm:cxn modelId="{7ED3E433-55FC-46CF-A99D-96AEA9758060}" type="presParOf" srcId="{79EE8478-BC8F-4D39-BFFE-C4E46B012636}" destId="{87A6436B-B4F5-4EBD-B625-F88DAC4F4A1E}" srcOrd="0" destOrd="0" presId="urn:microsoft.com/office/officeart/2005/8/layout/hProcess9"/>
    <dgm:cxn modelId="{CF7C0AD4-D919-4E95-BB3A-5C43D23BC983}" type="presParOf" srcId="{79EE8478-BC8F-4D39-BFFE-C4E46B012636}" destId="{F8404FB1-D78D-432C-8621-340AE7C02D08}" srcOrd="1" destOrd="0" presId="urn:microsoft.com/office/officeart/2005/8/layout/hProcess9"/>
    <dgm:cxn modelId="{30942828-B310-4ADA-B1C7-F1D9B2A4A4D0}" type="presParOf" srcId="{79EE8478-BC8F-4D39-BFFE-C4E46B012636}" destId="{39E50575-AA29-4DB2-A939-5499593B9874}" srcOrd="2" destOrd="0" presId="urn:microsoft.com/office/officeart/2005/8/layout/hProcess9"/>
    <dgm:cxn modelId="{4BE31091-335A-4288-97E1-412F162635A2}" type="presParOf" srcId="{79EE8478-BC8F-4D39-BFFE-C4E46B012636}" destId="{E7C3CC80-E94A-48BA-8858-CC21DD16126B}" srcOrd="3" destOrd="0" presId="urn:microsoft.com/office/officeart/2005/8/layout/hProcess9"/>
    <dgm:cxn modelId="{BA620762-884D-4D6A-A20E-1A201DF951C5}" type="presParOf" srcId="{79EE8478-BC8F-4D39-BFFE-C4E46B012636}" destId="{D3EA5165-0697-4F14-9A0C-C1AF425AAA85}" srcOrd="4" destOrd="0" presId="urn:microsoft.com/office/officeart/2005/8/layout/hProcess9"/>
    <dgm:cxn modelId="{EB0B0B0D-8E3B-4684-B5B0-F0B1C64F4738}" type="presParOf" srcId="{79EE8478-BC8F-4D39-BFFE-C4E46B012636}" destId="{C334C75F-EB8A-4471-8E65-C0E29F6B6B4F}" srcOrd="5" destOrd="0" presId="urn:microsoft.com/office/officeart/2005/8/layout/hProcess9"/>
    <dgm:cxn modelId="{A4DCD300-C99C-4A5A-8DEA-19585625AEB7}" type="presParOf" srcId="{79EE8478-BC8F-4D39-BFFE-C4E46B012636}" destId="{B413EDEC-F8BF-4B9D-9C8F-FE9E90A0550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14611-3447-4E57-8295-64E57CCFEFE1}">
      <dsp:nvSpPr>
        <dsp:cNvPr id="0" name=""/>
        <dsp:cNvSpPr/>
      </dsp:nvSpPr>
      <dsp:spPr>
        <a:xfrm>
          <a:off x="3935" y="249670"/>
          <a:ext cx="2815056" cy="4800612"/>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100000"/>
            </a:lnSpc>
            <a:spcBef>
              <a:spcPct val="0"/>
            </a:spcBef>
            <a:spcAft>
              <a:spcPts val="0"/>
            </a:spcAft>
            <a:buNone/>
          </a:pPr>
          <a:r>
            <a:rPr lang="en-US" sz="2800" b="1" kern="1200" dirty="0" err="1">
              <a:solidFill>
                <a:schemeClr val="tx1"/>
              </a:solidFill>
              <a:latin typeface="+mj-lt"/>
              <a:cs typeface="Calibri"/>
            </a:rPr>
            <a:t>Paradigma</a:t>
          </a:r>
          <a:r>
            <a:rPr lang="en-US" sz="2800" b="1" kern="1200" dirty="0">
              <a:solidFill>
                <a:schemeClr val="tx1"/>
              </a:solidFill>
              <a:latin typeface="+mj-lt"/>
              <a:cs typeface="Calibri"/>
            </a:rPr>
            <a:t> </a:t>
          </a:r>
        </a:p>
        <a:p>
          <a:pPr marL="0" lvl="0" indent="0" algn="ctr" defTabSz="1244600">
            <a:lnSpc>
              <a:spcPct val="100000"/>
            </a:lnSpc>
            <a:spcBef>
              <a:spcPct val="0"/>
            </a:spcBef>
            <a:spcAft>
              <a:spcPts val="0"/>
            </a:spcAft>
            <a:buNone/>
          </a:pPr>
          <a:r>
            <a:rPr lang="en-US" sz="2800" b="1" kern="1200" dirty="0" err="1">
              <a:solidFill>
                <a:schemeClr val="tx1"/>
              </a:solidFill>
              <a:latin typeface="+mj-lt"/>
              <a:cs typeface="Calibri"/>
            </a:rPr>
            <a:t>Sehat</a:t>
          </a:r>
          <a:endParaRPr lang="en-US" sz="2800" b="1" kern="1200" dirty="0">
            <a:solidFill>
              <a:schemeClr val="tx1"/>
            </a:solidFill>
            <a:latin typeface="+mj-lt"/>
            <a:cs typeface="Calibri"/>
          </a:endParaRPr>
        </a:p>
      </dsp:txBody>
      <dsp:txXfrm>
        <a:off x="3935" y="249670"/>
        <a:ext cx="2815056" cy="1440183"/>
      </dsp:txXfrm>
    </dsp:sp>
    <dsp:sp modelId="{5DCDB5FA-6E2B-4885-A2F8-7D037635380C}">
      <dsp:nvSpPr>
        <dsp:cNvPr id="0" name=""/>
        <dsp:cNvSpPr/>
      </dsp:nvSpPr>
      <dsp:spPr>
        <a:xfrm>
          <a:off x="0" y="1239626"/>
          <a:ext cx="2808420" cy="3482390"/>
        </a:xfrm>
        <a:prstGeom prst="roundRect">
          <a:avLst>
            <a:gd name="adj" fmla="val 10000"/>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100000"/>
            </a:lnSpc>
            <a:spcBef>
              <a:spcPct val="0"/>
            </a:spcBef>
            <a:spcAft>
              <a:spcPts val="0"/>
            </a:spcAft>
            <a:buNone/>
          </a:pPr>
          <a:r>
            <a:rPr lang="id-ID" sz="2000" b="1" kern="1200" dirty="0">
              <a:latin typeface="Arial" panose="020B0604020202020204" pitchFamily="34" charset="0"/>
              <a:cs typeface="Arial" panose="020B0604020202020204" pitchFamily="34" charset="0"/>
            </a:rPr>
            <a:t>Program</a:t>
          </a:r>
          <a:endParaRPr lang="en-US" sz="2000" b="1" kern="1200" dirty="0">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0"/>
            </a:spcAft>
            <a:buChar char="•"/>
          </a:pPr>
          <a:r>
            <a:rPr lang="id-ID" sz="2000" kern="1200" dirty="0">
              <a:latin typeface="Arial" panose="020B0604020202020204" pitchFamily="34" charset="0"/>
              <a:cs typeface="Arial" panose="020B0604020202020204" pitchFamily="34" charset="0"/>
            </a:rPr>
            <a:t>Pengarusutamaan kesehatan dalam pembangunan</a:t>
          </a:r>
        </a:p>
        <a:p>
          <a:pPr marL="228600" lvl="1" indent="-228600" algn="l" defTabSz="889000">
            <a:lnSpc>
              <a:spcPct val="100000"/>
            </a:lnSpc>
            <a:spcBef>
              <a:spcPct val="0"/>
            </a:spcBef>
            <a:spcAft>
              <a:spcPts val="0"/>
            </a:spcAft>
            <a:buChar char="•"/>
          </a:pPr>
          <a:r>
            <a:rPr lang="id-ID" sz="2000" kern="1200" dirty="0">
              <a:latin typeface="Arial" panose="020B0604020202020204" pitchFamily="34" charset="0"/>
              <a:cs typeface="Arial" panose="020B0604020202020204" pitchFamily="34" charset="0"/>
            </a:rPr>
            <a:t>Promotif - Preventif sebagai pilar utama upaya kesehatan</a:t>
          </a:r>
        </a:p>
        <a:p>
          <a:pPr marL="228600" lvl="1" indent="-228600" algn="l" defTabSz="889000">
            <a:lnSpc>
              <a:spcPct val="100000"/>
            </a:lnSpc>
            <a:spcBef>
              <a:spcPct val="0"/>
            </a:spcBef>
            <a:spcAft>
              <a:spcPts val="0"/>
            </a:spcAft>
            <a:buChar char="•"/>
          </a:pPr>
          <a:r>
            <a:rPr lang="id-ID" sz="2000" kern="1200" dirty="0">
              <a:latin typeface="Arial" panose="020B0604020202020204" pitchFamily="34" charset="0"/>
              <a:cs typeface="Arial" panose="020B0604020202020204" pitchFamily="34" charset="0"/>
            </a:rPr>
            <a:t>Pemberdayaan masyarakat</a:t>
          </a:r>
        </a:p>
      </dsp:txBody>
      <dsp:txXfrm>
        <a:off x="82256" y="1321882"/>
        <a:ext cx="2643908" cy="3317878"/>
      </dsp:txXfrm>
    </dsp:sp>
    <dsp:sp modelId="{D3F7EC8B-439B-451F-A5A5-2119C24167FC}">
      <dsp:nvSpPr>
        <dsp:cNvPr id="0" name=""/>
        <dsp:cNvSpPr/>
      </dsp:nvSpPr>
      <dsp:spPr>
        <a:xfrm>
          <a:off x="3029527" y="212437"/>
          <a:ext cx="2807140" cy="4800612"/>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dirty="0" err="1">
              <a:solidFill>
                <a:schemeClr val="bg1"/>
              </a:solidFill>
              <a:latin typeface="+mj-lt"/>
              <a:cs typeface="Calibri"/>
            </a:rPr>
            <a:t>Penguatan</a:t>
          </a:r>
          <a:r>
            <a:rPr lang="en-US" sz="2800" b="1" kern="1200" dirty="0">
              <a:solidFill>
                <a:schemeClr val="bg1"/>
              </a:solidFill>
              <a:latin typeface="+mj-lt"/>
              <a:cs typeface="Calibri"/>
            </a:rPr>
            <a:t> </a:t>
          </a:r>
          <a:r>
            <a:rPr lang="en-US" sz="2800" b="1" kern="1200" dirty="0" err="1">
              <a:solidFill>
                <a:schemeClr val="bg1"/>
              </a:solidFill>
              <a:latin typeface="+mj-lt"/>
              <a:cs typeface="Calibri"/>
            </a:rPr>
            <a:t>Yankes</a:t>
          </a:r>
          <a:r>
            <a:rPr lang="id-ID" sz="2800" b="1" kern="1200" dirty="0">
              <a:solidFill>
                <a:schemeClr val="bg1"/>
              </a:solidFill>
              <a:latin typeface="+mj-lt"/>
              <a:cs typeface="Calibri"/>
            </a:rPr>
            <a:t> </a:t>
          </a:r>
          <a:endParaRPr lang="en-US" sz="2800" b="1" kern="1200" dirty="0">
            <a:solidFill>
              <a:schemeClr val="bg1"/>
            </a:solidFill>
            <a:latin typeface="+mj-lt"/>
            <a:cs typeface="Calibri"/>
          </a:endParaRPr>
        </a:p>
      </dsp:txBody>
      <dsp:txXfrm>
        <a:off x="3029527" y="212437"/>
        <a:ext cx="2807140" cy="1440183"/>
      </dsp:txXfrm>
    </dsp:sp>
    <dsp:sp modelId="{F80906CC-3B03-4DD0-986E-BC356CD1B0E4}">
      <dsp:nvSpPr>
        <dsp:cNvPr id="0" name=""/>
        <dsp:cNvSpPr/>
      </dsp:nvSpPr>
      <dsp:spPr>
        <a:xfrm>
          <a:off x="3092710" y="1262902"/>
          <a:ext cx="2645336" cy="1642353"/>
        </a:xfrm>
        <a:prstGeom prst="roundRect">
          <a:avLst>
            <a:gd name="adj" fmla="val 10000"/>
          </a:avLst>
        </a:prstGeom>
        <a:solidFill>
          <a:schemeClr val="accent4">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l" defTabSz="800100">
            <a:lnSpc>
              <a:spcPct val="90000"/>
            </a:lnSpc>
            <a:spcBef>
              <a:spcPct val="0"/>
            </a:spcBef>
            <a:spcAft>
              <a:spcPts val="0"/>
            </a:spcAft>
            <a:buNone/>
          </a:pPr>
          <a:r>
            <a:rPr lang="id-ID" sz="1800" b="1" kern="1200" dirty="0">
              <a:latin typeface="Calibri"/>
              <a:cs typeface="Calibri"/>
            </a:rPr>
            <a:t>Program</a:t>
          </a:r>
          <a:endParaRPr lang="en-US" sz="1800" b="1" kern="1200" dirty="0">
            <a:latin typeface="Calibri"/>
            <a:cs typeface="Calibri"/>
          </a:endParaRPr>
        </a:p>
        <a:p>
          <a:pPr marL="171450" lvl="1" indent="-171450" algn="l" defTabSz="800100">
            <a:lnSpc>
              <a:spcPct val="90000"/>
            </a:lnSpc>
            <a:spcBef>
              <a:spcPct val="0"/>
            </a:spcBef>
            <a:spcAft>
              <a:spcPts val="0"/>
            </a:spcAft>
            <a:buChar char="•"/>
          </a:pPr>
          <a:r>
            <a:rPr lang="id-ID" sz="1800" b="1" kern="1200" dirty="0">
              <a:latin typeface="Calibri"/>
              <a:cs typeface="Calibri"/>
            </a:rPr>
            <a:t>Peningkatan Akses</a:t>
          </a:r>
          <a:r>
            <a:rPr lang="en-US" sz="1800" b="1" kern="1200" dirty="0">
              <a:latin typeface="Calibri"/>
              <a:cs typeface="Calibri"/>
            </a:rPr>
            <a:t> </a:t>
          </a:r>
          <a:r>
            <a:rPr lang="en-US" sz="1800" b="1" kern="1200" dirty="0" err="1">
              <a:latin typeface="Calibri"/>
              <a:cs typeface="Calibri"/>
            </a:rPr>
            <a:t>terutama</a:t>
          </a:r>
          <a:r>
            <a:rPr lang="en-US" sz="1800" b="1" kern="1200" dirty="0">
              <a:latin typeface="Calibri"/>
              <a:cs typeface="Calibri"/>
            </a:rPr>
            <a:t> </a:t>
          </a:r>
          <a:r>
            <a:rPr lang="en-US" sz="1800" b="1" kern="1200" dirty="0" err="1">
              <a:latin typeface="Calibri"/>
              <a:cs typeface="Calibri"/>
            </a:rPr>
            <a:t>pd</a:t>
          </a:r>
          <a:r>
            <a:rPr lang="en-US" sz="1800" b="1" kern="1200" dirty="0">
              <a:latin typeface="Calibri"/>
              <a:cs typeface="Calibri"/>
            </a:rPr>
            <a:t> FKTP</a:t>
          </a:r>
          <a:endParaRPr lang="id-ID" sz="1800" b="1" kern="1200" dirty="0">
            <a:latin typeface="Calibri"/>
            <a:cs typeface="Calibri"/>
          </a:endParaRPr>
        </a:p>
        <a:p>
          <a:pPr marL="171450" lvl="1" indent="-171450" algn="l" defTabSz="800100">
            <a:lnSpc>
              <a:spcPct val="90000"/>
            </a:lnSpc>
            <a:spcBef>
              <a:spcPct val="0"/>
            </a:spcBef>
            <a:spcAft>
              <a:spcPts val="0"/>
            </a:spcAft>
            <a:buChar char="•"/>
          </a:pPr>
          <a:r>
            <a:rPr lang="id-ID" sz="1800" b="1" kern="1200" dirty="0">
              <a:latin typeface="Calibri"/>
              <a:cs typeface="Calibri"/>
            </a:rPr>
            <a:t>Optimalisasi Sistem Ruj</a:t>
          </a:r>
          <a:r>
            <a:rPr lang="en-US" sz="1800" b="1" kern="1200" dirty="0" err="1">
              <a:latin typeface="Calibri"/>
              <a:cs typeface="Calibri"/>
            </a:rPr>
            <a:t>ukan</a:t>
          </a:r>
          <a:endParaRPr lang="id-ID" sz="1800" b="1" kern="1200" dirty="0">
            <a:latin typeface="Calibri"/>
            <a:cs typeface="Calibri"/>
          </a:endParaRPr>
        </a:p>
        <a:p>
          <a:pPr marL="171450" lvl="1" indent="-171450" algn="l" defTabSz="800100">
            <a:lnSpc>
              <a:spcPct val="90000"/>
            </a:lnSpc>
            <a:spcBef>
              <a:spcPct val="0"/>
            </a:spcBef>
            <a:spcAft>
              <a:spcPts val="0"/>
            </a:spcAft>
            <a:buChar char="•"/>
          </a:pPr>
          <a:r>
            <a:rPr lang="id-ID" sz="1800" b="1" kern="1200" dirty="0">
              <a:latin typeface="Calibri"/>
              <a:cs typeface="Calibri"/>
            </a:rPr>
            <a:t>Peningkatan Mutu</a:t>
          </a:r>
        </a:p>
      </dsp:txBody>
      <dsp:txXfrm>
        <a:off x="3140813" y="1311005"/>
        <a:ext cx="2549130" cy="1546147"/>
      </dsp:txXfrm>
    </dsp:sp>
    <dsp:sp modelId="{08C45297-7A7F-446A-B086-C064234108C3}">
      <dsp:nvSpPr>
        <dsp:cNvPr id="0" name=""/>
        <dsp:cNvSpPr/>
      </dsp:nvSpPr>
      <dsp:spPr>
        <a:xfrm>
          <a:off x="6030052" y="278241"/>
          <a:ext cx="2807140" cy="4798576"/>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dirty="0">
              <a:latin typeface="+mj-lt"/>
              <a:cs typeface="Calibri"/>
            </a:rPr>
            <a:t>JKN</a:t>
          </a:r>
        </a:p>
      </dsp:txBody>
      <dsp:txXfrm>
        <a:off x="6030052" y="278241"/>
        <a:ext cx="2807140" cy="1439572"/>
      </dsp:txXfrm>
    </dsp:sp>
    <dsp:sp modelId="{4252118A-5271-45E6-991D-B544DADC1B3C}">
      <dsp:nvSpPr>
        <dsp:cNvPr id="0" name=""/>
        <dsp:cNvSpPr/>
      </dsp:nvSpPr>
      <dsp:spPr>
        <a:xfrm>
          <a:off x="6206660" y="873962"/>
          <a:ext cx="2597997" cy="3260674"/>
        </a:xfrm>
        <a:prstGeom prst="roundRect">
          <a:avLst>
            <a:gd name="adj" fmla="val 10000"/>
          </a:avLst>
        </a:prstGeom>
        <a:solidFill>
          <a:schemeClr val="accent3">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90000"/>
            </a:lnSpc>
            <a:spcBef>
              <a:spcPct val="0"/>
            </a:spcBef>
            <a:spcAft>
              <a:spcPts val="0"/>
            </a:spcAft>
            <a:buNone/>
          </a:pPr>
          <a:r>
            <a:rPr lang="id-ID" sz="2000" b="1" kern="1200" dirty="0">
              <a:latin typeface="Calibri"/>
              <a:cs typeface="Calibri"/>
            </a:rPr>
            <a:t>Program</a:t>
          </a:r>
          <a:endParaRPr lang="en-US" sz="2000" b="1" kern="1200" dirty="0">
            <a:latin typeface="Calibri"/>
            <a:cs typeface="Calibri"/>
          </a:endParaRPr>
        </a:p>
        <a:p>
          <a:pPr marL="228600" lvl="1" indent="-228600" algn="l" defTabSz="889000">
            <a:lnSpc>
              <a:spcPct val="90000"/>
            </a:lnSpc>
            <a:spcBef>
              <a:spcPct val="0"/>
            </a:spcBef>
            <a:spcAft>
              <a:spcPts val="0"/>
            </a:spcAft>
            <a:buChar char="•"/>
          </a:pPr>
          <a:r>
            <a:rPr lang="id-ID" sz="2000" b="0" kern="1200" dirty="0">
              <a:latin typeface="Calibri"/>
              <a:cs typeface="Calibri"/>
            </a:rPr>
            <a:t>Benefit</a:t>
          </a:r>
        </a:p>
        <a:p>
          <a:pPr marL="228600" lvl="1" indent="-228600" algn="l" defTabSz="889000">
            <a:lnSpc>
              <a:spcPct val="90000"/>
            </a:lnSpc>
            <a:spcBef>
              <a:spcPct val="0"/>
            </a:spcBef>
            <a:spcAft>
              <a:spcPts val="0"/>
            </a:spcAft>
            <a:buChar char="•"/>
          </a:pPr>
          <a:r>
            <a:rPr lang="id-ID" sz="2000" b="0" kern="1200" dirty="0">
              <a:latin typeface="Calibri"/>
              <a:cs typeface="Calibri"/>
            </a:rPr>
            <a:t>Sistem pembiayaan: asuransi – azas gotong royong</a:t>
          </a:r>
        </a:p>
        <a:p>
          <a:pPr marL="228600" lvl="1" indent="-228600" algn="l" defTabSz="889000">
            <a:lnSpc>
              <a:spcPct val="90000"/>
            </a:lnSpc>
            <a:spcBef>
              <a:spcPct val="0"/>
            </a:spcBef>
            <a:spcAft>
              <a:spcPts val="0"/>
            </a:spcAft>
            <a:buChar char="•"/>
          </a:pPr>
          <a:r>
            <a:rPr lang="id-ID" sz="2000" b="0" kern="1200" dirty="0">
              <a:latin typeface="Calibri"/>
              <a:cs typeface="Calibri"/>
            </a:rPr>
            <a:t>Kendali Mutu </a:t>
          </a:r>
          <a:r>
            <a:rPr lang="en-US" sz="2000" b="0" kern="1200" dirty="0">
              <a:latin typeface="Calibri"/>
              <a:cs typeface="Calibri"/>
            </a:rPr>
            <a:t>&amp; </a:t>
          </a:r>
          <a:r>
            <a:rPr lang="id-ID" sz="2000" b="0" kern="1200" dirty="0">
              <a:latin typeface="Calibri"/>
              <a:cs typeface="Calibri"/>
            </a:rPr>
            <a:t>Kendali Biaya </a:t>
          </a:r>
        </a:p>
        <a:p>
          <a:pPr marL="228600" lvl="1" indent="-228600" algn="l" defTabSz="889000">
            <a:lnSpc>
              <a:spcPct val="90000"/>
            </a:lnSpc>
            <a:spcBef>
              <a:spcPct val="0"/>
            </a:spcBef>
            <a:spcAft>
              <a:spcPts val="0"/>
            </a:spcAft>
            <a:buChar char="•"/>
          </a:pPr>
          <a:r>
            <a:rPr lang="id-ID" sz="2000" b="0" kern="1200" dirty="0">
              <a:latin typeface="Calibri"/>
              <a:cs typeface="Calibri"/>
            </a:rPr>
            <a:t>Sasaran</a:t>
          </a:r>
          <a:r>
            <a:rPr lang="id-ID" sz="2000" b="0" i="0" kern="1200" dirty="0">
              <a:latin typeface="Calibri"/>
              <a:cs typeface="Calibri"/>
            </a:rPr>
            <a:t>: PBI </a:t>
          </a:r>
          <a:r>
            <a:rPr lang="en-US" sz="2000" b="0" i="0" kern="1200" dirty="0">
              <a:latin typeface="Calibri"/>
              <a:cs typeface="Calibri"/>
            </a:rPr>
            <a:t>&amp; </a:t>
          </a:r>
          <a:r>
            <a:rPr lang="id-ID" sz="2000" b="0" i="0" kern="1200" dirty="0">
              <a:latin typeface="Calibri"/>
              <a:cs typeface="Calibri"/>
            </a:rPr>
            <a:t>Non  PBI</a:t>
          </a:r>
        </a:p>
      </dsp:txBody>
      <dsp:txXfrm>
        <a:off x="6282753" y="950055"/>
        <a:ext cx="2445811" cy="3108488"/>
      </dsp:txXfrm>
    </dsp:sp>
    <dsp:sp modelId="{5080B561-9D02-4252-B42C-6083A88BFCA7}">
      <dsp:nvSpPr>
        <dsp:cNvPr id="0" name=""/>
        <dsp:cNvSpPr/>
      </dsp:nvSpPr>
      <dsp:spPr>
        <a:xfrm>
          <a:off x="6868707" y="4448848"/>
          <a:ext cx="1804609" cy="1956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ts val="0"/>
            </a:spcAft>
            <a:buNone/>
          </a:pPr>
          <a:endParaRPr lang="en-US" sz="1600" kern="1200" dirty="0">
            <a:latin typeface="Calibri"/>
            <a:cs typeface="Calibri"/>
          </a:endParaRPr>
        </a:p>
        <a:p>
          <a:pPr marL="0" lvl="0" indent="0" algn="l" defTabSz="711200">
            <a:lnSpc>
              <a:spcPct val="90000"/>
            </a:lnSpc>
            <a:spcBef>
              <a:spcPct val="0"/>
            </a:spcBef>
            <a:spcAft>
              <a:spcPts val="0"/>
            </a:spcAft>
            <a:buNone/>
          </a:pPr>
          <a:r>
            <a:rPr lang="id-ID" sz="2000" kern="1200" dirty="0">
              <a:latin typeface="Calibri"/>
              <a:cs typeface="Calibri"/>
            </a:rPr>
            <a:t>Tanda kepesertaan </a:t>
          </a:r>
          <a:r>
            <a:rPr lang="id-ID" sz="2000" b="1" kern="1200" dirty="0">
              <a:latin typeface="Calibri"/>
              <a:cs typeface="Calibri"/>
              <a:sym typeface="Wingdings"/>
            </a:rPr>
            <a:t>KIS </a:t>
          </a:r>
          <a:endParaRPr lang="id-ID" sz="2000" b="1" kern="1200" dirty="0">
            <a:latin typeface="Calibri"/>
            <a:cs typeface="Calibri"/>
          </a:endParaRPr>
        </a:p>
        <a:p>
          <a:pPr marL="171450" lvl="1" indent="-171450" algn="l" defTabSz="711200">
            <a:lnSpc>
              <a:spcPct val="90000"/>
            </a:lnSpc>
            <a:spcBef>
              <a:spcPct val="0"/>
            </a:spcBef>
            <a:spcAft>
              <a:spcPts val="0"/>
            </a:spcAft>
            <a:buChar char="•"/>
          </a:pPr>
          <a:endParaRPr lang="id-ID" sz="1600" kern="1200" dirty="0">
            <a:solidFill>
              <a:srgbClr val="FFFFFF"/>
            </a:solidFill>
            <a:latin typeface="Calibri"/>
            <a:cs typeface="Calibri"/>
          </a:endParaRPr>
        </a:p>
      </dsp:txBody>
      <dsp:txXfrm>
        <a:off x="6874436" y="4454577"/>
        <a:ext cx="1793151" cy="184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41773-3FA5-426E-AC1A-056C7063B36D}">
      <dsp:nvSpPr>
        <dsp:cNvPr id="0" name=""/>
        <dsp:cNvSpPr/>
      </dsp:nvSpPr>
      <dsp:spPr>
        <a:xfrm>
          <a:off x="3431709" y="1833126"/>
          <a:ext cx="2008146" cy="2124947"/>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ctr" defTabSz="1066800">
            <a:lnSpc>
              <a:spcPct val="90000"/>
            </a:lnSpc>
            <a:spcBef>
              <a:spcPct val="0"/>
            </a:spcBef>
            <a:spcAft>
              <a:spcPct val="35000"/>
            </a:spcAft>
            <a:buNone/>
          </a:pPr>
          <a:r>
            <a:rPr lang="en-US" sz="2400" b="1" kern="1200" cap="none" spc="50" dirty="0">
              <a:ln w="11430">
                <a:solidFill>
                  <a:srgbClr val="FF0000"/>
                </a:solidFill>
              </a:ln>
              <a:solidFill>
                <a:srgbClr val="FF0000"/>
              </a:solidFill>
              <a:effectLst>
                <a:outerShdw blurRad="76200" dist="50800" dir="5400000" algn="tl" rotWithShape="0">
                  <a:srgbClr val="000000">
                    <a:alpha val="65000"/>
                  </a:srgbClr>
                </a:outerShdw>
              </a:effectLst>
              <a:latin typeface="Bernard MT Condensed" pitchFamily="18" charset="0"/>
            </a:rPr>
            <a:t>MANAJEMEN SDM KESEHATAN</a:t>
          </a:r>
        </a:p>
      </dsp:txBody>
      <dsp:txXfrm>
        <a:off x="3725795" y="2144317"/>
        <a:ext cx="1419974" cy="1502565"/>
      </dsp:txXfrm>
    </dsp:sp>
    <dsp:sp modelId="{91A29E77-71AA-480B-8A48-75B7AD2E57B5}">
      <dsp:nvSpPr>
        <dsp:cNvPr id="0" name=""/>
        <dsp:cNvSpPr/>
      </dsp:nvSpPr>
      <dsp:spPr>
        <a:xfrm rot="16200000">
          <a:off x="4090191" y="1477746"/>
          <a:ext cx="691182" cy="19577"/>
        </a:xfrm>
        <a:custGeom>
          <a:avLst/>
          <a:gdLst/>
          <a:ahLst/>
          <a:cxnLst/>
          <a:rect l="0" t="0" r="0" b="0"/>
          <a:pathLst>
            <a:path>
              <a:moveTo>
                <a:pt x="0" y="9788"/>
              </a:moveTo>
              <a:lnTo>
                <a:pt x="691182" y="978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8503" y="1470255"/>
        <a:ext cx="34559" cy="34559"/>
      </dsp:txXfrm>
    </dsp:sp>
    <dsp:sp modelId="{DBB5AE80-AA0D-4716-ABC1-A4A17589D857}">
      <dsp:nvSpPr>
        <dsp:cNvPr id="0" name=""/>
        <dsp:cNvSpPr/>
      </dsp:nvSpPr>
      <dsp:spPr>
        <a:xfrm>
          <a:off x="3771995" y="-143495"/>
          <a:ext cx="1327575" cy="128543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kern="1200" dirty="0"/>
            <a:t> </a:t>
          </a:r>
        </a:p>
      </dsp:txBody>
      <dsp:txXfrm>
        <a:off x="3966414" y="44753"/>
        <a:ext cx="938737" cy="908943"/>
      </dsp:txXfrm>
    </dsp:sp>
    <dsp:sp modelId="{F16DD565-BE11-4735-B53B-CC4D204FF8FA}">
      <dsp:nvSpPr>
        <dsp:cNvPr id="0" name=""/>
        <dsp:cNvSpPr/>
      </dsp:nvSpPr>
      <dsp:spPr>
        <a:xfrm rot="18000000">
          <a:off x="4783831" y="1675323"/>
          <a:ext cx="701654" cy="19577"/>
        </a:xfrm>
        <a:custGeom>
          <a:avLst/>
          <a:gdLst/>
          <a:ahLst/>
          <a:cxnLst/>
          <a:rect l="0" t="0" r="0" b="0"/>
          <a:pathLst>
            <a:path>
              <a:moveTo>
                <a:pt x="0" y="9788"/>
              </a:moveTo>
              <a:lnTo>
                <a:pt x="701654"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17117" y="1667571"/>
        <a:ext cx="35082" cy="35082"/>
      </dsp:txXfrm>
    </dsp:sp>
    <dsp:sp modelId="{DA3BCDA1-0972-4325-A24B-9649E003D966}">
      <dsp:nvSpPr>
        <dsp:cNvPr id="0" name=""/>
        <dsp:cNvSpPr/>
      </dsp:nvSpPr>
      <dsp:spPr>
        <a:xfrm>
          <a:off x="4970183" y="177558"/>
          <a:ext cx="1327575" cy="128543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5164602" y="365806"/>
        <a:ext cx="938737" cy="908943"/>
      </dsp:txXfrm>
    </dsp:sp>
    <dsp:sp modelId="{87FF730C-330E-4057-B4B0-B8EB1223D685}">
      <dsp:nvSpPr>
        <dsp:cNvPr id="0" name=""/>
        <dsp:cNvSpPr/>
      </dsp:nvSpPr>
      <dsp:spPr>
        <a:xfrm rot="19800000">
          <a:off x="5268945" y="2196857"/>
          <a:ext cx="720282" cy="19577"/>
        </a:xfrm>
        <a:custGeom>
          <a:avLst/>
          <a:gdLst/>
          <a:ahLst/>
          <a:cxnLst/>
          <a:rect l="0" t="0" r="0" b="0"/>
          <a:pathLst>
            <a:path>
              <a:moveTo>
                <a:pt x="0" y="9788"/>
              </a:moveTo>
              <a:lnTo>
                <a:pt x="720282"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1079" y="2188639"/>
        <a:ext cx="36014" cy="36014"/>
      </dsp:txXfrm>
    </dsp:sp>
    <dsp:sp modelId="{58FC542B-99F0-44F3-8D03-F554E80E4EF1}">
      <dsp:nvSpPr>
        <dsp:cNvPr id="0" name=""/>
        <dsp:cNvSpPr/>
      </dsp:nvSpPr>
      <dsp:spPr>
        <a:xfrm>
          <a:off x="5847317" y="1054692"/>
          <a:ext cx="1327575" cy="128543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6041736" y="1242940"/>
        <a:ext cx="938737" cy="908943"/>
      </dsp:txXfrm>
    </dsp:sp>
    <dsp:sp modelId="{B8CF524D-BB4A-41A6-89D6-6FC0CF4A6423}">
      <dsp:nvSpPr>
        <dsp:cNvPr id="0" name=""/>
        <dsp:cNvSpPr/>
      </dsp:nvSpPr>
      <dsp:spPr>
        <a:xfrm rot="21537">
          <a:off x="5439829" y="2895004"/>
          <a:ext cx="926604" cy="19577"/>
        </a:xfrm>
        <a:custGeom>
          <a:avLst/>
          <a:gdLst/>
          <a:ahLst/>
          <a:cxnLst/>
          <a:rect l="0" t="0" r="0" b="0"/>
          <a:pathLst>
            <a:path>
              <a:moveTo>
                <a:pt x="0" y="9788"/>
              </a:moveTo>
              <a:lnTo>
                <a:pt x="926604" y="978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79967" y="2881627"/>
        <a:ext cx="46330" cy="46330"/>
      </dsp:txXfrm>
    </dsp:sp>
    <dsp:sp modelId="{B778972E-B2D1-4702-91B8-238E526BE840}">
      <dsp:nvSpPr>
        <dsp:cNvPr id="0" name=""/>
        <dsp:cNvSpPr/>
      </dsp:nvSpPr>
      <dsp:spPr>
        <a:xfrm>
          <a:off x="6366417" y="2268473"/>
          <a:ext cx="1110442" cy="128540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6529037" y="2456716"/>
        <a:ext cx="785202" cy="908915"/>
      </dsp:txXfrm>
    </dsp:sp>
    <dsp:sp modelId="{8CF9A700-125B-40E4-A2BA-9CAE1602797D}">
      <dsp:nvSpPr>
        <dsp:cNvPr id="0" name=""/>
        <dsp:cNvSpPr/>
      </dsp:nvSpPr>
      <dsp:spPr>
        <a:xfrm rot="1800000">
          <a:off x="5268945" y="3574765"/>
          <a:ext cx="720282" cy="19577"/>
        </a:xfrm>
        <a:custGeom>
          <a:avLst/>
          <a:gdLst/>
          <a:ahLst/>
          <a:cxnLst/>
          <a:rect l="0" t="0" r="0" b="0"/>
          <a:pathLst>
            <a:path>
              <a:moveTo>
                <a:pt x="0" y="9788"/>
              </a:moveTo>
              <a:lnTo>
                <a:pt x="720282" y="978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1079" y="3566546"/>
        <a:ext cx="36014" cy="36014"/>
      </dsp:txXfrm>
    </dsp:sp>
    <dsp:sp modelId="{D32057B2-29A5-4F9B-98FF-45ECC213AC8F}">
      <dsp:nvSpPr>
        <dsp:cNvPr id="0" name=""/>
        <dsp:cNvSpPr/>
      </dsp:nvSpPr>
      <dsp:spPr>
        <a:xfrm>
          <a:off x="5847317" y="3451068"/>
          <a:ext cx="1327575" cy="128543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kern="1200" dirty="0"/>
            <a:t> </a:t>
          </a:r>
        </a:p>
      </dsp:txBody>
      <dsp:txXfrm>
        <a:off x="6041736" y="3639316"/>
        <a:ext cx="938737" cy="908943"/>
      </dsp:txXfrm>
    </dsp:sp>
    <dsp:sp modelId="{98C2B91E-4A64-4BD5-928D-5D62F070BF68}">
      <dsp:nvSpPr>
        <dsp:cNvPr id="0" name=""/>
        <dsp:cNvSpPr/>
      </dsp:nvSpPr>
      <dsp:spPr>
        <a:xfrm rot="3600000">
          <a:off x="4783831" y="4096298"/>
          <a:ext cx="701654" cy="19577"/>
        </a:xfrm>
        <a:custGeom>
          <a:avLst/>
          <a:gdLst/>
          <a:ahLst/>
          <a:cxnLst/>
          <a:rect l="0" t="0" r="0" b="0"/>
          <a:pathLst>
            <a:path>
              <a:moveTo>
                <a:pt x="0" y="9788"/>
              </a:moveTo>
              <a:lnTo>
                <a:pt x="701654"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17117" y="4088546"/>
        <a:ext cx="35082" cy="35082"/>
      </dsp:txXfrm>
    </dsp:sp>
    <dsp:sp modelId="{63BD464E-CB96-4492-8DA0-A8FED26195A5}">
      <dsp:nvSpPr>
        <dsp:cNvPr id="0" name=""/>
        <dsp:cNvSpPr/>
      </dsp:nvSpPr>
      <dsp:spPr>
        <a:xfrm>
          <a:off x="4970183" y="4328202"/>
          <a:ext cx="1327575" cy="1285439"/>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5164602" y="4516450"/>
        <a:ext cx="938737" cy="908943"/>
      </dsp:txXfrm>
    </dsp:sp>
    <dsp:sp modelId="{DFE415A6-6648-4150-B6A4-2FCAD0976785}">
      <dsp:nvSpPr>
        <dsp:cNvPr id="0" name=""/>
        <dsp:cNvSpPr/>
      </dsp:nvSpPr>
      <dsp:spPr>
        <a:xfrm rot="5400000">
          <a:off x="4090191" y="4293876"/>
          <a:ext cx="691182" cy="19577"/>
        </a:xfrm>
        <a:custGeom>
          <a:avLst/>
          <a:gdLst/>
          <a:ahLst/>
          <a:cxnLst/>
          <a:rect l="0" t="0" r="0" b="0"/>
          <a:pathLst>
            <a:path>
              <a:moveTo>
                <a:pt x="0" y="9788"/>
              </a:moveTo>
              <a:lnTo>
                <a:pt x="691182" y="978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8503" y="4286385"/>
        <a:ext cx="34559" cy="34559"/>
      </dsp:txXfrm>
    </dsp:sp>
    <dsp:sp modelId="{63C459B9-A771-40C7-B3ED-ED0C6AF5EC18}">
      <dsp:nvSpPr>
        <dsp:cNvPr id="0" name=""/>
        <dsp:cNvSpPr/>
      </dsp:nvSpPr>
      <dsp:spPr>
        <a:xfrm>
          <a:off x="3771995" y="4649256"/>
          <a:ext cx="1327575" cy="1285439"/>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3966414" y="4837504"/>
        <a:ext cx="938737" cy="908943"/>
      </dsp:txXfrm>
    </dsp:sp>
    <dsp:sp modelId="{D180BAF5-3B62-45E8-B744-800D0117778B}">
      <dsp:nvSpPr>
        <dsp:cNvPr id="0" name=""/>
        <dsp:cNvSpPr/>
      </dsp:nvSpPr>
      <dsp:spPr>
        <a:xfrm rot="7200000">
          <a:off x="3386080" y="4096298"/>
          <a:ext cx="701654" cy="19577"/>
        </a:xfrm>
        <a:custGeom>
          <a:avLst/>
          <a:gdLst/>
          <a:ahLst/>
          <a:cxnLst/>
          <a:rect l="0" t="0" r="0" b="0"/>
          <a:pathLst>
            <a:path>
              <a:moveTo>
                <a:pt x="0" y="9788"/>
              </a:moveTo>
              <a:lnTo>
                <a:pt x="701654" y="978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19366" y="4088546"/>
        <a:ext cx="35082" cy="35082"/>
      </dsp:txXfrm>
    </dsp:sp>
    <dsp:sp modelId="{1D19C554-62E5-45CC-87F4-3011F995D2BA}">
      <dsp:nvSpPr>
        <dsp:cNvPr id="0" name=""/>
        <dsp:cNvSpPr/>
      </dsp:nvSpPr>
      <dsp:spPr>
        <a:xfrm>
          <a:off x="2573807" y="4328202"/>
          <a:ext cx="1327575" cy="1285439"/>
        </a:xfrm>
        <a:prstGeom prst="ellipse">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2768226" y="4516450"/>
        <a:ext cx="938737" cy="908943"/>
      </dsp:txXfrm>
    </dsp:sp>
    <dsp:sp modelId="{1F3D7938-884A-41BB-AFAF-CB60893C8008}">
      <dsp:nvSpPr>
        <dsp:cNvPr id="0" name=""/>
        <dsp:cNvSpPr/>
      </dsp:nvSpPr>
      <dsp:spPr>
        <a:xfrm rot="9000000">
          <a:off x="2882338" y="3574765"/>
          <a:ext cx="720282" cy="19577"/>
        </a:xfrm>
        <a:custGeom>
          <a:avLst/>
          <a:gdLst/>
          <a:ahLst/>
          <a:cxnLst/>
          <a:rect l="0" t="0" r="0" b="0"/>
          <a:pathLst>
            <a:path>
              <a:moveTo>
                <a:pt x="0" y="9788"/>
              </a:moveTo>
              <a:lnTo>
                <a:pt x="720282" y="978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24472" y="3566546"/>
        <a:ext cx="36014" cy="36014"/>
      </dsp:txXfrm>
    </dsp:sp>
    <dsp:sp modelId="{F7E7D1D5-7B49-4727-B4A9-3211D9B11F03}">
      <dsp:nvSpPr>
        <dsp:cNvPr id="0" name=""/>
        <dsp:cNvSpPr/>
      </dsp:nvSpPr>
      <dsp:spPr>
        <a:xfrm>
          <a:off x="1696673" y="3451068"/>
          <a:ext cx="1327575" cy="1285439"/>
        </a:xfrm>
        <a:prstGeom prst="ellipse">
          <a:avLst/>
        </a:prstGeom>
        <a:blipFill rotWithShape="0">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891092" y="3639316"/>
        <a:ext cx="938737" cy="908943"/>
      </dsp:txXfrm>
    </dsp:sp>
    <dsp:sp modelId="{33123583-3F91-451F-BBB0-1363880368F3}">
      <dsp:nvSpPr>
        <dsp:cNvPr id="0" name=""/>
        <dsp:cNvSpPr/>
      </dsp:nvSpPr>
      <dsp:spPr>
        <a:xfrm rot="10800000">
          <a:off x="2703194" y="2885811"/>
          <a:ext cx="728514" cy="19577"/>
        </a:xfrm>
        <a:custGeom>
          <a:avLst/>
          <a:gdLst/>
          <a:ahLst/>
          <a:cxnLst/>
          <a:rect l="0" t="0" r="0" b="0"/>
          <a:pathLst>
            <a:path>
              <a:moveTo>
                <a:pt x="0" y="9788"/>
              </a:moveTo>
              <a:lnTo>
                <a:pt x="728514" y="978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49239" y="2877387"/>
        <a:ext cx="36425" cy="36425"/>
      </dsp:txXfrm>
    </dsp:sp>
    <dsp:sp modelId="{DF6E3039-38B1-4CAF-8423-8A0991EF70ED}">
      <dsp:nvSpPr>
        <dsp:cNvPr id="0" name=""/>
        <dsp:cNvSpPr/>
      </dsp:nvSpPr>
      <dsp:spPr>
        <a:xfrm>
          <a:off x="1375619" y="2252880"/>
          <a:ext cx="1327575" cy="1285439"/>
        </a:xfrm>
        <a:prstGeom prst="ellipse">
          <a:avLst/>
        </a:prstGeom>
        <a:blipFill rotWithShape="0">
          <a:blip xmlns:r="http://schemas.openxmlformats.org/officeDocument/2006/relationships" r:embed="rId10"/>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570038" y="2441128"/>
        <a:ext cx="938737" cy="908943"/>
      </dsp:txXfrm>
    </dsp:sp>
    <dsp:sp modelId="{6411B232-2D96-4102-80EE-AB7C97D616CF}">
      <dsp:nvSpPr>
        <dsp:cNvPr id="0" name=""/>
        <dsp:cNvSpPr/>
      </dsp:nvSpPr>
      <dsp:spPr>
        <a:xfrm rot="12600000">
          <a:off x="2864583" y="2192099"/>
          <a:ext cx="739312" cy="19577"/>
        </a:xfrm>
        <a:custGeom>
          <a:avLst/>
          <a:gdLst/>
          <a:ahLst/>
          <a:cxnLst/>
          <a:rect l="0" t="0" r="0" b="0"/>
          <a:pathLst>
            <a:path>
              <a:moveTo>
                <a:pt x="0" y="9788"/>
              </a:moveTo>
              <a:lnTo>
                <a:pt x="739312"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15756" y="2183405"/>
        <a:ext cx="36965" cy="36965"/>
      </dsp:txXfrm>
    </dsp:sp>
    <dsp:sp modelId="{E230B3B3-372B-4534-B6B8-941D9C862425}">
      <dsp:nvSpPr>
        <dsp:cNvPr id="0" name=""/>
        <dsp:cNvSpPr/>
      </dsp:nvSpPr>
      <dsp:spPr>
        <a:xfrm>
          <a:off x="1727429" y="1038142"/>
          <a:ext cx="1266062" cy="1318539"/>
        </a:xfrm>
        <a:prstGeom prst="ellipse">
          <a:avLst/>
        </a:prstGeom>
        <a:blipFill rotWithShape="0">
          <a:blip xmlns:r="http://schemas.openxmlformats.org/officeDocument/2006/relationships" r:embed="rId1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912839" y="1231238"/>
        <a:ext cx="895242" cy="932347"/>
      </dsp:txXfrm>
    </dsp:sp>
    <dsp:sp modelId="{AF845EAB-38FB-4D6E-A99B-92AE6587EE95}">
      <dsp:nvSpPr>
        <dsp:cNvPr id="0" name=""/>
        <dsp:cNvSpPr/>
      </dsp:nvSpPr>
      <dsp:spPr>
        <a:xfrm rot="14400000">
          <a:off x="3389536" y="1677318"/>
          <a:ext cx="697046" cy="19577"/>
        </a:xfrm>
        <a:custGeom>
          <a:avLst/>
          <a:gdLst/>
          <a:ahLst/>
          <a:cxnLst/>
          <a:rect l="0" t="0" r="0" b="0"/>
          <a:pathLst>
            <a:path>
              <a:moveTo>
                <a:pt x="0" y="9788"/>
              </a:moveTo>
              <a:lnTo>
                <a:pt x="697046" y="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20633" y="1669681"/>
        <a:ext cx="34852" cy="34852"/>
      </dsp:txXfrm>
    </dsp:sp>
    <dsp:sp modelId="{3F4F36AC-6C32-49C1-9FE3-F3BB0BE363AC}">
      <dsp:nvSpPr>
        <dsp:cNvPr id="0" name=""/>
        <dsp:cNvSpPr/>
      </dsp:nvSpPr>
      <dsp:spPr>
        <a:xfrm>
          <a:off x="2604563" y="161007"/>
          <a:ext cx="1266062" cy="1318539"/>
        </a:xfrm>
        <a:prstGeom prst="ellipse">
          <a:avLst/>
        </a:prstGeom>
        <a:blipFill rotWithShape="0">
          <a:blip xmlns:r="http://schemas.openxmlformats.org/officeDocument/2006/relationships" r:embed="rId1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2789973" y="354103"/>
        <a:ext cx="895242" cy="932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4A82C-F9C8-4213-A76B-9B47DD51EB02}">
      <dsp:nvSpPr>
        <dsp:cNvPr id="0" name=""/>
        <dsp:cNvSpPr/>
      </dsp:nvSpPr>
      <dsp:spPr>
        <a:xfrm>
          <a:off x="929623" y="0"/>
          <a:ext cx="6995160" cy="4525963"/>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7A6436B-B4F5-4EBD-B625-F88DAC4F4A1E}">
      <dsp:nvSpPr>
        <dsp:cNvPr id="0" name=""/>
        <dsp:cNvSpPr/>
      </dsp:nvSpPr>
      <dsp:spPr>
        <a:xfrm>
          <a:off x="1206" y="1357788"/>
          <a:ext cx="1784151" cy="181038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PENERAPAN REGULASI MANAJEMEN SDM KESEHATAN </a:t>
          </a:r>
        </a:p>
      </dsp:txBody>
      <dsp:txXfrm>
        <a:off x="88301" y="1444883"/>
        <a:ext cx="1609961" cy="1636195"/>
      </dsp:txXfrm>
    </dsp:sp>
    <dsp:sp modelId="{39E50575-AA29-4DB2-A939-5499593B9874}">
      <dsp:nvSpPr>
        <dsp:cNvPr id="0" name=""/>
        <dsp:cNvSpPr/>
      </dsp:nvSpPr>
      <dsp:spPr>
        <a:xfrm>
          <a:off x="2082716" y="1357788"/>
          <a:ext cx="1982656" cy="1810385"/>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PENYELENGGA-RAAN PENGUATAN TATA KELOLA </a:t>
          </a:r>
        </a:p>
      </dsp:txBody>
      <dsp:txXfrm>
        <a:off x="2171092" y="1446164"/>
        <a:ext cx="1805904" cy="1633633"/>
      </dsp:txXfrm>
    </dsp:sp>
    <dsp:sp modelId="{D3EA5165-0697-4F14-9A0C-C1AF425AAA85}">
      <dsp:nvSpPr>
        <dsp:cNvPr id="0" name=""/>
        <dsp:cNvSpPr/>
      </dsp:nvSpPr>
      <dsp:spPr>
        <a:xfrm>
          <a:off x="4362731" y="1357788"/>
          <a:ext cx="1784151" cy="1810385"/>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ALOKASI PEMBIAYAAN MANAJEMEN SDM KESEHATAN</a:t>
          </a:r>
        </a:p>
      </dsp:txBody>
      <dsp:txXfrm>
        <a:off x="4449826" y="1444883"/>
        <a:ext cx="1609961" cy="1636195"/>
      </dsp:txXfrm>
    </dsp:sp>
    <dsp:sp modelId="{B413EDEC-F8BF-4B9D-9C8F-FE9E90A0550A}">
      <dsp:nvSpPr>
        <dsp:cNvPr id="0" name=""/>
        <dsp:cNvSpPr/>
      </dsp:nvSpPr>
      <dsp:spPr>
        <a:xfrm>
          <a:off x="6444241" y="1357788"/>
          <a:ext cx="1784151" cy="181038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KERJA SAMA DAN SINERGI YANG BAIK DAN SALING MENGUATKAN</a:t>
          </a:r>
        </a:p>
      </dsp:txBody>
      <dsp:txXfrm>
        <a:off x="6531336" y="1444883"/>
        <a:ext cx="1609961" cy="163619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C3E06-3BEE-4A94-BE35-935E40607B7A}" type="datetimeFigureOut">
              <a:rPr lang="en-US" smtClean="0"/>
              <a:pPr/>
              <a:t>6/10/2022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E1CDB-A521-4384-927C-A5514FEDA7F9}" type="slidenum">
              <a:rPr lang="en-US" smtClean="0"/>
              <a:pPr/>
              <a:t>‹#›</a:t>
            </a:fld>
            <a:endParaRPr lang="en-US"/>
          </a:p>
        </p:txBody>
      </p:sp>
    </p:spTree>
    <p:extLst>
      <p:ext uri="{BB962C8B-B14F-4D97-AF65-F5344CB8AC3E}">
        <p14:creationId xmlns:p14="http://schemas.microsoft.com/office/powerpoint/2010/main" val="186496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dirty="0">
                <a:solidFill>
                  <a:srgbClr val="FF0000"/>
                </a:solidFill>
              </a:rPr>
              <a:t>Gangguan kesehatan mental juga meningkat</a:t>
            </a:r>
          </a:p>
          <a:p>
            <a:endParaRPr lang="id-ID" dirty="0">
              <a:solidFill>
                <a:srgbClr val="FF0000"/>
              </a:solidFill>
            </a:endParaRPr>
          </a:p>
          <a:p>
            <a:r>
              <a:rPr lang="id-ID" dirty="0">
                <a:solidFill>
                  <a:srgbClr val="FF0000"/>
                </a:solidFill>
              </a:rPr>
              <a:t>Titik berat gernas tetap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26531" indent="-279435" eaLnBrk="0" hangingPunct="0">
              <a:defRPr>
                <a:solidFill>
                  <a:schemeClr val="tx1"/>
                </a:solidFill>
                <a:latin typeface="Arial" pitchFamily="34" charset="0"/>
                <a:ea typeface="MS PGothic" pitchFamily="34" charset="-128"/>
              </a:defRPr>
            </a:lvl2pPr>
            <a:lvl3pPr marL="1117740" indent="-223548" eaLnBrk="0" hangingPunct="0">
              <a:defRPr>
                <a:solidFill>
                  <a:schemeClr val="tx1"/>
                </a:solidFill>
                <a:latin typeface="Arial" pitchFamily="34" charset="0"/>
                <a:ea typeface="MS PGothic" pitchFamily="34" charset="-128"/>
              </a:defRPr>
            </a:lvl3pPr>
            <a:lvl4pPr marL="1564836" indent="-223548" eaLnBrk="0" hangingPunct="0">
              <a:defRPr>
                <a:solidFill>
                  <a:schemeClr val="tx1"/>
                </a:solidFill>
                <a:latin typeface="Arial" pitchFamily="34" charset="0"/>
                <a:ea typeface="MS PGothic" pitchFamily="34" charset="-128"/>
              </a:defRPr>
            </a:lvl4pPr>
            <a:lvl5pPr marL="2011931" indent="-223548" eaLnBrk="0" hangingPunct="0">
              <a:defRPr>
                <a:solidFill>
                  <a:schemeClr val="tx1"/>
                </a:solidFill>
                <a:latin typeface="Arial" pitchFamily="34" charset="0"/>
                <a:ea typeface="MS PGothic" pitchFamily="34" charset="-128"/>
              </a:defRPr>
            </a:lvl5pPr>
            <a:lvl6pPr marL="2459027" indent="-223548" eaLnBrk="0" fontAlgn="base" hangingPunct="0">
              <a:spcBef>
                <a:spcPct val="0"/>
              </a:spcBef>
              <a:spcAft>
                <a:spcPct val="0"/>
              </a:spcAft>
              <a:defRPr>
                <a:solidFill>
                  <a:schemeClr val="tx1"/>
                </a:solidFill>
                <a:latin typeface="Arial" pitchFamily="34" charset="0"/>
                <a:ea typeface="MS PGothic" pitchFamily="34" charset="-128"/>
              </a:defRPr>
            </a:lvl6pPr>
            <a:lvl7pPr marL="2906123" indent="-223548" eaLnBrk="0" fontAlgn="base" hangingPunct="0">
              <a:spcBef>
                <a:spcPct val="0"/>
              </a:spcBef>
              <a:spcAft>
                <a:spcPct val="0"/>
              </a:spcAft>
              <a:defRPr>
                <a:solidFill>
                  <a:schemeClr val="tx1"/>
                </a:solidFill>
                <a:latin typeface="Arial" pitchFamily="34" charset="0"/>
                <a:ea typeface="MS PGothic" pitchFamily="34" charset="-128"/>
              </a:defRPr>
            </a:lvl7pPr>
            <a:lvl8pPr marL="3353219" indent="-223548" eaLnBrk="0" fontAlgn="base" hangingPunct="0">
              <a:spcBef>
                <a:spcPct val="0"/>
              </a:spcBef>
              <a:spcAft>
                <a:spcPct val="0"/>
              </a:spcAft>
              <a:defRPr>
                <a:solidFill>
                  <a:schemeClr val="tx1"/>
                </a:solidFill>
                <a:latin typeface="Arial" pitchFamily="34" charset="0"/>
                <a:ea typeface="MS PGothic" pitchFamily="34" charset="-128"/>
              </a:defRPr>
            </a:lvl8pPr>
            <a:lvl9pPr marL="3800315" indent="-223548"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EC31CBB-1F64-4AFD-B496-2DEE7626EC92}" type="slidenum">
              <a:rPr lang="id-ID">
                <a:solidFill>
                  <a:prstClr val="black"/>
                </a:solidFill>
              </a:rPr>
              <a:pPr eaLnBrk="1" hangingPunct="1"/>
              <a:t>5</a:t>
            </a:fld>
            <a:endParaRPr lang="id-ID">
              <a:solidFill>
                <a:prstClr val="black"/>
              </a:solidFill>
            </a:endParaRPr>
          </a:p>
        </p:txBody>
      </p:sp>
    </p:spTree>
    <p:extLst>
      <p:ext uri="{BB962C8B-B14F-4D97-AF65-F5344CB8AC3E}">
        <p14:creationId xmlns:p14="http://schemas.microsoft.com/office/powerpoint/2010/main" val="289252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ts val="294"/>
              </a:spcBef>
              <a:spcAft>
                <a:spcPts val="294"/>
              </a:spcAft>
            </a:pPr>
            <a:r>
              <a:rPr lang="id-ID" altLang="id-ID" sz="1100" dirty="0"/>
              <a:t>Dalam upaya meningkatkan akses dan kualitas pelayanan kesehatan ibu dan anak, dilakukan dengan pendekatan </a:t>
            </a:r>
            <a:r>
              <a:rPr lang="id-ID" altLang="id-ID" sz="1100" i="1" dirty="0"/>
              <a:t>Continuum of Care </a:t>
            </a:r>
            <a:r>
              <a:rPr lang="id-ID" altLang="id-ID" sz="1100" dirty="0"/>
              <a:t>yang dimulai sejak masa pra hamil, hamil, </a:t>
            </a:r>
            <a:r>
              <a:rPr lang="en-US" altLang="id-ID" sz="1100" dirty="0"/>
              <a:t>b</a:t>
            </a:r>
            <a:r>
              <a:rPr lang="id-ID" altLang="id-ID" sz="1100" dirty="0"/>
              <a:t>ersalin dan nifas, bayi, balita, hingga remaja </a:t>
            </a:r>
            <a:r>
              <a:rPr lang="en-US" altLang="id-ID" sz="1100" dirty="0"/>
              <a:t>(</a:t>
            </a:r>
            <a:r>
              <a:rPr lang="en-US" altLang="id-ID" sz="1100" dirty="0" err="1"/>
              <a:t>pria</a:t>
            </a:r>
            <a:r>
              <a:rPr lang="en-US" altLang="id-ID" sz="1100" dirty="0"/>
              <a:t> </a:t>
            </a:r>
            <a:r>
              <a:rPr lang="id-ID" altLang="id-ID" sz="1100" dirty="0"/>
              <a:t>dan wanita usia subur</a:t>
            </a:r>
            <a:r>
              <a:rPr lang="en-US" altLang="id-ID" sz="1100" dirty="0"/>
              <a:t>)</a:t>
            </a:r>
            <a:r>
              <a:rPr lang="id-ID" altLang="id-ID" sz="1100" dirty="0"/>
              <a:t>. </a:t>
            </a:r>
          </a:p>
          <a:p>
            <a:pPr algn="just">
              <a:spcBef>
                <a:spcPts val="294"/>
              </a:spcBef>
              <a:spcAft>
                <a:spcPts val="294"/>
              </a:spcAft>
            </a:pPr>
            <a:r>
              <a:rPr lang="id-ID" altLang="id-ID" sz="1100" dirty="0"/>
              <a:t>Pada masa pra hamil, program ditujukan bagi pasangan usia subur (PUS) melalui program keluarga berencana, yang diarahkan menggunakan metode kontrasepsi jangka panjang (MKJP). Dengan demikian, diharapkan setiap PUS dapat merencanakan kehamilannya dengan baik dan terhindar dari kehamilan yang tidak diinginkan (KTD). Untuk PUS juga dikembangkan Pelayanan Kesehatan Reproduksi Terpadu (PKRT) di Puskesmas.</a:t>
            </a:r>
          </a:p>
          <a:p>
            <a:pPr algn="just">
              <a:spcBef>
                <a:spcPts val="294"/>
              </a:spcBef>
              <a:spcAft>
                <a:spcPts val="294"/>
              </a:spcAft>
            </a:pPr>
            <a:r>
              <a:rPr lang="id-ID" altLang="id-ID" sz="1100" dirty="0"/>
              <a:t>Pada masa kehamilan, program ditujukan untuk menjaga kesehatan ibu dan janin yang dikandungnya, dan apabila terdapat komplikasi atau faktor risiko diupayakan dapat dideteksi secara dini dan dilakukan intervensi. Kegiatan yang dilakukan meliputi Program Perencaan Persalinan dan Pencegahan Komplikasi (P4K), pelayanan antenatal terpadu (HIV, malaria, gizi, dll), dan pelaksanaan kelas ibu hamil.</a:t>
            </a:r>
          </a:p>
          <a:p>
            <a:pPr algn="just">
              <a:spcBef>
                <a:spcPts val="294"/>
              </a:spcBef>
              <a:spcAft>
                <a:spcPts val="294"/>
              </a:spcAft>
            </a:pPr>
            <a:r>
              <a:rPr lang="id-ID" altLang="id-ID" sz="1100" dirty="0"/>
              <a:t>Pada tahap persalinan dan nifas, diupayakan agar setiap persalinan ditolong oleh tenaga kesehatan di fasilitas pelayanan kesehatan. Upaya tersebut antara lain dilakukan melalui pengembangan rumah tunggu kelahiran di daerah dengan akses sulit dan kemitraan bidan dan dukun untuk daerah dengan proporsi persalinan oleh dukun masih tinggi. Setelah melahirkan, diupayakan agar setiap ibu mendapat pelayanan nifas, termasuk KB pasca persalinan.</a:t>
            </a:r>
          </a:p>
          <a:p>
            <a:pPr algn="just">
              <a:spcBef>
                <a:spcPts val="294"/>
              </a:spcBef>
              <a:spcAft>
                <a:spcPts val="294"/>
              </a:spcAft>
            </a:pPr>
            <a:r>
              <a:rPr lang="id-ID" altLang="id-ID" sz="1100" dirty="0"/>
              <a:t>Apabila terjadi komplikasi pada masa kehamilan, persalinan, dan nifas, maka perlu dirujuk dan mendapatkan penanganan tepat waktu di fasyankes dasar (Puskesmas PONED) maupun fasyankes lanjutan (RS PONEK).</a:t>
            </a:r>
          </a:p>
        </p:txBody>
      </p:sp>
      <p:sp>
        <p:nvSpPr>
          <p:cNvPr id="74756" name="Slide Number Placeholder 3"/>
          <p:cNvSpPr>
            <a:spLocks noGrp="1"/>
          </p:cNvSpPr>
          <p:nvPr>
            <p:ph type="sldNum" sz="quarter" idx="5"/>
          </p:nvPr>
        </p:nvSpPr>
        <p:spPr bwMode="auto">
          <a:noFill/>
          <a:ln>
            <a:miter lim="800000"/>
            <a:headEnd/>
            <a:tailEnd/>
          </a:ln>
        </p:spPr>
        <p:txBody>
          <a:bodyPr/>
          <a:lstStyle/>
          <a:p>
            <a:fld id="{90AEE703-0B89-4A46-92B2-476BA7D0E765}" type="slidenum">
              <a:rPr lang="en-US" altLang="id-ID">
                <a:latin typeface="Arial" pitchFamily="34" charset="0"/>
              </a:rPr>
              <a:pPr/>
              <a:t>16</a:t>
            </a:fld>
            <a:endParaRPr lang="en-US" altLang="id-ID">
              <a:latin typeface="Arial" pitchFamily="34" charset="0"/>
            </a:endParaRPr>
          </a:p>
        </p:txBody>
      </p:sp>
    </p:spTree>
    <p:extLst>
      <p:ext uri="{BB962C8B-B14F-4D97-AF65-F5344CB8AC3E}">
        <p14:creationId xmlns:p14="http://schemas.microsoft.com/office/powerpoint/2010/main" val="186132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3588" cy="3430588"/>
          </a:xfrm>
          <a:noFill/>
          <a:ln>
            <a:solidFill>
              <a:srgbClr val="000000"/>
            </a:solidFill>
            <a:miter lim="800000"/>
            <a:headEnd/>
            <a:tailEnd/>
          </a:ln>
        </p:spPr>
      </p:sp>
      <p:sp>
        <p:nvSpPr>
          <p:cNvPr id="41987" name="Notes Placeholder 2"/>
          <p:cNvSpPr>
            <a:spLocks noGrp="1"/>
          </p:cNvSpPr>
          <p:nvPr>
            <p:ph type="body" idx="1"/>
          </p:nvPr>
        </p:nvSpPr>
        <p:spPr bwMode="auto"/>
        <p:txBody>
          <a:bodyPr wrap="square" numCol="1" anchor="t" anchorCtr="0" compatLnSpc="1">
            <a:prstTxWarp prst="textNoShape">
              <a:avLst/>
            </a:prstTxWarp>
          </a:bodyPr>
          <a:lstStyle/>
          <a:p>
            <a:pPr marL="218254" indent="-218254" algn="just">
              <a:spcBef>
                <a:spcPct val="0"/>
              </a:spcBef>
              <a:defRPr/>
            </a:pPr>
            <a:r>
              <a:rPr lang="id-ID" b="1" dirty="0">
                <a:cs typeface="Arial" pitchFamily="34" charset="0"/>
              </a:rPr>
              <a:t>5. Meningkatnya Jumlah, Jenis, Kualitas, dan Pemerataan Tenaga Kesehatan</a:t>
            </a:r>
            <a:r>
              <a:rPr lang="id-ID" altLang="en-US" dirty="0">
                <a:cs typeface="Arial" pitchFamily="34" charset="0"/>
              </a:rPr>
              <a:t>, yang ditandai dengan :</a:t>
            </a:r>
            <a:endParaRPr lang="id-ID" dirty="0">
              <a:cs typeface="Arial" pitchFamily="34" charset="0"/>
            </a:endParaRPr>
          </a:p>
          <a:p>
            <a:pPr marL="430446" lvl="1" indent="-169754" algn="just">
              <a:spcBef>
                <a:spcPct val="0"/>
              </a:spcBef>
              <a:buFont typeface="+mj-lt"/>
              <a:buAutoNum type="alphaLcPeriod"/>
              <a:defRPr/>
            </a:pPr>
            <a:r>
              <a:rPr lang="en-US" dirty="0" err="1">
                <a:cs typeface="Arial" pitchFamily="34" charset="0"/>
              </a:rPr>
              <a:t>Jumlah</a:t>
            </a:r>
            <a:r>
              <a:rPr lang="en-US" dirty="0">
                <a:cs typeface="Arial" pitchFamily="34" charset="0"/>
              </a:rPr>
              <a:t> </a:t>
            </a:r>
            <a:r>
              <a:rPr lang="id-ID" dirty="0">
                <a:cs typeface="Arial" pitchFamily="34" charset="0"/>
              </a:rPr>
              <a:t>puskesmas yang </a:t>
            </a:r>
            <a:r>
              <a:rPr lang="en-US" dirty="0">
                <a:cs typeface="Arial" pitchFamily="34" charset="0"/>
              </a:rPr>
              <a:t>minimal </a:t>
            </a:r>
            <a:r>
              <a:rPr lang="id-ID" dirty="0">
                <a:cs typeface="Arial" pitchFamily="34" charset="0"/>
              </a:rPr>
              <a:t>memiliki  </a:t>
            </a:r>
            <a:r>
              <a:rPr lang="en-US" dirty="0">
                <a:cs typeface="Arial" pitchFamily="34" charset="0"/>
              </a:rPr>
              <a:t>5</a:t>
            </a:r>
            <a:r>
              <a:rPr lang="id-ID" dirty="0">
                <a:cs typeface="Arial" pitchFamily="34" charset="0"/>
              </a:rPr>
              <a:t> jenis tenaga kesehatan </a:t>
            </a:r>
            <a:r>
              <a:rPr lang="en-US" dirty="0">
                <a:cs typeface="Arial" pitchFamily="34" charset="0"/>
              </a:rPr>
              <a:t>(</a:t>
            </a:r>
            <a:r>
              <a:rPr lang="id-ID" dirty="0">
                <a:cs typeface="Arial" pitchFamily="34" charset="0"/>
              </a:rPr>
              <a:t>tenaga kesehatan </a:t>
            </a:r>
            <a:r>
              <a:rPr lang="en-US" dirty="0" err="1">
                <a:cs typeface="Arial" pitchFamily="34" charset="0"/>
              </a:rPr>
              <a:t>masyarakat</a:t>
            </a:r>
            <a:r>
              <a:rPr lang="en-US" dirty="0">
                <a:cs typeface="Arial" pitchFamily="34" charset="0"/>
              </a:rPr>
              <a:t>, </a:t>
            </a:r>
            <a:r>
              <a:rPr lang="en-US" dirty="0" err="1">
                <a:cs typeface="Arial" pitchFamily="34" charset="0"/>
              </a:rPr>
              <a:t>kesehatan</a:t>
            </a:r>
            <a:r>
              <a:rPr lang="en-US" dirty="0">
                <a:cs typeface="Arial" pitchFamily="34" charset="0"/>
              </a:rPr>
              <a:t> </a:t>
            </a:r>
            <a:r>
              <a:rPr lang="id-ID" dirty="0">
                <a:cs typeface="Arial" pitchFamily="34" charset="0"/>
              </a:rPr>
              <a:t>lingkungan, </a:t>
            </a:r>
            <a:r>
              <a:rPr lang="en-US" dirty="0" err="1">
                <a:cs typeface="Arial" pitchFamily="34" charset="0"/>
              </a:rPr>
              <a:t>tenaga</a:t>
            </a:r>
            <a:r>
              <a:rPr lang="en-US" dirty="0">
                <a:cs typeface="Arial" pitchFamily="34" charset="0"/>
              </a:rPr>
              <a:t> </a:t>
            </a:r>
            <a:r>
              <a:rPr lang="id-ID" dirty="0">
                <a:cs typeface="Arial" pitchFamily="34" charset="0"/>
              </a:rPr>
              <a:t>gizi ,</a:t>
            </a:r>
            <a:r>
              <a:rPr lang="en-US" dirty="0">
                <a:cs typeface="Arial" pitchFamily="34" charset="0"/>
              </a:rPr>
              <a:t> </a:t>
            </a:r>
            <a:r>
              <a:rPr lang="en-US" dirty="0" err="1">
                <a:cs typeface="Arial" pitchFamily="34" charset="0"/>
              </a:rPr>
              <a:t>tenaga</a:t>
            </a:r>
            <a:r>
              <a:rPr lang="en-US" dirty="0">
                <a:cs typeface="Arial" pitchFamily="34" charset="0"/>
              </a:rPr>
              <a:t>   </a:t>
            </a:r>
            <a:r>
              <a:rPr lang="en-US" dirty="0" err="1">
                <a:cs typeface="Arial" pitchFamily="34" charset="0"/>
              </a:rPr>
              <a:t>kefarmasian</a:t>
            </a:r>
            <a:r>
              <a:rPr lang="en-US" dirty="0">
                <a:cs typeface="Arial" pitchFamily="34" charset="0"/>
              </a:rPr>
              <a:t> </a:t>
            </a:r>
            <a:r>
              <a:rPr lang="en-US" dirty="0" err="1">
                <a:cs typeface="Arial" pitchFamily="34" charset="0"/>
              </a:rPr>
              <a:t>dan</a:t>
            </a:r>
            <a:r>
              <a:rPr lang="en-US" dirty="0">
                <a:cs typeface="Arial" pitchFamily="34" charset="0"/>
              </a:rPr>
              <a:t> </a:t>
            </a:r>
            <a:r>
              <a:rPr lang="id-ID" dirty="0">
                <a:cs typeface="Arial" pitchFamily="34" charset="0"/>
              </a:rPr>
              <a:t>a</a:t>
            </a:r>
            <a:r>
              <a:rPr lang="en-US" dirty="0" err="1">
                <a:cs typeface="Arial" pitchFamily="34" charset="0"/>
              </a:rPr>
              <a:t>nalis</a:t>
            </a:r>
            <a:r>
              <a:rPr lang="en-US" dirty="0">
                <a:cs typeface="Arial" pitchFamily="34" charset="0"/>
              </a:rPr>
              <a:t> </a:t>
            </a:r>
            <a:r>
              <a:rPr lang="en-US" dirty="0" err="1">
                <a:cs typeface="Arial" pitchFamily="34" charset="0"/>
              </a:rPr>
              <a:t>kesehatan</a:t>
            </a:r>
            <a:r>
              <a:rPr lang="en-US" dirty="0">
                <a:cs typeface="Arial" pitchFamily="34" charset="0"/>
              </a:rPr>
              <a:t>)</a:t>
            </a:r>
            <a:r>
              <a:rPr lang="id-ID" dirty="0">
                <a:cs typeface="Arial" pitchFamily="34" charset="0"/>
              </a:rPr>
              <a:t>, dari 1.200 menjadi 2.000 Puskesmas;</a:t>
            </a:r>
          </a:p>
          <a:p>
            <a:pPr marL="430446" lvl="1" indent="-169754" algn="just">
              <a:spcBef>
                <a:spcPct val="0"/>
              </a:spcBef>
              <a:buFont typeface="+mj-lt"/>
              <a:buAutoNum type="alphaLcPeriod"/>
              <a:defRPr/>
            </a:pPr>
            <a:r>
              <a:rPr lang="en-US" dirty="0" err="1">
                <a:cs typeface="Arial" pitchFamily="34" charset="0"/>
              </a:rPr>
              <a:t>Rumah</a:t>
            </a:r>
            <a:r>
              <a:rPr lang="en-US" dirty="0">
                <a:cs typeface="Arial" pitchFamily="34" charset="0"/>
              </a:rPr>
              <a:t> </a:t>
            </a:r>
            <a:r>
              <a:rPr lang="en-US" dirty="0" err="1">
                <a:cs typeface="Arial" pitchFamily="34" charset="0"/>
              </a:rPr>
              <a:t>Sakit</a:t>
            </a:r>
            <a:r>
              <a:rPr lang="en-US" dirty="0">
                <a:cs typeface="Arial" pitchFamily="34" charset="0"/>
              </a:rPr>
              <a:t> </a:t>
            </a:r>
            <a:r>
              <a:rPr lang="en-US" dirty="0" err="1">
                <a:cs typeface="Arial" pitchFamily="34" charset="0"/>
              </a:rPr>
              <a:t>Kabupaten</a:t>
            </a:r>
            <a:r>
              <a:rPr lang="en-US" dirty="0">
                <a:cs typeface="Arial" pitchFamily="34" charset="0"/>
              </a:rPr>
              <a:t>/</a:t>
            </a:r>
            <a:r>
              <a:rPr lang="id-ID" dirty="0">
                <a:cs typeface="Arial" pitchFamily="34" charset="0"/>
              </a:rPr>
              <a:t> </a:t>
            </a:r>
            <a:r>
              <a:rPr lang="en-US" dirty="0">
                <a:cs typeface="Arial" pitchFamily="34" charset="0"/>
              </a:rPr>
              <a:t>Kota </a:t>
            </a:r>
            <a:r>
              <a:rPr lang="en-US" dirty="0" err="1">
                <a:cs typeface="Arial" pitchFamily="34" charset="0"/>
              </a:rPr>
              <a:t>kelas</a:t>
            </a:r>
            <a:r>
              <a:rPr lang="en-US" dirty="0">
                <a:cs typeface="Arial" pitchFamily="34" charset="0"/>
              </a:rPr>
              <a:t> C yang </a:t>
            </a:r>
            <a:r>
              <a:rPr lang="en-US" dirty="0" err="1">
                <a:cs typeface="Arial" pitchFamily="34" charset="0"/>
              </a:rPr>
              <a:t>memiliki</a:t>
            </a:r>
            <a:r>
              <a:rPr lang="en-US" dirty="0">
                <a:cs typeface="Arial" pitchFamily="34" charset="0"/>
              </a:rPr>
              <a:t> 4 </a:t>
            </a:r>
            <a:r>
              <a:rPr lang="en-US" dirty="0" err="1">
                <a:cs typeface="Arial" pitchFamily="34" charset="0"/>
              </a:rPr>
              <a:t>dokter</a:t>
            </a:r>
            <a:r>
              <a:rPr lang="en-US" dirty="0">
                <a:cs typeface="Arial" pitchFamily="34" charset="0"/>
              </a:rPr>
              <a:t> </a:t>
            </a:r>
            <a:r>
              <a:rPr lang="en-US" dirty="0" err="1">
                <a:cs typeface="Arial" pitchFamily="34" charset="0"/>
              </a:rPr>
              <a:t>spesialis</a:t>
            </a:r>
            <a:r>
              <a:rPr lang="en-US" dirty="0">
                <a:cs typeface="Arial" pitchFamily="34" charset="0"/>
              </a:rPr>
              <a:t> </a:t>
            </a:r>
            <a:r>
              <a:rPr lang="en-US" dirty="0" err="1">
                <a:cs typeface="Arial" pitchFamily="34" charset="0"/>
              </a:rPr>
              <a:t>dasar</a:t>
            </a:r>
            <a:r>
              <a:rPr lang="en-US" dirty="0">
                <a:cs typeface="Arial" pitchFamily="34" charset="0"/>
              </a:rPr>
              <a:t> </a:t>
            </a:r>
            <a:r>
              <a:rPr lang="en-US" dirty="0" err="1">
                <a:cs typeface="Arial" pitchFamily="34" charset="0"/>
              </a:rPr>
              <a:t>dan</a:t>
            </a:r>
            <a:r>
              <a:rPr lang="en-US" dirty="0">
                <a:cs typeface="Arial" pitchFamily="34" charset="0"/>
              </a:rPr>
              <a:t> 3 </a:t>
            </a:r>
            <a:r>
              <a:rPr lang="en-US" dirty="0" err="1">
                <a:cs typeface="Arial" pitchFamily="34" charset="0"/>
              </a:rPr>
              <a:t>dokter</a:t>
            </a:r>
            <a:r>
              <a:rPr lang="en-US" dirty="0">
                <a:cs typeface="Arial" pitchFamily="34" charset="0"/>
              </a:rPr>
              <a:t> </a:t>
            </a:r>
            <a:r>
              <a:rPr lang="en-US" dirty="0" err="1">
                <a:cs typeface="Arial" pitchFamily="34" charset="0"/>
              </a:rPr>
              <a:t>spesialis</a:t>
            </a:r>
            <a:r>
              <a:rPr lang="en-US" dirty="0">
                <a:cs typeface="Arial" pitchFamily="34" charset="0"/>
              </a:rPr>
              <a:t> </a:t>
            </a:r>
            <a:r>
              <a:rPr lang="en-US" dirty="0" err="1">
                <a:cs typeface="Arial" pitchFamily="34" charset="0"/>
              </a:rPr>
              <a:t>penunjang</a:t>
            </a:r>
            <a:r>
              <a:rPr lang="id-ID" dirty="0">
                <a:cs typeface="Arial" pitchFamily="34" charset="0"/>
              </a:rPr>
              <a:t>, dari 30% menjadi 35%</a:t>
            </a:r>
            <a:r>
              <a:rPr lang="en-US" dirty="0">
                <a:cs typeface="Arial" pitchFamily="34" charset="0"/>
              </a:rPr>
              <a:t>;</a:t>
            </a:r>
            <a:endParaRPr lang="id-ID" dirty="0">
              <a:cs typeface="Arial" pitchFamily="34" charset="0"/>
            </a:endParaRPr>
          </a:p>
          <a:p>
            <a:pPr marL="430446" lvl="1" indent="-169754" algn="just">
              <a:spcBef>
                <a:spcPct val="0"/>
              </a:spcBef>
              <a:buFont typeface="+mj-lt"/>
              <a:buAutoNum type="alphaLcPeriod"/>
              <a:defRPr/>
            </a:pPr>
            <a:r>
              <a:rPr lang="id-ID" dirty="0">
                <a:solidFill>
                  <a:schemeClr val="dk1"/>
                </a:solidFill>
                <a:cs typeface="Arial" pitchFamily="34" charset="0"/>
              </a:rPr>
              <a:t>Jumlah tenaga kesehatan yang ditingkatkan kompetensinya, dari 10.200</a:t>
            </a:r>
            <a:r>
              <a:rPr lang="en-US" dirty="0">
                <a:solidFill>
                  <a:schemeClr val="dk1"/>
                </a:solidFill>
                <a:cs typeface="Arial" pitchFamily="34" charset="0"/>
              </a:rPr>
              <a:t> </a:t>
            </a:r>
            <a:r>
              <a:rPr lang="en-US" dirty="0" err="1">
                <a:solidFill>
                  <a:schemeClr val="dk1"/>
                </a:solidFill>
                <a:cs typeface="Arial" pitchFamily="34" charset="0"/>
              </a:rPr>
              <a:t>orang</a:t>
            </a:r>
            <a:r>
              <a:rPr lang="id-ID" dirty="0">
                <a:solidFill>
                  <a:schemeClr val="dk1"/>
                </a:solidFill>
                <a:cs typeface="Arial" pitchFamily="34" charset="0"/>
              </a:rPr>
              <a:t> menjadi 21.510</a:t>
            </a:r>
            <a:r>
              <a:rPr lang="en-US" dirty="0">
                <a:solidFill>
                  <a:schemeClr val="dk1"/>
                </a:solidFill>
                <a:cs typeface="Arial" pitchFamily="34" charset="0"/>
              </a:rPr>
              <a:t> orang</a:t>
            </a:r>
            <a:r>
              <a:rPr lang="id-ID" dirty="0">
                <a:solidFill>
                  <a:schemeClr val="dk1"/>
                </a:solidFill>
                <a:cs typeface="Arial" pitchFamily="34" charset="0"/>
              </a:rPr>
              <a:t>.</a:t>
            </a:r>
          </a:p>
          <a:p>
            <a:pPr marL="654764" lvl="1" indent="-218254" algn="just">
              <a:spcBef>
                <a:spcPct val="0"/>
              </a:spcBef>
              <a:defRPr/>
            </a:pPr>
            <a:endParaRPr lang="en-US" altLang="en-US" dirty="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90FF3A-8FF5-4370-B16E-5886DD8D1203}" type="slidenum">
              <a:rPr lang="en-US" altLang="en-US" smtClean="0">
                <a:solidFill>
                  <a:srgbClr val="000000"/>
                </a:solidFill>
                <a:cs typeface="Arial" pitchFamily="34" charset="0"/>
              </a:rPr>
              <a:pPr/>
              <a:t>18</a:t>
            </a:fld>
            <a:endParaRPr lang="en-US" altLang="en-US">
              <a:solidFill>
                <a:srgbClr val="000000"/>
              </a:solidFill>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solidFill>
          </a:ln>
        </p:spPr>
        <p:txBody>
          <a:bodyPr>
            <a:normAutofit/>
          </a:bodyPr>
          <a:lstStyle/>
          <a:p>
            <a:pPr lvl="0"/>
            <a:r>
              <a:rPr lang="en-US" b="1" dirty="0"/>
              <a:t>KONDISI </a:t>
            </a:r>
            <a:r>
              <a:rPr lang="id-ID" b="1" dirty="0"/>
              <a:t>IMPLEMENTASI</a:t>
            </a:r>
            <a:r>
              <a:rPr lang="en-US" b="1" dirty="0"/>
              <a:t> PENGUATAN MANAJEMEN SDM KESEHATAN YANG DIHARAPKAN</a:t>
            </a:r>
          </a:p>
          <a:p>
            <a:pPr lvl="0"/>
            <a:endParaRPr lang="en-US" b="1" dirty="0"/>
          </a:p>
          <a:p>
            <a:pPr marL="501646" indent="-501646">
              <a:spcBef>
                <a:spcPts val="585"/>
              </a:spcBef>
              <a:buFont typeface="+mj-lt"/>
              <a:buAutoNum type="arabicPeriod"/>
            </a:pPr>
            <a:r>
              <a:rPr lang="en-US" dirty="0" err="1"/>
              <a:t>Penerapan</a:t>
            </a:r>
            <a:r>
              <a:rPr lang="en-US" dirty="0"/>
              <a:t> </a:t>
            </a:r>
            <a:r>
              <a:rPr lang="en-US" b="1" dirty="0"/>
              <a:t>REGULASI </a:t>
            </a:r>
            <a:r>
              <a:rPr lang="en-US" dirty="0" err="1"/>
              <a:t>manajemen</a:t>
            </a:r>
            <a:r>
              <a:rPr lang="en-US" dirty="0"/>
              <a:t> SDM </a:t>
            </a:r>
            <a:r>
              <a:rPr lang="en-US" dirty="0" err="1"/>
              <a:t>kesehatan</a:t>
            </a:r>
            <a:r>
              <a:rPr lang="en-US" dirty="0"/>
              <a:t> </a:t>
            </a:r>
            <a:r>
              <a:rPr lang="en-US" dirty="0" err="1"/>
              <a:t>secara</a:t>
            </a:r>
            <a:r>
              <a:rPr lang="en-US" dirty="0"/>
              <a:t> </a:t>
            </a:r>
            <a:r>
              <a:rPr lang="en-US" dirty="0" err="1"/>
              <a:t>tepat</a:t>
            </a:r>
            <a:r>
              <a:rPr lang="en-US" dirty="0"/>
              <a:t> </a:t>
            </a:r>
            <a:r>
              <a:rPr lang="en-US" dirty="0" err="1"/>
              <a:t>dan</a:t>
            </a:r>
            <a:r>
              <a:rPr lang="en-US" dirty="0"/>
              <a:t> </a:t>
            </a:r>
            <a:r>
              <a:rPr lang="en-US" dirty="0" err="1"/>
              <a:t>benar</a:t>
            </a:r>
            <a:r>
              <a:rPr lang="en-US" dirty="0"/>
              <a:t>.</a:t>
            </a:r>
          </a:p>
          <a:p>
            <a:pPr marL="501646" indent="-501646">
              <a:spcBef>
                <a:spcPts val="585"/>
              </a:spcBef>
              <a:buFont typeface="+mj-lt"/>
              <a:buAutoNum type="arabicPeriod"/>
            </a:pPr>
            <a:r>
              <a:rPr lang="en-US" dirty="0" err="1"/>
              <a:t>Penyelenggaraan</a:t>
            </a:r>
            <a:r>
              <a:rPr lang="en-US" dirty="0"/>
              <a:t> </a:t>
            </a:r>
            <a:r>
              <a:rPr lang="en-US" dirty="0" err="1"/>
              <a:t>penguatan</a:t>
            </a:r>
            <a:r>
              <a:rPr lang="en-US" dirty="0"/>
              <a:t> </a:t>
            </a:r>
            <a:r>
              <a:rPr lang="en-US" b="1" dirty="0"/>
              <a:t>TATA KELOLA </a:t>
            </a:r>
            <a:r>
              <a:rPr lang="en-US" dirty="0" err="1"/>
              <a:t>manajemen</a:t>
            </a:r>
            <a:r>
              <a:rPr lang="en-US" dirty="0"/>
              <a:t> SDM </a:t>
            </a:r>
            <a:r>
              <a:rPr lang="en-US" dirty="0" err="1"/>
              <a:t>kesehatan</a:t>
            </a:r>
            <a:r>
              <a:rPr lang="en-US" dirty="0"/>
              <a:t> </a:t>
            </a:r>
            <a:r>
              <a:rPr lang="id-ID" dirty="0"/>
              <a:t>y</a:t>
            </a:r>
            <a:r>
              <a:rPr lang="en-US" dirty="0" err="1"/>
              <a:t>ang</a:t>
            </a:r>
            <a:r>
              <a:rPr lang="en-US" dirty="0"/>
              <a:t> </a:t>
            </a:r>
            <a:r>
              <a:rPr lang="en-US" dirty="0" err="1"/>
              <a:t>efektif</a:t>
            </a:r>
            <a:r>
              <a:rPr lang="en-US" dirty="0"/>
              <a:t>.</a:t>
            </a:r>
          </a:p>
          <a:p>
            <a:pPr marL="501646" indent="-501646">
              <a:spcBef>
                <a:spcPts val="585"/>
              </a:spcBef>
              <a:buFont typeface="+mj-lt"/>
              <a:buAutoNum type="arabicPeriod"/>
            </a:pPr>
            <a:r>
              <a:rPr lang="en-US" b="1" dirty="0"/>
              <a:t>ALOKASI PEMBIAYAAN </a:t>
            </a:r>
            <a:r>
              <a:rPr lang="en-US" dirty="0" err="1"/>
              <a:t>manajemen</a:t>
            </a:r>
            <a:r>
              <a:rPr lang="en-US" dirty="0"/>
              <a:t> SDM </a:t>
            </a:r>
            <a:r>
              <a:rPr lang="en-US" dirty="0" err="1"/>
              <a:t>kesehatan</a:t>
            </a:r>
            <a:r>
              <a:rPr lang="en-US" dirty="0"/>
              <a:t> </a:t>
            </a:r>
            <a:r>
              <a:rPr lang="id-ID" dirty="0"/>
              <a:t>y</a:t>
            </a:r>
            <a:r>
              <a:rPr lang="en-US" dirty="0" err="1"/>
              <a:t>ang</a:t>
            </a:r>
            <a:r>
              <a:rPr lang="en-US" dirty="0"/>
              <a:t> </a:t>
            </a:r>
            <a:r>
              <a:rPr lang="en-US" dirty="0" err="1"/>
              <a:t>memadai</a:t>
            </a:r>
            <a:r>
              <a:rPr lang="en-US" dirty="0"/>
              <a:t>.</a:t>
            </a:r>
          </a:p>
          <a:p>
            <a:pPr marL="501646" indent="-501646">
              <a:spcBef>
                <a:spcPts val="585"/>
              </a:spcBef>
              <a:buFont typeface="+mj-lt"/>
              <a:buAutoNum type="arabicPeriod"/>
            </a:pPr>
            <a:r>
              <a:rPr lang="en-US" b="1" dirty="0"/>
              <a:t>KERJA SAMA DAN SINERGI </a:t>
            </a:r>
            <a:r>
              <a:rPr lang="id-ID" dirty="0"/>
              <a:t>y</a:t>
            </a:r>
            <a:r>
              <a:rPr lang="en-US" dirty="0" err="1"/>
              <a:t>ang</a:t>
            </a:r>
            <a:r>
              <a:rPr lang="en-US" dirty="0"/>
              <a:t> </a:t>
            </a:r>
            <a:r>
              <a:rPr lang="en-US" dirty="0" err="1"/>
              <a:t>baik</a:t>
            </a:r>
            <a:r>
              <a:rPr lang="en-US" dirty="0"/>
              <a:t> </a:t>
            </a:r>
            <a:r>
              <a:rPr lang="id-ID" dirty="0"/>
              <a:t>d</a:t>
            </a:r>
            <a:r>
              <a:rPr lang="en-US" dirty="0"/>
              <a:t>an </a:t>
            </a:r>
            <a:r>
              <a:rPr lang="en-US" dirty="0" err="1"/>
              <a:t>saling</a:t>
            </a:r>
            <a:r>
              <a:rPr lang="en-US" dirty="0"/>
              <a:t> </a:t>
            </a:r>
            <a:r>
              <a:rPr lang="en-US" dirty="0" err="1"/>
              <a:t>menguatkan</a:t>
            </a:r>
            <a:r>
              <a:rPr lang="en-US" dirty="0"/>
              <a:t> </a:t>
            </a:r>
            <a:r>
              <a:rPr lang="id-ID" dirty="0"/>
              <a:t>d</a:t>
            </a:r>
            <a:r>
              <a:rPr lang="en-US" dirty="0" err="1"/>
              <a:t>ari</a:t>
            </a:r>
            <a:r>
              <a:rPr lang="en-US" dirty="0"/>
              <a:t> </a:t>
            </a:r>
            <a:r>
              <a:rPr lang="en-US" dirty="0" err="1"/>
              <a:t>seluruh</a:t>
            </a:r>
            <a:r>
              <a:rPr lang="en-US" dirty="0"/>
              <a:t> </a:t>
            </a:r>
            <a:r>
              <a:rPr lang="en-US" dirty="0" err="1"/>
              <a:t>pemangku</a:t>
            </a:r>
            <a:r>
              <a:rPr lang="en-US" dirty="0"/>
              <a:t> </a:t>
            </a:r>
            <a:r>
              <a:rPr lang="en-US" dirty="0" err="1"/>
              <a:t>kepentingan</a:t>
            </a:r>
            <a:r>
              <a:rPr lang="en-US" dirty="0"/>
              <a:t> </a:t>
            </a:r>
            <a:r>
              <a:rPr lang="en-US" dirty="0" err="1"/>
              <a:t>manajemen</a:t>
            </a:r>
            <a:r>
              <a:rPr lang="en-US" dirty="0"/>
              <a:t> SDM </a:t>
            </a:r>
            <a:r>
              <a:rPr lang="en-US" dirty="0" err="1"/>
              <a:t>kesehatan</a:t>
            </a:r>
            <a:endParaRPr lang="en-US" dirty="0"/>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CB9AEBB-5DFA-44DB-907D-99C8BC7935DC}"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solidFill>
          </a:ln>
        </p:spPr>
        <p:txBody>
          <a:bodyPr>
            <a:normAutofit/>
          </a:bodyPr>
          <a:lstStyle/>
          <a:p>
            <a:r>
              <a:rPr lang="en-US" dirty="0">
                <a:latin typeface="Arial" pitchFamily="34" charset="0"/>
                <a:cs typeface="Arial" pitchFamily="34" charset="0"/>
              </a:rPr>
              <a:t>PEBGUATAN MANAJEMEN SDM KESEHATAN </a:t>
            </a:r>
            <a:r>
              <a:rPr lang="en-US" dirty="0" err="1">
                <a:latin typeface="Arial" pitchFamily="34" charset="0"/>
                <a:cs typeface="Arial" pitchFamily="34" charset="0"/>
              </a:rPr>
              <a:t>merupakan</a:t>
            </a:r>
            <a:r>
              <a:rPr lang="en-US" dirty="0">
                <a:latin typeface="Arial" pitchFamily="34" charset="0"/>
                <a:cs typeface="Arial" pitchFamily="34" charset="0"/>
              </a:rPr>
              <a:t> </a:t>
            </a:r>
            <a:r>
              <a:rPr lang="en-US" dirty="0" err="1">
                <a:latin typeface="Arial" pitchFamily="34" charset="0"/>
                <a:cs typeface="Arial" pitchFamily="34" charset="0"/>
              </a:rPr>
              <a:t>suatu</a:t>
            </a:r>
            <a:r>
              <a:rPr lang="en-US" dirty="0">
                <a:latin typeface="Arial" pitchFamily="34" charset="0"/>
                <a:cs typeface="Arial" pitchFamily="34" charset="0"/>
              </a:rPr>
              <a:t> </a:t>
            </a:r>
            <a:r>
              <a:rPr lang="en-US" dirty="0" err="1">
                <a:latin typeface="Arial" pitchFamily="34" charset="0"/>
                <a:cs typeface="Arial" pitchFamily="34" charset="0"/>
              </a:rPr>
              <a:t>upaya</a:t>
            </a:r>
            <a:r>
              <a:rPr lang="en-US" dirty="0">
                <a:latin typeface="Arial" pitchFamily="34" charset="0"/>
                <a:cs typeface="Arial" pitchFamily="34" charset="0"/>
              </a:rPr>
              <a:t> MULTISTAKEHOLDERS </a:t>
            </a:r>
            <a:r>
              <a:rPr lang="en-US" dirty="0" err="1">
                <a:latin typeface="Arial" pitchFamily="34" charset="0"/>
                <a:cs typeface="Arial" pitchFamily="34" charset="0"/>
              </a:rPr>
              <a:t>antar</a:t>
            </a:r>
            <a:r>
              <a:rPr lang="en-US" dirty="0">
                <a:latin typeface="Arial" pitchFamily="34" charset="0"/>
                <a:cs typeface="Arial" pitchFamily="34" charset="0"/>
              </a:rPr>
              <a:t> </a:t>
            </a:r>
            <a:r>
              <a:rPr lang="en-US" dirty="0" err="1">
                <a:latin typeface="Arial" pitchFamily="34" charset="0"/>
                <a:cs typeface="Arial" pitchFamily="34" charset="0"/>
              </a:rPr>
              <a:t>Kementerian</a:t>
            </a:r>
            <a:r>
              <a:rPr lang="en-US" dirty="0">
                <a:latin typeface="Arial" pitchFamily="34" charset="0"/>
                <a:cs typeface="Arial" pitchFamily="34" charset="0"/>
              </a:rPr>
              <a:t> / </a:t>
            </a:r>
            <a:r>
              <a:rPr lang="en-US" dirty="0" err="1">
                <a:latin typeface="Arial" pitchFamily="34" charset="0"/>
                <a:cs typeface="Arial" pitchFamily="34" charset="0"/>
              </a:rPr>
              <a:t>Lembaga</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a:t>
            </a:r>
            <a:r>
              <a:rPr lang="en-US" dirty="0" err="1">
                <a:latin typeface="Arial" pitchFamily="34" charset="0"/>
                <a:cs typeface="Arial" pitchFamily="34" charset="0"/>
              </a:rPr>
              <a:t>Pusat</a:t>
            </a:r>
            <a:r>
              <a:rPr lang="en-US" dirty="0">
                <a:latin typeface="Arial" pitchFamily="34" charset="0"/>
                <a:cs typeface="Arial" pitchFamily="34" charset="0"/>
              </a:rPr>
              <a:t> </a:t>
            </a:r>
            <a:r>
              <a:rPr lang="en-US" dirty="0" err="1">
                <a:latin typeface="Arial" pitchFamily="34" charset="0"/>
                <a:cs typeface="Arial" pitchFamily="34" charset="0"/>
              </a:rPr>
              <a:t>ataupun</a:t>
            </a:r>
            <a:r>
              <a:rPr lang="en-US" dirty="0">
                <a:latin typeface="Arial" pitchFamily="34" charset="0"/>
                <a:cs typeface="Arial" pitchFamily="34" charset="0"/>
              </a:rPr>
              <a:t>  </a:t>
            </a:r>
            <a:r>
              <a:rPr lang="en-US" dirty="0" err="1">
                <a:latin typeface="Arial" pitchFamily="34" charset="0"/>
                <a:cs typeface="Arial" pitchFamily="34" charset="0"/>
              </a:rPr>
              <a:t>antar</a:t>
            </a:r>
            <a:r>
              <a:rPr lang="en-US" dirty="0">
                <a:latin typeface="Arial" pitchFamily="34" charset="0"/>
                <a:cs typeface="Arial" pitchFamily="34" charset="0"/>
              </a:rPr>
              <a:t> SKPD  </a:t>
            </a:r>
            <a:r>
              <a:rPr lang="en-US" dirty="0" err="1">
                <a:latin typeface="Arial" pitchFamily="34" charset="0"/>
                <a:cs typeface="Arial" pitchFamily="34" charset="0"/>
              </a:rPr>
              <a:t>di</a:t>
            </a:r>
            <a:r>
              <a:rPr lang="en-US" dirty="0">
                <a:latin typeface="Arial" pitchFamily="34" charset="0"/>
                <a:cs typeface="Arial" pitchFamily="34" charset="0"/>
              </a:rPr>
              <a:t> </a:t>
            </a:r>
            <a:r>
              <a:rPr lang="en-US" dirty="0" err="1">
                <a:latin typeface="Arial" pitchFamily="34" charset="0"/>
                <a:cs typeface="Arial" pitchFamily="34" charset="0"/>
              </a:rPr>
              <a:t>Provinsi</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Kabupaten</a:t>
            </a:r>
            <a:r>
              <a:rPr lang="en-US" dirty="0">
                <a:latin typeface="Arial" pitchFamily="34" charset="0"/>
                <a:cs typeface="Arial" pitchFamily="34" charset="0"/>
              </a:rPr>
              <a:t>/Kota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antara</a:t>
            </a:r>
            <a:r>
              <a:rPr lang="en-US" dirty="0">
                <a:latin typeface="Arial" pitchFamily="34" charset="0"/>
                <a:cs typeface="Arial" pitchFamily="34" charset="0"/>
              </a:rPr>
              <a:t> </a:t>
            </a:r>
            <a:r>
              <a:rPr lang="en-US" dirty="0" err="1">
                <a:latin typeface="Arial" pitchFamily="34" charset="0"/>
                <a:cs typeface="Arial" pitchFamily="34" charset="0"/>
              </a:rPr>
              <a:t>Pusat</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Daerah </a:t>
            </a:r>
            <a:r>
              <a:rPr lang="en-US" dirty="0" err="1">
                <a:latin typeface="Arial" pitchFamily="34" charset="0"/>
                <a:cs typeface="Arial" pitchFamily="34" charset="0"/>
              </a:rPr>
              <a:t>juga</a:t>
            </a:r>
            <a:r>
              <a:rPr lang="en-US" dirty="0">
                <a:latin typeface="Arial" pitchFamily="34" charset="0"/>
                <a:cs typeface="Arial" pitchFamily="34" charset="0"/>
              </a:rPr>
              <a:t> </a:t>
            </a:r>
            <a:r>
              <a:rPr lang="en-US" dirty="0" err="1">
                <a:latin typeface="Arial" pitchFamily="34" charset="0"/>
                <a:cs typeface="Arial" pitchFamily="34" charset="0"/>
              </a:rPr>
              <a:t>melibatkan</a:t>
            </a:r>
            <a:r>
              <a:rPr lang="en-US" dirty="0">
                <a:latin typeface="Arial" pitchFamily="34" charset="0"/>
                <a:cs typeface="Arial" pitchFamily="34" charset="0"/>
              </a:rPr>
              <a:t> </a:t>
            </a:r>
            <a:r>
              <a:rPr lang="en-US" dirty="0" err="1">
                <a:latin typeface="Arial" pitchFamily="34" charset="0"/>
                <a:cs typeface="Arial" pitchFamily="34" charset="0"/>
              </a:rPr>
              <a:t>organisasi</a:t>
            </a:r>
            <a:r>
              <a:rPr lang="en-US" dirty="0">
                <a:latin typeface="Arial" pitchFamily="34" charset="0"/>
                <a:cs typeface="Arial" pitchFamily="34" charset="0"/>
              </a:rPr>
              <a:t> </a:t>
            </a:r>
            <a:r>
              <a:rPr lang="en-US" dirty="0" err="1">
                <a:latin typeface="Arial" pitchFamily="34" charset="0"/>
                <a:cs typeface="Arial" pitchFamily="34" charset="0"/>
              </a:rPr>
              <a:t>profesi</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SINERGI  </a:t>
            </a:r>
            <a:r>
              <a:rPr lang="en-US" dirty="0" err="1">
                <a:latin typeface="Arial" pitchFamily="34" charset="0"/>
                <a:cs typeface="Arial" pitchFamily="34" charset="0"/>
              </a:rPr>
              <a:t>diantara</a:t>
            </a:r>
            <a:r>
              <a:rPr lang="en-US" dirty="0">
                <a:latin typeface="Arial" pitchFamily="34" charset="0"/>
                <a:cs typeface="Arial" pitchFamily="34" charset="0"/>
              </a:rPr>
              <a:t> stakeholders </a:t>
            </a:r>
            <a:r>
              <a:rPr lang="en-US" dirty="0" err="1">
                <a:latin typeface="Arial" pitchFamily="34" charset="0"/>
                <a:cs typeface="Arial" pitchFamily="34" charset="0"/>
              </a:rPr>
              <a:t>merupakan</a:t>
            </a:r>
            <a:r>
              <a:rPr lang="en-US" dirty="0">
                <a:latin typeface="Arial" pitchFamily="34" charset="0"/>
                <a:cs typeface="Arial" pitchFamily="34" charset="0"/>
              </a:rPr>
              <a:t> </a:t>
            </a:r>
            <a:r>
              <a:rPr lang="en-US" dirty="0" err="1">
                <a:latin typeface="Arial" pitchFamily="34" charset="0"/>
                <a:cs typeface="Arial" pitchFamily="34" charset="0"/>
              </a:rPr>
              <a:t>kunci</a:t>
            </a:r>
            <a:r>
              <a:rPr lang="en-US" dirty="0">
                <a:latin typeface="Arial" pitchFamily="34" charset="0"/>
                <a:cs typeface="Arial" pitchFamily="34" charset="0"/>
              </a:rPr>
              <a:t> </a:t>
            </a:r>
            <a:r>
              <a:rPr lang="en-US" dirty="0" err="1">
                <a:latin typeface="Arial" pitchFamily="34" charset="0"/>
                <a:cs typeface="Arial" pitchFamily="34" charset="0"/>
              </a:rPr>
              <a:t>keberhasilannya</a:t>
            </a:r>
            <a:r>
              <a:rPr lang="en-US"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1CB9AEBB-5DFA-44DB-907D-99C8BC7935DC}"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solidFill>
          </a:ln>
        </p:spPr>
        <p:txBody>
          <a:bodyPr>
            <a:normAutofit fontScale="92500"/>
          </a:bodyPr>
          <a:lstStyle/>
          <a:p>
            <a:r>
              <a:rPr lang="en-US" dirty="0">
                <a:latin typeface="Arial" pitchFamily="34" charset="0"/>
                <a:cs typeface="Arial" pitchFamily="34" charset="0"/>
              </a:rPr>
              <a:t>INDIKASI KEBERHASILAN DARI PROSES PENGUATAN MANAJEMEN </a:t>
            </a:r>
            <a:r>
              <a:rPr lang="en-US" dirty="0" err="1">
                <a:latin typeface="Arial" pitchFamily="34" charset="0"/>
                <a:cs typeface="Arial" pitchFamily="34" charset="0"/>
              </a:rPr>
              <a:t>adalah</a:t>
            </a:r>
            <a:r>
              <a:rPr lang="en-US" dirty="0">
                <a:latin typeface="Arial" pitchFamily="34" charset="0"/>
                <a:cs typeface="Arial" pitchFamily="34" charset="0"/>
              </a:rPr>
              <a:t> :</a:t>
            </a:r>
          </a:p>
          <a:p>
            <a:pPr lvl="0"/>
            <a:r>
              <a:rPr lang="en-US" b="1" dirty="0"/>
              <a:t>PENERAPAN REGULASI MANAJEMEN SDM KESEHATAN </a:t>
            </a:r>
          </a:p>
          <a:p>
            <a:pPr marL="106832" indent="-106832">
              <a:buFont typeface="Wingdings" pitchFamily="2" charset="2"/>
              <a:buChar char="§"/>
            </a:pPr>
            <a:r>
              <a:rPr lang="en-US" b="1" dirty="0" err="1"/>
              <a:t>Tersusunnya</a:t>
            </a:r>
            <a:r>
              <a:rPr lang="en-US" b="1" dirty="0"/>
              <a:t> PP </a:t>
            </a:r>
            <a:r>
              <a:rPr lang="en-US" b="1" dirty="0" err="1"/>
              <a:t>amanat</a:t>
            </a:r>
            <a:r>
              <a:rPr lang="en-US" b="1" dirty="0"/>
              <a:t> UU </a:t>
            </a:r>
            <a:r>
              <a:rPr lang="en-US" b="1" dirty="0" err="1"/>
              <a:t>Nomor</a:t>
            </a:r>
            <a:r>
              <a:rPr lang="en-US" b="1" dirty="0"/>
              <a:t> 23 / 2014 : </a:t>
            </a:r>
            <a:r>
              <a:rPr lang="en-US" b="1" dirty="0" err="1"/>
              <a:t>Pemerintahan</a:t>
            </a:r>
            <a:r>
              <a:rPr lang="en-US" b="1" dirty="0"/>
              <a:t> Daerah</a:t>
            </a:r>
          </a:p>
          <a:p>
            <a:pPr marL="106832" indent="-106832">
              <a:buFont typeface="Wingdings" pitchFamily="2" charset="2"/>
              <a:buChar char="§"/>
            </a:pPr>
            <a:r>
              <a:rPr lang="en-US" b="1" dirty="0" err="1"/>
              <a:t>Tersusunnya</a:t>
            </a:r>
            <a:r>
              <a:rPr lang="en-US" b="1" dirty="0"/>
              <a:t> PP </a:t>
            </a:r>
            <a:r>
              <a:rPr lang="en-US" b="1" dirty="0" err="1"/>
              <a:t>amanat</a:t>
            </a:r>
            <a:r>
              <a:rPr lang="en-US" b="1" dirty="0"/>
              <a:t> UU </a:t>
            </a:r>
            <a:r>
              <a:rPr lang="en-US" b="1" dirty="0" err="1"/>
              <a:t>Nomor</a:t>
            </a:r>
            <a:r>
              <a:rPr lang="en-US" b="1" dirty="0"/>
              <a:t> 36/2014 : </a:t>
            </a:r>
            <a:r>
              <a:rPr lang="en-US" b="1" dirty="0" err="1"/>
              <a:t>Tenaga</a:t>
            </a:r>
            <a:r>
              <a:rPr lang="en-US" b="1" dirty="0"/>
              <a:t> </a:t>
            </a:r>
            <a:r>
              <a:rPr lang="en-US" b="1" dirty="0" err="1"/>
              <a:t>Kesehatan</a:t>
            </a:r>
            <a:endParaRPr lang="en-US" b="1" dirty="0"/>
          </a:p>
          <a:p>
            <a:pPr marL="106832" indent="-106832">
              <a:buFont typeface="Wingdings" pitchFamily="2" charset="2"/>
              <a:buChar char="§"/>
            </a:pPr>
            <a:r>
              <a:rPr lang="en-US" b="1" dirty="0" err="1"/>
              <a:t>Tersusunnya</a:t>
            </a:r>
            <a:r>
              <a:rPr lang="en-US" b="1" dirty="0"/>
              <a:t> PERDA </a:t>
            </a:r>
            <a:r>
              <a:rPr lang="en-US" b="1" dirty="0" err="1"/>
              <a:t>Provinsi</a:t>
            </a:r>
            <a:r>
              <a:rPr lang="en-US" b="1" dirty="0"/>
              <a:t> </a:t>
            </a:r>
            <a:r>
              <a:rPr lang="en-US" b="1" dirty="0" err="1"/>
              <a:t>dan</a:t>
            </a:r>
            <a:r>
              <a:rPr lang="en-US" b="1" dirty="0"/>
              <a:t> </a:t>
            </a:r>
            <a:r>
              <a:rPr lang="en-US" b="1" dirty="0" err="1"/>
              <a:t>Kabupaten</a:t>
            </a:r>
            <a:r>
              <a:rPr lang="en-US" b="1" dirty="0"/>
              <a:t>/Kota </a:t>
            </a:r>
          </a:p>
          <a:p>
            <a:pPr marL="106832" indent="-106832">
              <a:buFont typeface="Wingdings" pitchFamily="2" charset="2"/>
              <a:buChar char="§"/>
            </a:pPr>
            <a:r>
              <a:rPr lang="en-US" b="1" dirty="0" err="1"/>
              <a:t>Tersususunnya</a:t>
            </a:r>
            <a:r>
              <a:rPr lang="en-US" b="1" dirty="0"/>
              <a:t> </a:t>
            </a:r>
            <a:r>
              <a:rPr lang="en-US" b="1" dirty="0" err="1"/>
              <a:t>Peraturan</a:t>
            </a:r>
            <a:r>
              <a:rPr lang="en-US" b="1" dirty="0"/>
              <a:t> </a:t>
            </a:r>
            <a:r>
              <a:rPr lang="en-US" b="1" dirty="0" err="1"/>
              <a:t>Menteri</a:t>
            </a:r>
            <a:r>
              <a:rPr lang="en-US" b="1" dirty="0"/>
              <a:t>  </a:t>
            </a:r>
          </a:p>
          <a:p>
            <a:pPr marL="106832" indent="-106832">
              <a:buFont typeface="Wingdings" pitchFamily="2" charset="2"/>
              <a:buChar char="§"/>
            </a:pPr>
            <a:endParaRPr lang="en-US" b="1" dirty="0"/>
          </a:p>
          <a:p>
            <a:pPr marL="106832" indent="-106832"/>
            <a:r>
              <a:rPr lang="en-US" b="1" dirty="0"/>
              <a:t>PENYELENGGARAAN PENGUATAN TATA KELOLA</a:t>
            </a:r>
          </a:p>
          <a:p>
            <a:pPr marL="226050" indent="-226050">
              <a:buFont typeface="Wingdings" pitchFamily="2" charset="2"/>
              <a:buChar char="§"/>
            </a:pPr>
            <a:r>
              <a:rPr lang="en-US" b="1" dirty="0" err="1"/>
              <a:t>Peningkatan</a:t>
            </a:r>
            <a:r>
              <a:rPr lang="en-US" b="1" dirty="0"/>
              <a:t> </a:t>
            </a:r>
            <a:r>
              <a:rPr lang="en-US" b="1" dirty="0" err="1"/>
              <a:t>kapasitas</a:t>
            </a:r>
            <a:r>
              <a:rPr lang="en-US" b="1" dirty="0"/>
              <a:t> </a:t>
            </a:r>
            <a:r>
              <a:rPr lang="en-US" b="1" dirty="0" err="1"/>
              <a:t>pengelola</a:t>
            </a:r>
            <a:endParaRPr lang="en-US" b="1" dirty="0"/>
          </a:p>
          <a:p>
            <a:pPr marL="226050" indent="-226050">
              <a:buFont typeface="Wingdings" pitchFamily="2" charset="2"/>
              <a:buChar char="§"/>
            </a:pPr>
            <a:r>
              <a:rPr lang="en-US" b="1" dirty="0" err="1"/>
              <a:t>Penggunaan</a:t>
            </a:r>
            <a:r>
              <a:rPr lang="en-US" b="1" dirty="0"/>
              <a:t> SIM yang </a:t>
            </a:r>
            <a:r>
              <a:rPr lang="en-US" b="1" dirty="0" err="1"/>
              <a:t>terintegrasi</a:t>
            </a:r>
            <a:endParaRPr lang="en-US" b="1" dirty="0"/>
          </a:p>
          <a:p>
            <a:pPr marL="226050" indent="-226050">
              <a:buFont typeface="Wingdings" pitchFamily="2" charset="2"/>
              <a:buChar char="§"/>
            </a:pPr>
            <a:r>
              <a:rPr lang="en-US" b="1" dirty="0" err="1"/>
              <a:t>Penggunaan</a:t>
            </a:r>
            <a:r>
              <a:rPr lang="en-US" b="1" dirty="0"/>
              <a:t> TIK </a:t>
            </a:r>
            <a:r>
              <a:rPr lang="en-US" b="1" dirty="0" err="1"/>
              <a:t>pelatihan</a:t>
            </a:r>
            <a:endParaRPr lang="en-US" b="1" dirty="0"/>
          </a:p>
          <a:p>
            <a:pPr marL="226050" indent="-226050">
              <a:buFont typeface="Wingdings" pitchFamily="2" charset="2"/>
              <a:buChar char="§"/>
            </a:pPr>
            <a:r>
              <a:rPr lang="en-US" b="1" dirty="0" err="1"/>
              <a:t>Penggunaan</a:t>
            </a:r>
            <a:r>
              <a:rPr lang="en-US" b="1" dirty="0"/>
              <a:t> SIM </a:t>
            </a:r>
            <a:r>
              <a:rPr lang="en-US" b="1" dirty="0" err="1"/>
              <a:t>dalam</a:t>
            </a:r>
            <a:r>
              <a:rPr lang="en-US" b="1" dirty="0"/>
              <a:t> </a:t>
            </a:r>
            <a:r>
              <a:rPr lang="en-US" b="1" dirty="0" err="1"/>
              <a:t>proses</a:t>
            </a:r>
            <a:r>
              <a:rPr lang="en-US" b="1" dirty="0"/>
              <a:t> </a:t>
            </a:r>
            <a:r>
              <a:rPr lang="en-US" b="1" dirty="0" err="1"/>
              <a:t>perencanaan</a:t>
            </a:r>
            <a:r>
              <a:rPr lang="en-US" b="1" dirty="0"/>
              <a:t> </a:t>
            </a:r>
            <a:r>
              <a:rPr lang="en-US" b="1" dirty="0" err="1"/>
              <a:t>dan</a:t>
            </a:r>
            <a:r>
              <a:rPr lang="en-US" b="1" dirty="0"/>
              <a:t> </a:t>
            </a:r>
            <a:r>
              <a:rPr lang="en-US" b="1" dirty="0" err="1"/>
              <a:t>penganggaran</a:t>
            </a:r>
            <a:endParaRPr lang="en-US" b="1" dirty="0"/>
          </a:p>
          <a:p>
            <a:pPr marL="226050" indent="-226050">
              <a:buFont typeface="Wingdings" pitchFamily="2" charset="2"/>
              <a:buChar char="§"/>
            </a:pPr>
            <a:endParaRPr lang="en-US" b="1" dirty="0"/>
          </a:p>
          <a:p>
            <a:pPr marL="226050" indent="-226050"/>
            <a:r>
              <a:rPr lang="en-US" b="1" dirty="0"/>
              <a:t>ALOKASI PEMBIAYAAN MANAJEMEN SDM KESEHATAN</a:t>
            </a:r>
          </a:p>
          <a:p>
            <a:pPr marL="226050" indent="-226050">
              <a:buFont typeface="Wingdings" pitchFamily="2" charset="2"/>
              <a:buChar char="§"/>
            </a:pPr>
            <a:r>
              <a:rPr lang="en-US" b="1" dirty="0" err="1"/>
              <a:t>Terlaksananya</a:t>
            </a:r>
            <a:r>
              <a:rPr lang="en-US" b="1" dirty="0"/>
              <a:t> </a:t>
            </a:r>
            <a:r>
              <a:rPr lang="en-US" b="1" dirty="0" err="1"/>
              <a:t>kajian</a:t>
            </a:r>
            <a:r>
              <a:rPr lang="en-US" b="1" dirty="0"/>
              <a:t> </a:t>
            </a:r>
            <a:r>
              <a:rPr lang="en-US" b="1" dirty="0" err="1"/>
              <a:t>pembiayaan</a:t>
            </a:r>
            <a:endParaRPr lang="en-US" b="1" dirty="0"/>
          </a:p>
          <a:p>
            <a:pPr marL="226050" indent="-226050">
              <a:buFont typeface="Wingdings" pitchFamily="2" charset="2"/>
              <a:buChar char="§"/>
            </a:pPr>
            <a:r>
              <a:rPr lang="en-US" b="1" dirty="0" err="1"/>
              <a:t>Tersusunnya</a:t>
            </a:r>
            <a:r>
              <a:rPr lang="en-US" b="1" dirty="0"/>
              <a:t> </a:t>
            </a:r>
            <a:r>
              <a:rPr lang="en-US" b="1" dirty="0" err="1"/>
              <a:t>dan</a:t>
            </a:r>
            <a:r>
              <a:rPr lang="en-US" b="1" dirty="0"/>
              <a:t> </a:t>
            </a:r>
            <a:r>
              <a:rPr lang="en-US" b="1" dirty="0" err="1"/>
              <a:t>digunakannya</a:t>
            </a:r>
            <a:r>
              <a:rPr lang="en-US" b="1" dirty="0"/>
              <a:t> </a:t>
            </a:r>
            <a:r>
              <a:rPr lang="en-US" b="1" i="1" dirty="0"/>
              <a:t>template </a:t>
            </a:r>
            <a:r>
              <a:rPr lang="en-US" b="1" dirty="0" err="1"/>
              <a:t>perencanaan</a:t>
            </a:r>
            <a:endParaRPr lang="en-US" b="1" dirty="0"/>
          </a:p>
          <a:p>
            <a:pPr marL="226050" indent="-226050">
              <a:buFont typeface="Wingdings" pitchFamily="2" charset="2"/>
              <a:buChar char="§"/>
            </a:pPr>
            <a:r>
              <a:rPr lang="en-US" b="1" dirty="0" err="1"/>
              <a:t>Terlaksananya</a:t>
            </a:r>
            <a:r>
              <a:rPr lang="en-US" b="1" dirty="0"/>
              <a:t> </a:t>
            </a:r>
            <a:r>
              <a:rPr lang="en-US" b="1" dirty="0" err="1"/>
              <a:t>advokasi</a:t>
            </a:r>
            <a:r>
              <a:rPr lang="en-US" b="1" dirty="0"/>
              <a:t> </a:t>
            </a:r>
            <a:r>
              <a:rPr lang="en-US" b="1" dirty="0" err="1"/>
              <a:t>pembiayaan</a:t>
            </a:r>
            <a:endParaRPr lang="en-US" b="1" dirty="0"/>
          </a:p>
          <a:p>
            <a:pPr marL="226050" indent="-226050">
              <a:buFont typeface="Wingdings" pitchFamily="2" charset="2"/>
              <a:buChar char="§"/>
            </a:pPr>
            <a:r>
              <a:rPr lang="en-US" b="1" dirty="0" err="1"/>
              <a:t>Terpenuhinya</a:t>
            </a:r>
            <a:r>
              <a:rPr lang="en-US" b="1" dirty="0"/>
              <a:t> </a:t>
            </a:r>
            <a:r>
              <a:rPr lang="en-US" b="1" dirty="0" err="1"/>
              <a:t>alokasi</a:t>
            </a:r>
            <a:r>
              <a:rPr lang="en-US" b="1" dirty="0"/>
              <a:t> </a:t>
            </a:r>
            <a:r>
              <a:rPr lang="en-US" b="1" dirty="0" err="1"/>
              <a:t>pembiayaan</a:t>
            </a:r>
            <a:endParaRPr lang="en-US" b="1" dirty="0"/>
          </a:p>
          <a:p>
            <a:pPr marL="226050" indent="-226050">
              <a:buFont typeface="Wingdings" pitchFamily="2" charset="2"/>
              <a:buChar char="§"/>
            </a:pPr>
            <a:endParaRPr lang="en-US" b="1" dirty="0"/>
          </a:p>
          <a:p>
            <a:pPr marL="106832" indent="-106832"/>
            <a:r>
              <a:rPr lang="en-US" b="1" dirty="0"/>
              <a:t>KERJA SAMA &amp; SINERGI YANG BAIK DAN SALING MENGUATKAN</a:t>
            </a:r>
          </a:p>
          <a:p>
            <a:pPr marL="226050" indent="-226050">
              <a:buFont typeface="Wingdings" pitchFamily="2" charset="2"/>
              <a:buChar char="§"/>
            </a:pPr>
            <a:r>
              <a:rPr lang="en-US" b="1" dirty="0" err="1"/>
              <a:t>Revitalisasi</a:t>
            </a:r>
            <a:r>
              <a:rPr lang="en-US" b="1" dirty="0"/>
              <a:t> Tim </a:t>
            </a:r>
            <a:r>
              <a:rPr lang="en-US" b="1" dirty="0" err="1"/>
              <a:t>Koordinasi</a:t>
            </a:r>
            <a:r>
              <a:rPr lang="en-US" b="1" dirty="0"/>
              <a:t> &amp; </a:t>
            </a:r>
            <a:r>
              <a:rPr lang="en-US" b="1" dirty="0" err="1"/>
              <a:t>Fasilitasi</a:t>
            </a:r>
            <a:r>
              <a:rPr lang="en-US" b="1" dirty="0"/>
              <a:t> </a:t>
            </a:r>
            <a:r>
              <a:rPr lang="en-US" b="1" dirty="0" err="1"/>
              <a:t>Pengembangan</a:t>
            </a:r>
            <a:r>
              <a:rPr lang="en-US" b="1" dirty="0"/>
              <a:t> </a:t>
            </a:r>
          </a:p>
          <a:p>
            <a:pPr marL="226050" indent="-226050">
              <a:buFont typeface="Wingdings" pitchFamily="2" charset="2"/>
              <a:buChar char="§"/>
            </a:pPr>
            <a:r>
              <a:rPr lang="en-US" b="1" dirty="0" err="1"/>
              <a:t>Terbentuknya</a:t>
            </a:r>
            <a:r>
              <a:rPr lang="en-US" b="1" dirty="0"/>
              <a:t> forum </a:t>
            </a:r>
            <a:r>
              <a:rPr lang="en-US" b="1" dirty="0" err="1"/>
              <a:t>koordinasi</a:t>
            </a:r>
            <a:r>
              <a:rPr lang="en-US" b="1" dirty="0"/>
              <a:t> </a:t>
            </a:r>
            <a:r>
              <a:rPr lang="en-US" b="1" dirty="0" err="1"/>
              <a:t>secara</a:t>
            </a:r>
            <a:r>
              <a:rPr lang="en-US" b="1" dirty="0"/>
              <a:t> </a:t>
            </a:r>
            <a:r>
              <a:rPr lang="en-US" b="1" dirty="0" err="1"/>
              <a:t>periodik</a:t>
            </a:r>
            <a:endParaRPr lang="en-US" b="1" dirty="0"/>
          </a:p>
          <a:p>
            <a:pPr marL="226050" indent="-226050">
              <a:buFont typeface="Wingdings" pitchFamily="2" charset="2"/>
              <a:buChar char="§"/>
            </a:pPr>
            <a:r>
              <a:rPr lang="en-US" b="1" dirty="0" err="1"/>
              <a:t>Terlaksananya</a:t>
            </a:r>
            <a:r>
              <a:rPr lang="en-US" b="1" dirty="0"/>
              <a:t> monitoring </a:t>
            </a:r>
            <a:r>
              <a:rPr lang="en-US" b="1" dirty="0" err="1"/>
              <a:t>dan</a:t>
            </a:r>
            <a:r>
              <a:rPr lang="en-US" b="1" dirty="0"/>
              <a:t> </a:t>
            </a:r>
            <a:r>
              <a:rPr lang="en-US" b="1" dirty="0" err="1"/>
              <a:t>evaluasi</a:t>
            </a:r>
            <a:r>
              <a:rPr lang="en-US" b="1" dirty="0"/>
              <a:t> </a:t>
            </a:r>
            <a:r>
              <a:rPr lang="en-US" b="1" dirty="0" err="1"/>
              <a:t>terpadu</a:t>
            </a:r>
            <a:endParaRPr lang="en-US" b="1" dirty="0"/>
          </a:p>
          <a:p>
            <a:pPr marL="226050" indent="-226050">
              <a:buFont typeface="Wingdings" pitchFamily="2" charset="2"/>
              <a:buChar char="§"/>
            </a:pPr>
            <a:r>
              <a:rPr lang="en-US" b="1" dirty="0" err="1"/>
              <a:t>Terlaksananya</a:t>
            </a:r>
            <a:r>
              <a:rPr lang="en-US" b="1" dirty="0"/>
              <a:t> </a:t>
            </a:r>
            <a:r>
              <a:rPr lang="en-US" b="1" dirty="0" err="1"/>
              <a:t>proses</a:t>
            </a:r>
            <a:r>
              <a:rPr lang="en-US" b="1" dirty="0"/>
              <a:t> </a:t>
            </a:r>
            <a:r>
              <a:rPr lang="en-US" b="1" dirty="0" err="1"/>
              <a:t>perencanaan</a:t>
            </a:r>
            <a:r>
              <a:rPr lang="en-US" b="1" dirty="0"/>
              <a:t> </a:t>
            </a:r>
            <a:r>
              <a:rPr lang="en-US" b="1" dirty="0" err="1"/>
              <a:t>terpadu</a:t>
            </a:r>
            <a:endParaRPr lang="en-US" b="1" dirty="0"/>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CB9AEBB-5DFA-44DB-907D-99C8BC7935DC}"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2954" indent="-222954"/>
            <a:r>
              <a:rPr lang="en-US" dirty="0" err="1"/>
              <a:t>Indikasi</a:t>
            </a:r>
            <a:r>
              <a:rPr lang="en-US" dirty="0"/>
              <a:t> </a:t>
            </a:r>
            <a:r>
              <a:rPr lang="en-US" dirty="0" err="1"/>
              <a:t>keberhasilan</a:t>
            </a:r>
            <a:r>
              <a:rPr lang="en-US" dirty="0"/>
              <a:t> </a:t>
            </a:r>
            <a:r>
              <a:rPr lang="en-US" dirty="0" err="1"/>
              <a:t>ketersediaan</a:t>
            </a:r>
            <a:r>
              <a:rPr lang="en-US" dirty="0"/>
              <a:t> SDM </a:t>
            </a:r>
            <a:r>
              <a:rPr lang="en-US" dirty="0" err="1"/>
              <a:t>kesehatan</a:t>
            </a:r>
            <a:r>
              <a:rPr lang="en-US" dirty="0"/>
              <a:t> </a:t>
            </a:r>
            <a:r>
              <a:rPr lang="en-US" dirty="0" err="1"/>
              <a:t>diukur</a:t>
            </a:r>
            <a:r>
              <a:rPr lang="en-US" dirty="0"/>
              <a:t> </a:t>
            </a:r>
            <a:r>
              <a:rPr lang="en-US" dirty="0" err="1"/>
              <a:t>dengan</a:t>
            </a:r>
            <a:r>
              <a:rPr lang="en-US" dirty="0"/>
              <a:t> </a:t>
            </a:r>
            <a:r>
              <a:rPr lang="en-US" dirty="0" err="1"/>
              <a:t>indikator</a:t>
            </a:r>
            <a:r>
              <a:rPr lang="en-US" dirty="0"/>
              <a:t> </a:t>
            </a:r>
            <a:r>
              <a:rPr lang="en-US" dirty="0" err="1"/>
              <a:t>sebagai</a:t>
            </a:r>
            <a:r>
              <a:rPr lang="en-US" dirty="0"/>
              <a:t> </a:t>
            </a:r>
            <a:r>
              <a:rPr lang="en-US" dirty="0" err="1"/>
              <a:t>berikut</a:t>
            </a:r>
            <a:r>
              <a:rPr lang="en-US" dirty="0"/>
              <a:t> :</a:t>
            </a:r>
          </a:p>
          <a:p>
            <a:pPr marL="222954" indent="-222954">
              <a:buFont typeface="Wingdings" pitchFamily="2" charset="2"/>
              <a:buChar char="§"/>
            </a:pPr>
            <a:r>
              <a:rPr lang="en-US" dirty="0" err="1"/>
              <a:t>Rasio</a:t>
            </a:r>
            <a:r>
              <a:rPr lang="en-US" dirty="0"/>
              <a:t> </a:t>
            </a:r>
            <a:r>
              <a:rPr lang="en-US" dirty="0" err="1"/>
              <a:t>dokter</a:t>
            </a:r>
            <a:r>
              <a:rPr lang="en-US" dirty="0"/>
              <a:t> per 100.000 </a:t>
            </a:r>
            <a:r>
              <a:rPr lang="en-US" dirty="0" err="1"/>
              <a:t>penduduk</a:t>
            </a:r>
            <a:r>
              <a:rPr lang="en-US" dirty="0"/>
              <a:t>, </a:t>
            </a:r>
            <a:r>
              <a:rPr lang="en-US" dirty="0" err="1"/>
              <a:t>dokter</a:t>
            </a:r>
            <a:r>
              <a:rPr lang="en-US" dirty="0"/>
              <a:t> </a:t>
            </a:r>
            <a:r>
              <a:rPr lang="en-US" dirty="0" err="1"/>
              <a:t>spesialis</a:t>
            </a:r>
            <a:r>
              <a:rPr lang="en-US" dirty="0"/>
              <a:t> , </a:t>
            </a:r>
            <a:r>
              <a:rPr lang="en-US" dirty="0" err="1"/>
              <a:t>dokter</a:t>
            </a:r>
            <a:r>
              <a:rPr lang="en-US" dirty="0"/>
              <a:t> </a:t>
            </a:r>
            <a:r>
              <a:rPr lang="en-US" dirty="0" err="1"/>
              <a:t>gigi</a:t>
            </a:r>
            <a:r>
              <a:rPr lang="en-US" dirty="0"/>
              <a:t> , </a:t>
            </a:r>
            <a:r>
              <a:rPr lang="en-US" dirty="0" err="1"/>
              <a:t>apoteker</a:t>
            </a:r>
            <a:r>
              <a:rPr lang="en-US" dirty="0"/>
              <a:t>, </a:t>
            </a:r>
            <a:r>
              <a:rPr lang="en-US" dirty="0" err="1"/>
              <a:t>bidan</a:t>
            </a:r>
            <a:r>
              <a:rPr lang="en-US" dirty="0"/>
              <a:t>, </a:t>
            </a:r>
            <a:r>
              <a:rPr lang="en-US" dirty="0" err="1"/>
              <a:t>perawat</a:t>
            </a:r>
            <a:r>
              <a:rPr lang="en-US" dirty="0"/>
              <a:t> </a:t>
            </a:r>
            <a:r>
              <a:rPr lang="en-US" dirty="0" err="1"/>
              <a:t>dll</a:t>
            </a:r>
            <a:r>
              <a:rPr lang="en-US" dirty="0"/>
              <a:t> </a:t>
            </a:r>
          </a:p>
          <a:p>
            <a:pPr marL="222954" indent="-222954"/>
            <a:endParaRPr lang="en-US" dirty="0"/>
          </a:p>
          <a:p>
            <a:pPr marL="222954" indent="-222954"/>
            <a:r>
              <a:rPr lang="en-US" dirty="0" err="1"/>
              <a:t>Indikasi</a:t>
            </a:r>
            <a:r>
              <a:rPr lang="en-US" dirty="0"/>
              <a:t> </a:t>
            </a:r>
            <a:r>
              <a:rPr lang="en-US" dirty="0" err="1"/>
              <a:t>keberhasilan</a:t>
            </a:r>
            <a:r>
              <a:rPr lang="en-US" dirty="0"/>
              <a:t> </a:t>
            </a:r>
            <a:r>
              <a:rPr lang="en-US" dirty="0" err="1"/>
              <a:t>manajemen</a:t>
            </a:r>
            <a:r>
              <a:rPr lang="en-US" dirty="0"/>
              <a:t> SDM </a:t>
            </a:r>
            <a:r>
              <a:rPr lang="en-US" dirty="0" err="1"/>
              <a:t>kesehatan</a:t>
            </a:r>
            <a:r>
              <a:rPr lang="en-US" dirty="0"/>
              <a:t> </a:t>
            </a:r>
            <a:r>
              <a:rPr lang="en-US" dirty="0" err="1"/>
              <a:t>daalam</a:t>
            </a:r>
            <a:r>
              <a:rPr lang="en-US" dirty="0"/>
              <a:t> </a:t>
            </a:r>
            <a:r>
              <a:rPr lang="en-US" dirty="0" err="1"/>
              <a:t>kualitas</a:t>
            </a:r>
            <a:r>
              <a:rPr lang="en-US" dirty="0"/>
              <a:t> </a:t>
            </a:r>
            <a:r>
              <a:rPr lang="en-US" dirty="0" err="1"/>
              <a:t>pelayanan</a:t>
            </a:r>
            <a:r>
              <a:rPr lang="en-US" dirty="0"/>
              <a:t>: </a:t>
            </a:r>
            <a:r>
              <a:rPr lang="en-US" dirty="0" err="1"/>
              <a:t>kesehatan</a:t>
            </a:r>
            <a:endParaRPr lang="en-US" dirty="0"/>
          </a:p>
          <a:p>
            <a:pPr marL="222954" indent="-222954">
              <a:buFont typeface="Wingdings" pitchFamily="2" charset="2"/>
              <a:buChar char="§"/>
            </a:pPr>
            <a:r>
              <a:rPr lang="en-US" dirty="0" err="1"/>
              <a:t>Penurunan</a:t>
            </a:r>
            <a:r>
              <a:rPr lang="en-US" dirty="0"/>
              <a:t> </a:t>
            </a:r>
            <a:r>
              <a:rPr lang="id-ID" dirty="0"/>
              <a:t>Prevalensi Tuberkulosis (TB) per 100.000 penduduk</a:t>
            </a:r>
            <a:r>
              <a:rPr lang="en-US" dirty="0"/>
              <a:t>.</a:t>
            </a:r>
          </a:p>
          <a:p>
            <a:pPr marL="222954" indent="-222954">
              <a:buFont typeface="Wingdings" pitchFamily="2" charset="2"/>
              <a:buChar char="§"/>
            </a:pPr>
            <a:r>
              <a:rPr lang="en-US" dirty="0" err="1"/>
              <a:t>Penurunan</a:t>
            </a:r>
            <a:r>
              <a:rPr lang="en-US" dirty="0"/>
              <a:t> </a:t>
            </a:r>
            <a:r>
              <a:rPr lang="id-ID" dirty="0"/>
              <a:t>Prevalensi HIV (persen) </a:t>
            </a:r>
            <a:endParaRPr lang="en-US" dirty="0"/>
          </a:p>
          <a:p>
            <a:pPr marL="222954" indent="-222954">
              <a:buFont typeface="Wingdings" pitchFamily="2" charset="2"/>
              <a:buChar char="§"/>
            </a:pPr>
            <a:r>
              <a:rPr lang="en-US" dirty="0" err="1"/>
              <a:t>Penurunan</a:t>
            </a:r>
            <a:r>
              <a:rPr lang="en-US" dirty="0"/>
              <a:t> </a:t>
            </a:r>
            <a:r>
              <a:rPr lang="id-ID" dirty="0"/>
              <a:t>Prevalensi tekanan darah tinggi (persen) </a:t>
            </a:r>
            <a:endParaRPr lang="en-US" dirty="0"/>
          </a:p>
          <a:p>
            <a:pPr marL="222954" indent="-222954">
              <a:buFont typeface="Wingdings" pitchFamily="2" charset="2"/>
              <a:buChar char="§"/>
            </a:pPr>
            <a:r>
              <a:rPr lang="en-US" dirty="0" err="1"/>
              <a:t>Penurunan</a:t>
            </a:r>
            <a:r>
              <a:rPr lang="en-US" dirty="0"/>
              <a:t> </a:t>
            </a:r>
            <a:r>
              <a:rPr lang="id-ID" dirty="0"/>
              <a:t>Persentase merokok penduduk usia 15-19 tahun</a:t>
            </a:r>
            <a:endParaRPr lang="en-US" dirty="0"/>
          </a:p>
          <a:p>
            <a:pPr marL="222954" indent="-222954"/>
            <a:endParaRPr lang="en-US" dirty="0"/>
          </a:p>
          <a:p>
            <a:pPr marL="222954" indent="-222954"/>
            <a:r>
              <a:rPr lang="en-US" dirty="0" err="1"/>
              <a:t>Indikasi</a:t>
            </a:r>
            <a:r>
              <a:rPr lang="en-US" dirty="0"/>
              <a:t> </a:t>
            </a:r>
            <a:r>
              <a:rPr lang="en-US" dirty="0" err="1"/>
              <a:t>keberhasilan</a:t>
            </a:r>
            <a:r>
              <a:rPr lang="en-US" dirty="0"/>
              <a:t> </a:t>
            </a:r>
            <a:r>
              <a:rPr lang="en-US" dirty="0" err="1"/>
              <a:t>manajemen</a:t>
            </a:r>
            <a:r>
              <a:rPr lang="en-US" dirty="0"/>
              <a:t> SDM </a:t>
            </a:r>
            <a:r>
              <a:rPr lang="en-US" dirty="0" err="1"/>
              <a:t>kesehatan</a:t>
            </a:r>
            <a:r>
              <a:rPr lang="en-US" dirty="0"/>
              <a:t> </a:t>
            </a:r>
            <a:r>
              <a:rPr lang="en-US" dirty="0" err="1"/>
              <a:t>pembangunan</a:t>
            </a:r>
            <a:r>
              <a:rPr lang="en-US" dirty="0"/>
              <a:t> </a:t>
            </a:r>
            <a:r>
              <a:rPr lang="en-US" dirty="0" err="1"/>
              <a:t>kesehatan</a:t>
            </a:r>
            <a:r>
              <a:rPr lang="en-US" dirty="0"/>
              <a:t>:</a:t>
            </a:r>
          </a:p>
          <a:p>
            <a:pPr marL="222954" indent="-222954">
              <a:buFont typeface="Wingdings" pitchFamily="2" charset="2"/>
              <a:buChar char="§"/>
            </a:pPr>
            <a:r>
              <a:rPr lang="id-ID" dirty="0"/>
              <a:t>Angka kematian ibu per 100.000 kelahiran</a:t>
            </a:r>
            <a:r>
              <a:rPr lang="en-US" dirty="0"/>
              <a:t>.</a:t>
            </a:r>
          </a:p>
          <a:p>
            <a:pPr marL="222954" indent="-222954">
              <a:buFont typeface="Wingdings" pitchFamily="2" charset="2"/>
              <a:buChar char="§"/>
            </a:pPr>
            <a:r>
              <a:rPr lang="id-ID" dirty="0"/>
              <a:t>Angka kematian bayi per 1.000 kelahiran hidup</a:t>
            </a:r>
            <a:r>
              <a:rPr lang="en-US" dirty="0"/>
              <a:t>.</a:t>
            </a:r>
          </a:p>
          <a:p>
            <a:pPr marL="222954" indent="-222954">
              <a:buFont typeface="Wingdings" pitchFamily="2" charset="2"/>
              <a:buChar char="§"/>
            </a:pPr>
            <a:r>
              <a:rPr lang="id-ID" dirty="0"/>
              <a:t>Prevalensi kekurangan gizi </a:t>
            </a:r>
            <a:r>
              <a:rPr lang="en-US" dirty="0"/>
              <a:t>(underweight) </a:t>
            </a:r>
            <a:r>
              <a:rPr lang="id-ID" dirty="0"/>
              <a:t>pada anak balita (persen)</a:t>
            </a:r>
            <a:endParaRPr lang="en-US" dirty="0"/>
          </a:p>
          <a:p>
            <a:pPr marL="222954" indent="-222954">
              <a:buFont typeface="+mj-lt"/>
              <a:buAutoNum type="arabicParenR"/>
            </a:pPr>
            <a:endParaRPr lang="en-US" dirty="0"/>
          </a:p>
          <a:p>
            <a:r>
              <a:rPr lang="en-US" dirty="0" err="1"/>
              <a:t>Kontribusi</a:t>
            </a:r>
            <a:r>
              <a:rPr lang="en-US" dirty="0"/>
              <a:t> </a:t>
            </a:r>
            <a:r>
              <a:rPr lang="en-US" dirty="0" err="1"/>
              <a:t>manajemen</a:t>
            </a:r>
            <a:r>
              <a:rPr lang="en-US" dirty="0"/>
              <a:t> SDM </a:t>
            </a:r>
            <a:r>
              <a:rPr lang="en-US" dirty="0" err="1"/>
              <a:t>kesehatan</a:t>
            </a:r>
            <a:r>
              <a:rPr lang="en-US" dirty="0"/>
              <a:t> </a:t>
            </a:r>
            <a:r>
              <a:rPr lang="en-US" dirty="0" err="1"/>
              <a:t>dalam</a:t>
            </a:r>
            <a:r>
              <a:rPr lang="en-US" dirty="0"/>
              <a:t> </a:t>
            </a:r>
            <a:r>
              <a:rPr lang="en-US" dirty="0" err="1"/>
              <a:t>pembangunan</a:t>
            </a:r>
            <a:r>
              <a:rPr lang="en-US" dirty="0"/>
              <a:t> </a:t>
            </a:r>
            <a:r>
              <a:rPr lang="en-US" dirty="0" err="1"/>
              <a:t>nasional</a:t>
            </a:r>
            <a:r>
              <a:rPr lang="en-US" dirty="0"/>
              <a:t> </a:t>
            </a:r>
            <a:r>
              <a:rPr lang="en-US" dirty="0" err="1"/>
              <a:t>akan</a:t>
            </a:r>
            <a:r>
              <a:rPr lang="en-US" dirty="0"/>
              <a:t> </a:t>
            </a:r>
            <a:r>
              <a:rPr lang="en-US" dirty="0" err="1"/>
              <a:t>mendorong</a:t>
            </a:r>
            <a:r>
              <a:rPr lang="en-US" dirty="0"/>
              <a:t> </a:t>
            </a:r>
            <a:r>
              <a:rPr lang="en-US" dirty="0" err="1"/>
              <a:t>pertumbuhan</a:t>
            </a:r>
            <a:r>
              <a:rPr lang="en-US" dirty="0"/>
              <a:t> </a:t>
            </a:r>
            <a:r>
              <a:rPr lang="en-US" dirty="0" err="1"/>
              <a:t>ekonomi</a:t>
            </a:r>
            <a:r>
              <a:rPr lang="en-US" dirty="0"/>
              <a:t>, </a:t>
            </a:r>
            <a:r>
              <a:rPr lang="en-US" dirty="0" err="1"/>
              <a:t>turunnya</a:t>
            </a:r>
            <a:r>
              <a:rPr lang="en-US" dirty="0"/>
              <a:t> </a:t>
            </a:r>
            <a:r>
              <a:rPr lang="en-US" dirty="0" err="1"/>
              <a:t>kemiskinan</a:t>
            </a:r>
            <a:r>
              <a:rPr lang="en-US" dirty="0"/>
              <a:t> </a:t>
            </a:r>
            <a:r>
              <a:rPr lang="en-US" dirty="0" err="1"/>
              <a:t>dan</a:t>
            </a:r>
            <a:r>
              <a:rPr lang="en-US" dirty="0"/>
              <a:t> </a:t>
            </a:r>
            <a:r>
              <a:rPr lang="en-US" dirty="0" err="1"/>
              <a:t>pengangguran</a:t>
            </a:r>
            <a:endParaRPr lang="en-US" dirty="0"/>
          </a:p>
        </p:txBody>
      </p:sp>
      <p:sp>
        <p:nvSpPr>
          <p:cNvPr id="4" name="Slide Number Placeholder 3"/>
          <p:cNvSpPr>
            <a:spLocks noGrp="1"/>
          </p:cNvSpPr>
          <p:nvPr>
            <p:ph type="sldNum" sz="quarter" idx="10"/>
          </p:nvPr>
        </p:nvSpPr>
        <p:spPr/>
        <p:txBody>
          <a:bodyPr/>
          <a:lstStyle/>
          <a:p>
            <a:fld id="{1CB9AEBB-5DFA-44DB-907D-99C8BC7935DC}"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ea typeface="ＭＳ Ｐゴシック" pitchFamily="34" charset="-128"/>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EBD4AB-0160-48CF-A876-7B71006BD899}" type="slidenum">
              <a:rPr lang="id-ID" smtClean="0"/>
              <a:pPr fontAlgn="base">
                <a:spcBef>
                  <a:spcPct val="0"/>
                </a:spcBef>
                <a:spcAft>
                  <a:spcPct val="0"/>
                </a:spcAft>
                <a:defRPr/>
              </a:pPr>
              <a:t>6</a:t>
            </a:fld>
            <a:endParaRPr lang="id-ID"/>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id-ID" dirty="0"/>
              <a:t>Apabila melihat data ini dapat disimpulkan bahwa biaya pepelayanan kesehatan peserta JKN masih didominasi pada pembiayaan kesehatan di tingkat lanjutan bahkan ada kecenderunag terjadi kenaikan sd bulan Sept 2015 CBGs menghabiskan anggara 74% (nak 1% dari total biaya CBgs selama setahun 2014) sdng pelayanan tingkat pertama malah terjadi penurunan. Gmbaran sejak tahun 2104 sd sept 2015 menggabrkan biaya pelayanan kesehatan lanjutan 3 kali lebih besar dari biaya pelayanan kesehatan rawat jalan tingkat pertama. Hal ini membayahakan dana Jaminan Sosial Kesehatan karena akan menjadi beban yang luar biasa terhadap keuangan BPJS kesehatan. </a:t>
            </a:r>
          </a:p>
          <a:p>
            <a:pPr eaLnBrk="1" fontAlgn="auto" hangingPunct="1">
              <a:spcBef>
                <a:spcPts val="0"/>
              </a:spcBef>
              <a:spcAft>
                <a:spcPts val="0"/>
              </a:spcAft>
              <a:defRPr/>
            </a:pPr>
            <a:endParaRPr lang="id-ID" dirty="0"/>
          </a:p>
          <a:p>
            <a:pPr eaLnBrk="1" fontAlgn="auto" hangingPunct="1">
              <a:spcBef>
                <a:spcPts val="0"/>
              </a:spcBef>
              <a:spcAft>
                <a:spcPts val="0"/>
              </a:spcAft>
              <a:defRPr/>
            </a:pPr>
            <a:r>
              <a:rPr lang="id-ID" dirty="0"/>
              <a:t>Apa yang harus dilakukan untuk dapat mengurangi beban Anggaran :</a:t>
            </a:r>
          </a:p>
          <a:p>
            <a:pPr eaLnBrk="1" fontAlgn="auto" hangingPunct="1">
              <a:spcBef>
                <a:spcPts val="0"/>
              </a:spcBef>
              <a:spcAft>
                <a:spcPts val="0"/>
              </a:spcAft>
              <a:defRPr/>
            </a:pPr>
            <a:r>
              <a:rPr lang="id-ID" dirty="0"/>
              <a:t>1. Pelayann kesehatan harus sebagain besar dapat diselesaikan dilayanan primer </a:t>
            </a:r>
          </a:p>
          <a:p>
            <a:pPr eaLnBrk="1" fontAlgn="auto" hangingPunct="1">
              <a:spcBef>
                <a:spcPts val="0"/>
              </a:spcBef>
              <a:spcAft>
                <a:spcPts val="0"/>
              </a:spcAft>
              <a:defRPr/>
            </a:pPr>
            <a:r>
              <a:rPr lang="id-ID" dirty="0"/>
              <a:t>2. Tekan angka rujukan pelayanan kesehatan </a:t>
            </a:r>
          </a:p>
          <a:p>
            <a:pPr eaLnBrk="1" fontAlgn="auto" hangingPunct="1">
              <a:spcBef>
                <a:spcPts val="0"/>
              </a:spcBef>
              <a:spcAft>
                <a:spcPts val="0"/>
              </a:spcAft>
              <a:defRPr/>
            </a:pPr>
            <a:r>
              <a:rPr lang="id-ID" dirty="0"/>
              <a:t>3. Menambah capaciy SDM kesehatan untuk ddapat menyelesaikan berbagai persoalan dipelayanan primer terutama terkait dengan kepastian diagnosa ynag dirujuk</a:t>
            </a:r>
          </a:p>
          <a:p>
            <a:pPr eaLnBrk="1" fontAlgn="auto" hangingPunct="1">
              <a:spcBef>
                <a:spcPts val="0"/>
              </a:spcBef>
              <a:spcAft>
                <a:spcPts val="0"/>
              </a:spcAft>
              <a:defRPr/>
            </a:pPr>
            <a:r>
              <a:rPr lang="id-ID" dirty="0"/>
              <a:t>4. Buatkan Teknolgi informasi yg dapat menunjang kepastian diagnosa dilayanan primer</a:t>
            </a:r>
          </a:p>
          <a:p>
            <a:pPr eaLnBrk="1" fontAlgn="auto" hangingPunct="1">
              <a:spcBef>
                <a:spcPts val="0"/>
              </a:spcBef>
              <a:spcAft>
                <a:spcPts val="0"/>
              </a:spcAft>
              <a:defRPr/>
            </a:pPr>
            <a:r>
              <a:rPr lang="id-ID" dirty="0"/>
              <a:t>5. Tungkat keampuan SDM kesehatan, saran dan prsana penunjunga seperti laboratorim dan penunjnag lain dengan support kebutuhan bahan habis pakai yang memadai</a:t>
            </a:r>
          </a:p>
          <a:p>
            <a:pPr eaLnBrk="1" fontAlgn="auto" hangingPunct="1">
              <a:spcBef>
                <a:spcPts val="0"/>
              </a:spcBef>
              <a:spcAft>
                <a:spcPts val="0"/>
              </a:spcAft>
              <a:defRPr/>
            </a:pPr>
            <a:r>
              <a:rPr lang="id-ID" dirty="0"/>
              <a:t>6. Berikan instif yang cukup dan berkeadilan antara kepulauan dengan padat peserta dengan peserta yang sedikit </a:t>
            </a:r>
          </a:p>
          <a:p>
            <a:pPr eaLnBrk="1" fontAlgn="auto" hangingPunct="1">
              <a:spcBef>
                <a:spcPts val="0"/>
              </a:spcBef>
              <a:spcAft>
                <a:spcPts val="0"/>
              </a:spcAft>
              <a:defRPr/>
            </a:pPr>
            <a:r>
              <a:rPr lang="id-ID" dirty="0"/>
              <a:t>7. Mengunakan cara bayar lain yng tepat guna pada daerah2 tertentu sepeti daerah DTPK</a:t>
            </a:r>
          </a:p>
          <a:p>
            <a:pPr eaLnBrk="1" fontAlgn="auto" hangingPunct="1">
              <a:spcBef>
                <a:spcPts val="0"/>
              </a:spcBef>
              <a:spcAft>
                <a:spcPts val="0"/>
              </a:spcAft>
              <a:defRPr/>
            </a:pPr>
            <a:r>
              <a:rPr lang="id-ID" dirty="0"/>
              <a:t>8. Berkeadilan dalam pemberikan dana insentif,  Pusat dan provinsi sebagai penyeimbang yng dapat mendorong tenaga kesehastan retsnsi pada daerah DTPK</a:t>
            </a:r>
          </a:p>
          <a:p>
            <a:pPr eaLnBrk="1" fontAlgn="auto" hangingPunct="1">
              <a:spcBef>
                <a:spcPts val="0"/>
              </a:spcBef>
              <a:spcAft>
                <a:spcPts val="0"/>
              </a:spcAft>
              <a:defRPr/>
            </a:pPr>
            <a:r>
              <a:rPr lang="id-ID" dirty="0"/>
              <a:t>9. Usulan perbaiakan besar Iuran yang sudah 2 tahun belun terjadi kenaikan dan kenaikan iuran yang ada didorong untuk menanmbah dana kaapitasi terutama klinik swasta Indonesai sehingga mendorong tumbuh dan berkembangnya FKTP yang akan berdampak juga kepada kesejahteraan dan dokter dan tenaga kesehatan lainnya. </a:t>
            </a:r>
          </a:p>
          <a:p>
            <a:pPr eaLnBrk="1" fontAlgn="auto" hangingPunct="1">
              <a:spcBef>
                <a:spcPts val="0"/>
              </a:spcBef>
              <a:spcAft>
                <a:spcPts val="0"/>
              </a:spcAft>
              <a:defRPr/>
            </a:pPr>
            <a:r>
              <a:rPr lang="id-ID" dirty="0"/>
              <a:t>Dampak lainnya akan mengurangi beban pemerintah dalam mengurangi kebutuhan PNS daerah. Pemerintah cukup menambah tenaga kesehatan untuk Publik Health karean semua pembiayaan terkait dengan Publik Health menjadi tanggung jawab pemerintah plus iuran bagi maskin dan tidak mampu </a:t>
            </a:r>
          </a:p>
          <a:p>
            <a:pPr eaLnBrk="1" fontAlgn="auto" hangingPunct="1">
              <a:spcBef>
                <a:spcPts val="0"/>
              </a:spcBef>
              <a:spcAft>
                <a:spcPts val="0"/>
              </a:spcAft>
              <a:defRPr/>
            </a:pPr>
            <a:r>
              <a:rPr lang="id-ID" dirty="0"/>
              <a:t>10. Besaran iuran </a:t>
            </a:r>
          </a:p>
          <a:p>
            <a:pPr eaLnBrk="1" fontAlgn="auto" hangingPunct="1">
              <a:spcBef>
                <a:spcPts val="0"/>
              </a:spcBef>
              <a:spcAft>
                <a:spcPts val="0"/>
              </a:spcAft>
              <a:defRPr/>
            </a:pPr>
            <a:endParaRPr lang="id-ID"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CF1E70-B805-4DC6-9840-429990713AA6}" type="slidenum">
              <a:rPr lang="en-US" smtClean="0"/>
              <a:pPr fontAlgn="base">
                <a:spcBef>
                  <a:spcPct val="0"/>
                </a:spcBef>
                <a:spcAft>
                  <a:spcPct val="0"/>
                </a:spcAft>
                <a:defRPr/>
              </a:pPr>
              <a:t>7</a:t>
            </a:fld>
            <a:endParaRPr lang="en-US"/>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d-ID"/>
          </a:p>
        </p:txBody>
      </p:sp>
      <p:sp>
        <p:nvSpPr>
          <p:cNvPr id="4" name="Slide Number Placeholder 3"/>
          <p:cNvSpPr>
            <a:spLocks noGrp="1"/>
          </p:cNvSpPr>
          <p:nvPr>
            <p:ph type="sldNum" sz="quarter" idx="5"/>
          </p:nvPr>
        </p:nvSpPr>
        <p:spPr/>
        <p:txBody>
          <a:bodyPr/>
          <a:lstStyle/>
          <a:p>
            <a:pPr>
              <a:defRPr/>
            </a:pPr>
            <a:fld id="{F1A4DF02-CC86-4DA2-9A94-153FEC99085A}" type="slidenum">
              <a:rPr lang="en-US" smtClean="0"/>
              <a:pPr>
                <a:defRPr/>
              </a:pPr>
              <a:t>8</a:t>
            </a:fld>
            <a:endParaRPr lang="en-US"/>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ltLang="en-US">
              <a:latin typeface="Arial" pitchFamily="34" charset="0"/>
              <a:cs typeface="Arial" pitchFamily="34" charset="0"/>
            </a:endParaRPr>
          </a:p>
        </p:txBody>
      </p:sp>
      <p:sp>
        <p:nvSpPr>
          <p:cNvPr id="13316" name="Slide Number Placeholder 3"/>
          <p:cNvSpPr>
            <a:spLocks noGrp="1"/>
          </p:cNvSpPr>
          <p:nvPr>
            <p:ph type="sldNum" sz="quarter" idx="5"/>
          </p:nvPr>
        </p:nvSpPr>
        <p:spPr bwMode="auto">
          <a:noFill/>
          <a:ln>
            <a:miter lim="800000"/>
            <a:headEnd/>
            <a:tailEnd/>
          </a:ln>
        </p:spPr>
        <p:txBody>
          <a:bodyPr/>
          <a:lstStyle/>
          <a:p>
            <a:pPr>
              <a:buFont typeface="Arial" pitchFamily="34" charset="0"/>
              <a:buNone/>
            </a:pPr>
            <a:fld id="{876F64ED-B8E9-4757-A9E1-ADEF442D92B5}" type="slidenum">
              <a:rPr lang="id-ID" altLang="en-US" b="1" smtClean="0">
                <a:ea typeface="MS PGothic" pitchFamily="34" charset="-128"/>
              </a:rPr>
              <a:pPr>
                <a:buFont typeface="Arial" pitchFamily="34" charset="0"/>
                <a:buNone/>
              </a:pPr>
              <a:t>9</a:t>
            </a:fld>
            <a:endParaRPr lang="id-ID" altLang="en-US" b="1">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solidFill>
          </a:ln>
        </p:spPr>
        <p:txBody>
          <a:bodyPr>
            <a:normAutofit/>
          </a:bodyPr>
          <a:lstStyle/>
          <a:p>
            <a:r>
              <a:rPr lang="en-US" dirty="0" err="1">
                <a:latin typeface="Arial" pitchFamily="34" charset="0"/>
                <a:cs typeface="Arial" pitchFamily="34" charset="0"/>
              </a:rPr>
              <a:t>Pada</a:t>
            </a:r>
            <a:r>
              <a:rPr lang="en-US" dirty="0">
                <a:latin typeface="Arial" pitchFamily="34" charset="0"/>
                <a:cs typeface="Arial" pitchFamily="34" charset="0"/>
              </a:rPr>
              <a:t> </a:t>
            </a:r>
            <a:r>
              <a:rPr lang="en-US" dirty="0" err="1">
                <a:latin typeface="Arial" pitchFamily="34" charset="0"/>
                <a:cs typeface="Arial" pitchFamily="34" charset="0"/>
              </a:rPr>
              <a:t>grafik</a:t>
            </a:r>
            <a:r>
              <a:rPr lang="en-US" dirty="0">
                <a:latin typeface="Arial" pitchFamily="34" charset="0"/>
                <a:cs typeface="Arial" pitchFamily="34" charset="0"/>
              </a:rPr>
              <a:t> </a:t>
            </a:r>
            <a:r>
              <a:rPr lang="en-US" dirty="0" err="1">
                <a:latin typeface="Arial" pitchFamily="34" charset="0"/>
                <a:cs typeface="Arial" pitchFamily="34" charset="0"/>
              </a:rPr>
              <a:t>ini</a:t>
            </a:r>
            <a:r>
              <a:rPr lang="en-US" dirty="0">
                <a:latin typeface="Arial" pitchFamily="34" charset="0"/>
                <a:cs typeface="Arial" pitchFamily="34" charset="0"/>
              </a:rPr>
              <a:t> </a:t>
            </a:r>
            <a:r>
              <a:rPr lang="en-US" dirty="0" err="1">
                <a:latin typeface="Arial" pitchFamily="34" charset="0"/>
                <a:cs typeface="Arial" pitchFamily="34" charset="0"/>
              </a:rPr>
              <a:t>dapat</a:t>
            </a:r>
            <a:r>
              <a:rPr lang="en-US" dirty="0">
                <a:latin typeface="Arial" pitchFamily="34" charset="0"/>
                <a:cs typeface="Arial" pitchFamily="34" charset="0"/>
              </a:rPr>
              <a:t> </a:t>
            </a:r>
            <a:r>
              <a:rPr lang="en-US" dirty="0" err="1">
                <a:latin typeface="Arial" pitchFamily="34" charset="0"/>
                <a:cs typeface="Arial" pitchFamily="34" charset="0"/>
              </a:rPr>
              <a:t>kita</a:t>
            </a:r>
            <a:r>
              <a:rPr lang="en-US" dirty="0">
                <a:latin typeface="Arial" pitchFamily="34" charset="0"/>
                <a:cs typeface="Arial" pitchFamily="34" charset="0"/>
              </a:rPr>
              <a:t> </a:t>
            </a:r>
            <a:r>
              <a:rPr lang="en-US" dirty="0" err="1">
                <a:latin typeface="Arial" pitchFamily="34" charset="0"/>
                <a:cs typeface="Arial" pitchFamily="34" charset="0"/>
              </a:rPr>
              <a:t>lihat</a:t>
            </a:r>
            <a:r>
              <a:rPr lang="en-US" dirty="0">
                <a:latin typeface="Arial" pitchFamily="34" charset="0"/>
                <a:cs typeface="Arial" pitchFamily="34" charset="0"/>
              </a:rPr>
              <a:t> </a:t>
            </a:r>
            <a:r>
              <a:rPr lang="en-US" dirty="0" err="1">
                <a:latin typeface="Arial" pitchFamily="34" charset="0"/>
                <a:cs typeface="Arial" pitchFamily="34" charset="0"/>
              </a:rPr>
              <a:t>bagaimana</a:t>
            </a:r>
            <a:r>
              <a:rPr lang="en-US" dirty="0">
                <a:latin typeface="Arial" pitchFamily="34" charset="0"/>
                <a:cs typeface="Arial" pitchFamily="34" charset="0"/>
              </a:rPr>
              <a:t> </a:t>
            </a:r>
            <a:r>
              <a:rPr lang="en-US" dirty="0" err="1">
                <a:latin typeface="Arial" pitchFamily="34" charset="0"/>
                <a:cs typeface="Arial" pitchFamily="34" charset="0"/>
              </a:rPr>
              <a:t>kesenjangan</a:t>
            </a:r>
            <a:r>
              <a:rPr lang="en-US" dirty="0">
                <a:latin typeface="Arial" pitchFamily="34" charset="0"/>
                <a:cs typeface="Arial" pitchFamily="34" charset="0"/>
              </a:rPr>
              <a:t> </a:t>
            </a:r>
            <a:r>
              <a:rPr lang="en-US" dirty="0" err="1">
                <a:latin typeface="Arial" pitchFamily="34" charset="0"/>
                <a:cs typeface="Arial" pitchFamily="34" charset="0"/>
              </a:rPr>
              <a:t>ketersediaan</a:t>
            </a:r>
            <a:r>
              <a:rPr lang="en-US" dirty="0">
                <a:latin typeface="Arial" pitchFamily="34" charset="0"/>
                <a:cs typeface="Arial" pitchFamily="34" charset="0"/>
              </a:rPr>
              <a:t> </a:t>
            </a:r>
            <a:r>
              <a:rPr lang="en-US" dirty="0" err="1">
                <a:latin typeface="Arial" pitchFamily="34" charset="0"/>
                <a:cs typeface="Arial" pitchFamily="34" charset="0"/>
              </a:rPr>
              <a:t>dokter</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Indonesia.</a:t>
            </a:r>
          </a:p>
          <a:p>
            <a:endParaRPr lang="en-US" dirty="0">
              <a:latin typeface="Arial" pitchFamily="34" charset="0"/>
              <a:cs typeface="Arial" pitchFamily="34" charset="0"/>
            </a:endParaRPr>
          </a:p>
          <a:p>
            <a:pPr marL="227599" indent="-227599">
              <a:buFont typeface="Wingdings" pitchFamily="2" charset="2"/>
              <a:buChar char="§"/>
            </a:pPr>
            <a:r>
              <a:rPr lang="en-US" dirty="0">
                <a:latin typeface="Arial" pitchFamily="34" charset="0"/>
                <a:cs typeface="Arial" pitchFamily="34" charset="0"/>
              </a:rPr>
              <a:t>Jakarta </a:t>
            </a:r>
            <a:r>
              <a:rPr lang="en-US" dirty="0" err="1">
                <a:latin typeface="Arial" pitchFamily="34" charset="0"/>
                <a:cs typeface="Arial" pitchFamily="34" charset="0"/>
              </a:rPr>
              <a:t>merupakan</a:t>
            </a:r>
            <a:r>
              <a:rPr lang="en-US" dirty="0">
                <a:latin typeface="Arial" pitchFamily="34" charset="0"/>
                <a:cs typeface="Arial" pitchFamily="34" charset="0"/>
              </a:rPr>
              <a:t> </a:t>
            </a:r>
            <a:r>
              <a:rPr lang="en-US" dirty="0" err="1">
                <a:latin typeface="Arial" pitchFamily="34" charset="0"/>
                <a:cs typeface="Arial" pitchFamily="34" charset="0"/>
              </a:rPr>
              <a:t>provinsi</a:t>
            </a:r>
            <a:r>
              <a:rPr lang="en-US" dirty="0">
                <a:latin typeface="Arial" pitchFamily="34" charset="0"/>
                <a:cs typeface="Arial" pitchFamily="34" charset="0"/>
              </a:rPr>
              <a:t> </a:t>
            </a:r>
            <a:r>
              <a:rPr lang="en-US" dirty="0" err="1">
                <a:latin typeface="Arial" pitchFamily="34" charset="0"/>
                <a:cs typeface="Arial" pitchFamily="34" charset="0"/>
              </a:rPr>
              <a:t>dengan</a:t>
            </a:r>
            <a:r>
              <a:rPr lang="en-US" dirty="0">
                <a:latin typeface="Arial" pitchFamily="34" charset="0"/>
                <a:cs typeface="Arial" pitchFamily="34" charset="0"/>
              </a:rPr>
              <a:t> </a:t>
            </a:r>
            <a:r>
              <a:rPr lang="en-US" dirty="0" err="1">
                <a:latin typeface="Arial" pitchFamily="34" charset="0"/>
                <a:cs typeface="Arial" pitchFamily="34" charset="0"/>
              </a:rPr>
              <a:t>rasio</a:t>
            </a:r>
            <a:r>
              <a:rPr lang="en-US" dirty="0">
                <a:latin typeface="Arial" pitchFamily="34" charset="0"/>
                <a:cs typeface="Arial" pitchFamily="34" charset="0"/>
              </a:rPr>
              <a:t> </a:t>
            </a:r>
            <a:r>
              <a:rPr lang="en-US" dirty="0" err="1">
                <a:latin typeface="Arial" pitchFamily="34" charset="0"/>
                <a:cs typeface="Arial" pitchFamily="34" charset="0"/>
              </a:rPr>
              <a:t>dokter</a:t>
            </a:r>
            <a:r>
              <a:rPr lang="en-US" dirty="0">
                <a:latin typeface="Arial" pitchFamily="34" charset="0"/>
                <a:cs typeface="Arial" pitchFamily="34" charset="0"/>
              </a:rPr>
              <a:t> per 100 </a:t>
            </a:r>
            <a:r>
              <a:rPr lang="en-US" dirty="0" err="1">
                <a:latin typeface="Arial" pitchFamily="34" charset="0"/>
                <a:cs typeface="Arial" pitchFamily="34" charset="0"/>
              </a:rPr>
              <a:t>ribu</a:t>
            </a:r>
            <a:r>
              <a:rPr lang="en-US" dirty="0">
                <a:latin typeface="Arial" pitchFamily="34" charset="0"/>
                <a:cs typeface="Arial" pitchFamily="34" charset="0"/>
              </a:rPr>
              <a:t> </a:t>
            </a:r>
            <a:r>
              <a:rPr lang="en-US" dirty="0" err="1">
                <a:latin typeface="Arial" pitchFamily="34" charset="0"/>
                <a:cs typeface="Arial" pitchFamily="34" charset="0"/>
              </a:rPr>
              <a:t>penduduk</a:t>
            </a:r>
            <a:r>
              <a:rPr lang="en-US" dirty="0">
                <a:latin typeface="Arial" pitchFamily="34" charset="0"/>
                <a:cs typeface="Arial" pitchFamily="34" charset="0"/>
              </a:rPr>
              <a:t> yang </a:t>
            </a:r>
            <a:r>
              <a:rPr lang="en-US" dirty="0" err="1">
                <a:latin typeface="Arial" pitchFamily="34" charset="0"/>
                <a:cs typeface="Arial" pitchFamily="34" charset="0"/>
              </a:rPr>
              <a:t>terbesar</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Indonesia.</a:t>
            </a:r>
          </a:p>
          <a:p>
            <a:pPr marL="227599" indent="-227599">
              <a:buFont typeface="Wingdings" pitchFamily="2" charset="2"/>
              <a:buChar char="§"/>
            </a:pPr>
            <a:r>
              <a:rPr lang="en-US" dirty="0" err="1">
                <a:latin typeface="Arial" pitchFamily="34" charset="0"/>
                <a:cs typeface="Arial" pitchFamily="34" charset="0"/>
              </a:rPr>
              <a:t>Terlihat</a:t>
            </a:r>
            <a:r>
              <a:rPr lang="en-US" dirty="0">
                <a:latin typeface="Arial" pitchFamily="34" charset="0"/>
                <a:cs typeface="Arial" pitchFamily="34" charset="0"/>
              </a:rPr>
              <a:t> </a:t>
            </a:r>
            <a:r>
              <a:rPr lang="en-US" dirty="0" err="1">
                <a:latin typeface="Arial" pitchFamily="34" charset="0"/>
                <a:cs typeface="Arial" pitchFamily="34" charset="0"/>
              </a:rPr>
              <a:t>betapa</a:t>
            </a:r>
            <a:r>
              <a:rPr lang="en-US" dirty="0">
                <a:latin typeface="Arial" pitchFamily="34" charset="0"/>
                <a:cs typeface="Arial" pitchFamily="34" charset="0"/>
              </a:rPr>
              <a:t> </a:t>
            </a:r>
            <a:r>
              <a:rPr lang="en-US" dirty="0" err="1">
                <a:latin typeface="Arial" pitchFamily="34" charset="0"/>
                <a:cs typeface="Arial" pitchFamily="34" charset="0"/>
              </a:rPr>
              <a:t>berbedanya</a:t>
            </a:r>
            <a:r>
              <a:rPr lang="en-US" dirty="0">
                <a:latin typeface="Arial" pitchFamily="34" charset="0"/>
                <a:cs typeface="Arial" pitchFamily="34" charset="0"/>
              </a:rPr>
              <a:t> </a:t>
            </a:r>
            <a:r>
              <a:rPr lang="en-US" dirty="0" err="1">
                <a:latin typeface="Arial" pitchFamily="34" charset="0"/>
                <a:cs typeface="Arial" pitchFamily="34" charset="0"/>
              </a:rPr>
              <a:t>dengan</a:t>
            </a:r>
            <a:r>
              <a:rPr lang="en-US" dirty="0">
                <a:latin typeface="Arial" pitchFamily="34" charset="0"/>
                <a:cs typeface="Arial" pitchFamily="34" charset="0"/>
              </a:rPr>
              <a:t> </a:t>
            </a:r>
            <a:r>
              <a:rPr lang="en-US" dirty="0" err="1">
                <a:latin typeface="Arial" pitchFamily="34" charset="0"/>
                <a:cs typeface="Arial" pitchFamily="34" charset="0"/>
              </a:rPr>
              <a:t>rasio</a:t>
            </a:r>
            <a:r>
              <a:rPr lang="en-US" dirty="0">
                <a:latin typeface="Arial" pitchFamily="34" charset="0"/>
                <a:cs typeface="Arial" pitchFamily="34" charset="0"/>
              </a:rPr>
              <a:t> </a:t>
            </a:r>
            <a:r>
              <a:rPr lang="en-US" dirty="0" err="1">
                <a:latin typeface="Arial" pitchFamily="34" charset="0"/>
                <a:cs typeface="Arial" pitchFamily="34" charset="0"/>
              </a:rPr>
              <a:t>dokter</a:t>
            </a:r>
            <a:r>
              <a:rPr lang="en-US" dirty="0">
                <a:latin typeface="Arial" pitchFamily="34" charset="0"/>
                <a:cs typeface="Arial" pitchFamily="34" charset="0"/>
              </a:rPr>
              <a:t> per 100 </a:t>
            </a:r>
            <a:r>
              <a:rPr lang="en-US" dirty="0" err="1">
                <a:latin typeface="Arial" pitchFamily="34" charset="0"/>
                <a:cs typeface="Arial" pitchFamily="34" charset="0"/>
              </a:rPr>
              <a:t>ribu</a:t>
            </a:r>
            <a:r>
              <a:rPr lang="en-US" dirty="0">
                <a:latin typeface="Arial" pitchFamily="34" charset="0"/>
                <a:cs typeface="Arial" pitchFamily="34" charset="0"/>
              </a:rPr>
              <a:t> </a:t>
            </a:r>
            <a:r>
              <a:rPr lang="en-US" dirty="0" err="1">
                <a:latin typeface="Arial" pitchFamily="34" charset="0"/>
                <a:cs typeface="Arial" pitchFamily="34" charset="0"/>
              </a:rPr>
              <a:t>penduduk</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Sulawesi Barat, Nusa Tenggara </a:t>
            </a:r>
            <a:r>
              <a:rPr lang="en-US" dirty="0" err="1">
                <a:latin typeface="Arial" pitchFamily="34" charset="0"/>
                <a:cs typeface="Arial" pitchFamily="34" charset="0"/>
              </a:rPr>
              <a:t>Timur</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maluku</a:t>
            </a:r>
            <a:r>
              <a:rPr lang="en-US" dirty="0">
                <a:latin typeface="Arial" pitchFamily="34" charset="0"/>
                <a:cs typeface="Arial" pitchFamily="34" charset="0"/>
              </a:rPr>
              <a:t> Utara.</a:t>
            </a:r>
          </a:p>
          <a:p>
            <a:pPr marL="227599" indent="-227599">
              <a:buFont typeface="Wingdings" pitchFamily="2" charset="2"/>
              <a:buChar char="§"/>
            </a:pPr>
            <a:endParaRPr lang="en-US" dirty="0">
              <a:latin typeface="Arial" pitchFamily="34" charset="0"/>
              <a:cs typeface="Arial" pitchFamily="34" charset="0"/>
            </a:endParaRPr>
          </a:p>
          <a:p>
            <a:pPr marL="227599" indent="-227599">
              <a:buFont typeface="Wingdings" pitchFamily="2" charset="2"/>
              <a:buChar char="§"/>
            </a:pPr>
            <a:r>
              <a:rPr lang="en-US" dirty="0" err="1">
                <a:latin typeface="Arial" pitchFamily="34" charset="0"/>
                <a:cs typeface="Arial" pitchFamily="34" charset="0"/>
              </a:rPr>
              <a:t>Kondisi</a:t>
            </a:r>
            <a:r>
              <a:rPr lang="en-US" dirty="0">
                <a:latin typeface="Arial" pitchFamily="34" charset="0"/>
                <a:cs typeface="Arial" pitchFamily="34" charset="0"/>
              </a:rPr>
              <a:t> </a:t>
            </a:r>
            <a:r>
              <a:rPr lang="en-US" dirty="0" err="1">
                <a:latin typeface="Arial" pitchFamily="34" charset="0"/>
                <a:cs typeface="Arial" pitchFamily="34" charset="0"/>
              </a:rPr>
              <a:t>ini</a:t>
            </a:r>
            <a:r>
              <a:rPr lang="en-US" dirty="0">
                <a:latin typeface="Arial" pitchFamily="34" charset="0"/>
                <a:cs typeface="Arial" pitchFamily="34" charset="0"/>
              </a:rPr>
              <a:t> </a:t>
            </a:r>
            <a:r>
              <a:rPr lang="en-US" dirty="0" err="1">
                <a:latin typeface="Arial" pitchFamily="34" charset="0"/>
                <a:cs typeface="Arial" pitchFamily="34" charset="0"/>
              </a:rPr>
              <a:t>juga</a:t>
            </a:r>
            <a:r>
              <a:rPr lang="en-US" dirty="0">
                <a:latin typeface="Arial" pitchFamily="34" charset="0"/>
                <a:cs typeface="Arial" pitchFamily="34" charset="0"/>
              </a:rPr>
              <a:t> </a:t>
            </a:r>
            <a:r>
              <a:rPr lang="en-US" dirty="0" err="1">
                <a:latin typeface="Arial" pitchFamily="34" charset="0"/>
                <a:cs typeface="Arial" pitchFamily="34" charset="0"/>
              </a:rPr>
              <a:t>terjadi</a:t>
            </a:r>
            <a:r>
              <a:rPr lang="en-US" dirty="0">
                <a:latin typeface="Arial" pitchFamily="34" charset="0"/>
                <a:cs typeface="Arial" pitchFamily="34" charset="0"/>
              </a:rPr>
              <a:t> </a:t>
            </a:r>
            <a:r>
              <a:rPr lang="en-US" dirty="0" err="1">
                <a:latin typeface="Arial" pitchFamily="34" charset="0"/>
                <a:cs typeface="Arial" pitchFamily="34" charset="0"/>
              </a:rPr>
              <a:t>pada</a:t>
            </a:r>
            <a:r>
              <a:rPr lang="en-US" dirty="0">
                <a:latin typeface="Arial" pitchFamily="34" charset="0"/>
                <a:cs typeface="Arial" pitchFamily="34" charset="0"/>
              </a:rPr>
              <a:t> </a:t>
            </a:r>
            <a:r>
              <a:rPr lang="en-US" dirty="0" err="1">
                <a:latin typeface="Arial" pitchFamily="34" charset="0"/>
                <a:cs typeface="Arial" pitchFamily="34" charset="0"/>
              </a:rPr>
              <a:t>ketersediaan</a:t>
            </a:r>
            <a:r>
              <a:rPr lang="en-US" dirty="0">
                <a:latin typeface="Arial" pitchFamily="34" charset="0"/>
                <a:cs typeface="Arial" pitchFamily="34" charset="0"/>
              </a:rPr>
              <a:t> </a:t>
            </a:r>
            <a:r>
              <a:rPr lang="en-US" dirty="0" err="1">
                <a:latin typeface="Arial" pitchFamily="34" charset="0"/>
                <a:cs typeface="Arial" pitchFamily="34" charset="0"/>
              </a:rPr>
              <a:t>bidan</a:t>
            </a:r>
            <a:r>
              <a:rPr lang="en-US" dirty="0">
                <a:latin typeface="Arial" pitchFamily="34" charset="0"/>
                <a:cs typeface="Arial" pitchFamily="34" charset="0"/>
              </a:rPr>
              <a:t>, </a:t>
            </a:r>
            <a:r>
              <a:rPr lang="en-US" dirty="0" err="1">
                <a:latin typeface="Arial" pitchFamily="34" charset="0"/>
                <a:cs typeface="Arial" pitchFamily="34" charset="0"/>
              </a:rPr>
              <a:t>perawat</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SDM </a:t>
            </a:r>
            <a:r>
              <a:rPr lang="en-US" dirty="0" err="1">
                <a:latin typeface="Arial" pitchFamily="34" charset="0"/>
                <a:cs typeface="Arial" pitchFamily="34" charset="0"/>
              </a:rPr>
              <a:t>kesehatan</a:t>
            </a:r>
            <a:r>
              <a:rPr lang="en-US" dirty="0">
                <a:latin typeface="Arial" pitchFamily="34" charset="0"/>
                <a:cs typeface="Arial" pitchFamily="34" charset="0"/>
              </a:rPr>
              <a:t> yang lain.</a:t>
            </a:r>
          </a:p>
          <a:p>
            <a:pPr marL="227599" indent="-227599">
              <a:buFont typeface="Wingdings" pitchFamily="2" charset="2"/>
              <a:buChar char="§"/>
            </a:pPr>
            <a:endParaRPr lang="en-US" dirty="0">
              <a:latin typeface="Arial" pitchFamily="34" charset="0"/>
              <a:cs typeface="Arial" pitchFamily="34" charset="0"/>
            </a:endParaRPr>
          </a:p>
          <a:p>
            <a:pPr marL="227599" indent="-227599">
              <a:buFont typeface="Wingdings" pitchFamily="2" charset="2"/>
              <a:buChar char="§"/>
            </a:pPr>
            <a:r>
              <a:rPr lang="en-US" dirty="0" err="1">
                <a:latin typeface="Arial" pitchFamily="34" charset="0"/>
                <a:cs typeface="Arial" pitchFamily="34" charset="0"/>
              </a:rPr>
              <a:t>Ketersediaan</a:t>
            </a:r>
            <a:r>
              <a:rPr lang="en-US" dirty="0">
                <a:latin typeface="Arial" pitchFamily="34" charset="0"/>
                <a:cs typeface="Arial" pitchFamily="34" charset="0"/>
              </a:rPr>
              <a:t> SDM </a:t>
            </a:r>
            <a:r>
              <a:rPr lang="en-US" dirty="0" err="1">
                <a:latin typeface="Arial" pitchFamily="34" charset="0"/>
                <a:cs typeface="Arial" pitchFamily="34" charset="0"/>
              </a:rPr>
              <a:t>kesehatan</a:t>
            </a:r>
            <a:r>
              <a:rPr lang="en-US" dirty="0">
                <a:latin typeface="Arial" pitchFamily="34" charset="0"/>
                <a:cs typeface="Arial" pitchFamily="34" charset="0"/>
              </a:rPr>
              <a:t> </a:t>
            </a:r>
            <a:r>
              <a:rPr lang="en-US" dirty="0" err="1">
                <a:latin typeface="Arial" pitchFamily="34" charset="0"/>
                <a:cs typeface="Arial" pitchFamily="34" charset="0"/>
              </a:rPr>
              <a:t>ini</a:t>
            </a:r>
            <a:r>
              <a:rPr lang="en-US" dirty="0">
                <a:latin typeface="Arial" pitchFamily="34" charset="0"/>
                <a:cs typeface="Arial" pitchFamily="34" charset="0"/>
              </a:rPr>
              <a:t> </a:t>
            </a:r>
            <a:r>
              <a:rPr lang="en-US" dirty="0" err="1">
                <a:latin typeface="Arial" pitchFamily="34" charset="0"/>
                <a:cs typeface="Arial" pitchFamily="34" charset="0"/>
              </a:rPr>
              <a:t>akan</a:t>
            </a:r>
            <a:r>
              <a:rPr lang="en-US" dirty="0">
                <a:latin typeface="Arial" pitchFamily="34" charset="0"/>
                <a:cs typeface="Arial" pitchFamily="34" charset="0"/>
              </a:rPr>
              <a:t> </a:t>
            </a:r>
            <a:r>
              <a:rPr lang="en-US" dirty="0" err="1">
                <a:latin typeface="Arial" pitchFamily="34" charset="0"/>
                <a:cs typeface="Arial" pitchFamily="34" charset="0"/>
              </a:rPr>
              <a:t>memperngaruhi</a:t>
            </a:r>
            <a:r>
              <a:rPr lang="en-US" dirty="0">
                <a:latin typeface="Arial" pitchFamily="34" charset="0"/>
                <a:cs typeface="Arial" pitchFamily="34" charset="0"/>
              </a:rPr>
              <a:t> </a:t>
            </a:r>
            <a:r>
              <a:rPr lang="en-US" dirty="0" err="1">
                <a:latin typeface="Arial" pitchFamily="34" charset="0"/>
                <a:cs typeface="Arial" pitchFamily="34" charset="0"/>
              </a:rPr>
              <a:t>kualitas</a:t>
            </a:r>
            <a:r>
              <a:rPr lang="en-US" dirty="0">
                <a:latin typeface="Arial" pitchFamily="34" charset="0"/>
                <a:cs typeface="Arial" pitchFamily="34" charset="0"/>
              </a:rPr>
              <a:t> </a:t>
            </a:r>
            <a:r>
              <a:rPr lang="en-US" dirty="0" err="1">
                <a:latin typeface="Arial" pitchFamily="34" charset="0"/>
                <a:cs typeface="Arial" pitchFamily="34" charset="0"/>
              </a:rPr>
              <a:t>pelayanan</a:t>
            </a:r>
            <a:r>
              <a:rPr lang="en-US" dirty="0">
                <a:latin typeface="Arial" pitchFamily="34" charset="0"/>
                <a:cs typeface="Arial" pitchFamily="34" charset="0"/>
              </a:rPr>
              <a:t> </a:t>
            </a:r>
            <a:r>
              <a:rPr lang="en-US" dirty="0" err="1">
                <a:latin typeface="Arial" pitchFamily="34" charset="0"/>
                <a:cs typeface="Arial" pitchFamily="34" charset="0"/>
              </a:rPr>
              <a:t>kesehatan</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derajat</a:t>
            </a:r>
            <a:r>
              <a:rPr lang="en-US" dirty="0">
                <a:latin typeface="Arial" pitchFamily="34" charset="0"/>
                <a:cs typeface="Arial" pitchFamily="34" charset="0"/>
              </a:rPr>
              <a:t> </a:t>
            </a:r>
            <a:r>
              <a:rPr lang="en-US" dirty="0" err="1">
                <a:latin typeface="Arial" pitchFamily="34" charset="0"/>
                <a:cs typeface="Arial" pitchFamily="34" charset="0"/>
              </a:rPr>
              <a:t>kesehatan</a:t>
            </a:r>
            <a:r>
              <a:rPr lang="en-US" dirty="0">
                <a:latin typeface="Arial" pitchFamily="34" charset="0"/>
                <a:cs typeface="Arial" pitchFamily="34" charset="0"/>
              </a:rPr>
              <a:t> Indonesia</a:t>
            </a:r>
          </a:p>
        </p:txBody>
      </p:sp>
      <p:sp>
        <p:nvSpPr>
          <p:cNvPr id="4" name="Slide Number Placeholder 3"/>
          <p:cNvSpPr>
            <a:spLocks noGrp="1"/>
          </p:cNvSpPr>
          <p:nvPr>
            <p:ph type="sldNum" sz="quarter" idx="10"/>
          </p:nvPr>
        </p:nvSpPr>
        <p:spPr/>
        <p:txBody>
          <a:bodyPr/>
          <a:lstStyle/>
          <a:p>
            <a:fld id="{1CB9AEBB-5DFA-44DB-907D-99C8BC7935D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tx1"/>
            </a:solidFill>
          </a:ln>
        </p:spPr>
        <p:txBody>
          <a:bodyPr>
            <a:normAutofit/>
          </a:bodyPr>
          <a:lstStyle/>
          <a:p>
            <a:r>
              <a:rPr lang="en-US" dirty="0" err="1">
                <a:latin typeface="Arial" pitchFamily="34" charset="0"/>
                <a:cs typeface="Arial" pitchFamily="34" charset="0"/>
              </a:rPr>
              <a:t>Pada</a:t>
            </a:r>
            <a:r>
              <a:rPr lang="en-US" dirty="0">
                <a:latin typeface="Arial" pitchFamily="34" charset="0"/>
                <a:cs typeface="Arial" pitchFamily="34" charset="0"/>
              </a:rPr>
              <a:t> </a:t>
            </a:r>
            <a:r>
              <a:rPr lang="en-US" dirty="0" err="1">
                <a:latin typeface="Arial" pitchFamily="34" charset="0"/>
                <a:cs typeface="Arial" pitchFamily="34" charset="0"/>
              </a:rPr>
              <a:t>grafik</a:t>
            </a:r>
            <a:r>
              <a:rPr lang="en-US" dirty="0">
                <a:latin typeface="Arial" pitchFamily="34" charset="0"/>
                <a:cs typeface="Arial" pitchFamily="34" charset="0"/>
              </a:rPr>
              <a:t> </a:t>
            </a:r>
            <a:r>
              <a:rPr lang="en-US" dirty="0" err="1">
                <a:latin typeface="Arial" pitchFamily="34" charset="0"/>
                <a:cs typeface="Arial" pitchFamily="34" charset="0"/>
              </a:rPr>
              <a:t>ini</a:t>
            </a:r>
            <a:r>
              <a:rPr lang="en-US" dirty="0">
                <a:latin typeface="Arial" pitchFamily="34" charset="0"/>
                <a:cs typeface="Arial" pitchFamily="34" charset="0"/>
              </a:rPr>
              <a:t> </a:t>
            </a:r>
            <a:r>
              <a:rPr lang="en-US" dirty="0" err="1">
                <a:latin typeface="Arial" pitchFamily="34" charset="0"/>
                <a:cs typeface="Arial" pitchFamily="34" charset="0"/>
              </a:rPr>
              <a:t>dapat</a:t>
            </a:r>
            <a:r>
              <a:rPr lang="en-US" dirty="0">
                <a:latin typeface="Arial" pitchFamily="34" charset="0"/>
                <a:cs typeface="Arial" pitchFamily="34" charset="0"/>
              </a:rPr>
              <a:t> </a:t>
            </a:r>
            <a:r>
              <a:rPr lang="en-US" dirty="0" err="1">
                <a:latin typeface="Arial" pitchFamily="34" charset="0"/>
                <a:cs typeface="Arial" pitchFamily="34" charset="0"/>
              </a:rPr>
              <a:t>kita</a:t>
            </a:r>
            <a:r>
              <a:rPr lang="en-US" dirty="0">
                <a:latin typeface="Arial" pitchFamily="34" charset="0"/>
                <a:cs typeface="Arial" pitchFamily="34" charset="0"/>
              </a:rPr>
              <a:t> </a:t>
            </a:r>
            <a:r>
              <a:rPr lang="en-US" dirty="0" err="1">
                <a:latin typeface="Arial" pitchFamily="34" charset="0"/>
                <a:cs typeface="Arial" pitchFamily="34" charset="0"/>
              </a:rPr>
              <a:t>lihat</a:t>
            </a:r>
            <a:r>
              <a:rPr lang="en-US" dirty="0">
                <a:latin typeface="Arial" pitchFamily="34" charset="0"/>
                <a:cs typeface="Arial" pitchFamily="34" charset="0"/>
              </a:rPr>
              <a:t> </a:t>
            </a:r>
            <a:r>
              <a:rPr lang="en-US" dirty="0" err="1">
                <a:latin typeface="Arial" pitchFamily="34" charset="0"/>
                <a:cs typeface="Arial" pitchFamily="34" charset="0"/>
              </a:rPr>
              <a:t>bagaimana</a:t>
            </a:r>
            <a:r>
              <a:rPr lang="en-US" dirty="0">
                <a:latin typeface="Arial" pitchFamily="34" charset="0"/>
                <a:cs typeface="Arial" pitchFamily="34" charset="0"/>
              </a:rPr>
              <a:t> </a:t>
            </a:r>
            <a:r>
              <a:rPr lang="en-US" dirty="0" err="1">
                <a:latin typeface="Arial" pitchFamily="34" charset="0"/>
                <a:cs typeface="Arial" pitchFamily="34" charset="0"/>
              </a:rPr>
              <a:t>kesenjangan</a:t>
            </a:r>
            <a:r>
              <a:rPr lang="en-US" dirty="0">
                <a:latin typeface="Arial" pitchFamily="34" charset="0"/>
                <a:cs typeface="Arial" pitchFamily="34" charset="0"/>
              </a:rPr>
              <a:t> </a:t>
            </a:r>
            <a:r>
              <a:rPr lang="en-US" dirty="0" err="1">
                <a:latin typeface="Arial" pitchFamily="34" charset="0"/>
                <a:cs typeface="Arial" pitchFamily="34" charset="0"/>
              </a:rPr>
              <a:t>ketersediaan</a:t>
            </a:r>
            <a:r>
              <a:rPr lang="en-US" dirty="0">
                <a:latin typeface="Arial" pitchFamily="34" charset="0"/>
                <a:cs typeface="Arial" pitchFamily="34" charset="0"/>
              </a:rPr>
              <a:t> </a:t>
            </a:r>
            <a:r>
              <a:rPr lang="en-US" dirty="0" err="1">
                <a:latin typeface="Arial" pitchFamily="34" charset="0"/>
                <a:cs typeface="Arial" pitchFamily="34" charset="0"/>
              </a:rPr>
              <a:t>dokter</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Indonesia.</a:t>
            </a:r>
          </a:p>
          <a:p>
            <a:endParaRPr lang="en-US" dirty="0">
              <a:latin typeface="Arial" pitchFamily="34" charset="0"/>
              <a:cs typeface="Arial" pitchFamily="34" charset="0"/>
            </a:endParaRPr>
          </a:p>
          <a:p>
            <a:pPr marL="227599" indent="-227599">
              <a:buFont typeface="Wingdings" pitchFamily="2" charset="2"/>
              <a:buChar char="§"/>
            </a:pPr>
            <a:r>
              <a:rPr lang="en-US" dirty="0">
                <a:latin typeface="Arial" pitchFamily="34" charset="0"/>
                <a:cs typeface="Arial" pitchFamily="34" charset="0"/>
              </a:rPr>
              <a:t>Jakarta </a:t>
            </a:r>
            <a:r>
              <a:rPr lang="en-US" dirty="0" err="1">
                <a:latin typeface="Arial" pitchFamily="34" charset="0"/>
                <a:cs typeface="Arial" pitchFamily="34" charset="0"/>
              </a:rPr>
              <a:t>merupakan</a:t>
            </a:r>
            <a:r>
              <a:rPr lang="en-US" dirty="0">
                <a:latin typeface="Arial" pitchFamily="34" charset="0"/>
                <a:cs typeface="Arial" pitchFamily="34" charset="0"/>
              </a:rPr>
              <a:t> </a:t>
            </a:r>
            <a:r>
              <a:rPr lang="en-US" dirty="0" err="1">
                <a:latin typeface="Arial" pitchFamily="34" charset="0"/>
                <a:cs typeface="Arial" pitchFamily="34" charset="0"/>
              </a:rPr>
              <a:t>provinsi</a:t>
            </a:r>
            <a:r>
              <a:rPr lang="en-US" dirty="0">
                <a:latin typeface="Arial" pitchFamily="34" charset="0"/>
                <a:cs typeface="Arial" pitchFamily="34" charset="0"/>
              </a:rPr>
              <a:t> </a:t>
            </a:r>
            <a:r>
              <a:rPr lang="en-US" dirty="0" err="1">
                <a:latin typeface="Arial" pitchFamily="34" charset="0"/>
                <a:cs typeface="Arial" pitchFamily="34" charset="0"/>
              </a:rPr>
              <a:t>dengan</a:t>
            </a:r>
            <a:r>
              <a:rPr lang="en-US" dirty="0">
                <a:latin typeface="Arial" pitchFamily="34" charset="0"/>
                <a:cs typeface="Arial" pitchFamily="34" charset="0"/>
              </a:rPr>
              <a:t> </a:t>
            </a:r>
            <a:r>
              <a:rPr lang="en-US" dirty="0" err="1">
                <a:latin typeface="Arial" pitchFamily="34" charset="0"/>
                <a:cs typeface="Arial" pitchFamily="34" charset="0"/>
              </a:rPr>
              <a:t>rasio</a:t>
            </a:r>
            <a:r>
              <a:rPr lang="en-US" dirty="0">
                <a:latin typeface="Arial" pitchFamily="34" charset="0"/>
                <a:cs typeface="Arial" pitchFamily="34" charset="0"/>
              </a:rPr>
              <a:t> </a:t>
            </a:r>
            <a:r>
              <a:rPr lang="en-US" dirty="0" err="1">
                <a:latin typeface="Arial" pitchFamily="34" charset="0"/>
                <a:cs typeface="Arial" pitchFamily="34" charset="0"/>
              </a:rPr>
              <a:t>dokter</a:t>
            </a:r>
            <a:r>
              <a:rPr lang="en-US" dirty="0">
                <a:latin typeface="Arial" pitchFamily="34" charset="0"/>
                <a:cs typeface="Arial" pitchFamily="34" charset="0"/>
              </a:rPr>
              <a:t> per 100 </a:t>
            </a:r>
            <a:r>
              <a:rPr lang="en-US" dirty="0" err="1">
                <a:latin typeface="Arial" pitchFamily="34" charset="0"/>
                <a:cs typeface="Arial" pitchFamily="34" charset="0"/>
              </a:rPr>
              <a:t>ribu</a:t>
            </a:r>
            <a:r>
              <a:rPr lang="en-US" dirty="0">
                <a:latin typeface="Arial" pitchFamily="34" charset="0"/>
                <a:cs typeface="Arial" pitchFamily="34" charset="0"/>
              </a:rPr>
              <a:t> </a:t>
            </a:r>
            <a:r>
              <a:rPr lang="en-US" dirty="0" err="1">
                <a:latin typeface="Arial" pitchFamily="34" charset="0"/>
                <a:cs typeface="Arial" pitchFamily="34" charset="0"/>
              </a:rPr>
              <a:t>penduduk</a:t>
            </a:r>
            <a:r>
              <a:rPr lang="en-US" dirty="0">
                <a:latin typeface="Arial" pitchFamily="34" charset="0"/>
                <a:cs typeface="Arial" pitchFamily="34" charset="0"/>
              </a:rPr>
              <a:t> yang </a:t>
            </a:r>
            <a:r>
              <a:rPr lang="en-US" dirty="0" err="1">
                <a:latin typeface="Arial" pitchFamily="34" charset="0"/>
                <a:cs typeface="Arial" pitchFamily="34" charset="0"/>
              </a:rPr>
              <a:t>terbesar</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Indonesia.</a:t>
            </a:r>
          </a:p>
          <a:p>
            <a:pPr marL="227599" indent="-227599">
              <a:buFont typeface="Wingdings" pitchFamily="2" charset="2"/>
              <a:buChar char="§"/>
            </a:pPr>
            <a:r>
              <a:rPr lang="en-US" dirty="0" err="1">
                <a:latin typeface="Arial" pitchFamily="34" charset="0"/>
                <a:cs typeface="Arial" pitchFamily="34" charset="0"/>
              </a:rPr>
              <a:t>Terlihat</a:t>
            </a:r>
            <a:r>
              <a:rPr lang="en-US" dirty="0">
                <a:latin typeface="Arial" pitchFamily="34" charset="0"/>
                <a:cs typeface="Arial" pitchFamily="34" charset="0"/>
              </a:rPr>
              <a:t> </a:t>
            </a:r>
            <a:r>
              <a:rPr lang="en-US" dirty="0" err="1">
                <a:latin typeface="Arial" pitchFamily="34" charset="0"/>
                <a:cs typeface="Arial" pitchFamily="34" charset="0"/>
              </a:rPr>
              <a:t>betapa</a:t>
            </a:r>
            <a:r>
              <a:rPr lang="en-US" dirty="0">
                <a:latin typeface="Arial" pitchFamily="34" charset="0"/>
                <a:cs typeface="Arial" pitchFamily="34" charset="0"/>
              </a:rPr>
              <a:t> </a:t>
            </a:r>
            <a:r>
              <a:rPr lang="en-US" dirty="0" err="1">
                <a:latin typeface="Arial" pitchFamily="34" charset="0"/>
                <a:cs typeface="Arial" pitchFamily="34" charset="0"/>
              </a:rPr>
              <a:t>berbedanya</a:t>
            </a:r>
            <a:r>
              <a:rPr lang="en-US" dirty="0">
                <a:latin typeface="Arial" pitchFamily="34" charset="0"/>
                <a:cs typeface="Arial" pitchFamily="34" charset="0"/>
              </a:rPr>
              <a:t> </a:t>
            </a:r>
            <a:r>
              <a:rPr lang="en-US" dirty="0" err="1">
                <a:latin typeface="Arial" pitchFamily="34" charset="0"/>
                <a:cs typeface="Arial" pitchFamily="34" charset="0"/>
              </a:rPr>
              <a:t>dengan</a:t>
            </a:r>
            <a:r>
              <a:rPr lang="en-US" dirty="0">
                <a:latin typeface="Arial" pitchFamily="34" charset="0"/>
                <a:cs typeface="Arial" pitchFamily="34" charset="0"/>
              </a:rPr>
              <a:t> </a:t>
            </a:r>
            <a:r>
              <a:rPr lang="en-US" dirty="0" err="1">
                <a:latin typeface="Arial" pitchFamily="34" charset="0"/>
                <a:cs typeface="Arial" pitchFamily="34" charset="0"/>
              </a:rPr>
              <a:t>rasio</a:t>
            </a:r>
            <a:r>
              <a:rPr lang="en-US" dirty="0">
                <a:latin typeface="Arial" pitchFamily="34" charset="0"/>
                <a:cs typeface="Arial" pitchFamily="34" charset="0"/>
              </a:rPr>
              <a:t> </a:t>
            </a:r>
            <a:r>
              <a:rPr lang="en-US" dirty="0" err="1">
                <a:latin typeface="Arial" pitchFamily="34" charset="0"/>
                <a:cs typeface="Arial" pitchFamily="34" charset="0"/>
              </a:rPr>
              <a:t>dokter</a:t>
            </a:r>
            <a:r>
              <a:rPr lang="en-US" dirty="0">
                <a:latin typeface="Arial" pitchFamily="34" charset="0"/>
                <a:cs typeface="Arial" pitchFamily="34" charset="0"/>
              </a:rPr>
              <a:t> per 100 </a:t>
            </a:r>
            <a:r>
              <a:rPr lang="en-US" dirty="0" err="1">
                <a:latin typeface="Arial" pitchFamily="34" charset="0"/>
                <a:cs typeface="Arial" pitchFamily="34" charset="0"/>
              </a:rPr>
              <a:t>ribu</a:t>
            </a:r>
            <a:r>
              <a:rPr lang="en-US" dirty="0">
                <a:latin typeface="Arial" pitchFamily="34" charset="0"/>
                <a:cs typeface="Arial" pitchFamily="34" charset="0"/>
              </a:rPr>
              <a:t> </a:t>
            </a:r>
            <a:r>
              <a:rPr lang="en-US" dirty="0" err="1">
                <a:latin typeface="Arial" pitchFamily="34" charset="0"/>
                <a:cs typeface="Arial" pitchFamily="34" charset="0"/>
              </a:rPr>
              <a:t>penduduk</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Sulawesi Barat, Nusa Tenggara </a:t>
            </a:r>
            <a:r>
              <a:rPr lang="en-US" dirty="0" err="1">
                <a:latin typeface="Arial" pitchFamily="34" charset="0"/>
                <a:cs typeface="Arial" pitchFamily="34" charset="0"/>
              </a:rPr>
              <a:t>Timur</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maluku</a:t>
            </a:r>
            <a:r>
              <a:rPr lang="en-US" dirty="0">
                <a:latin typeface="Arial" pitchFamily="34" charset="0"/>
                <a:cs typeface="Arial" pitchFamily="34" charset="0"/>
              </a:rPr>
              <a:t> Utara.</a:t>
            </a:r>
          </a:p>
          <a:p>
            <a:pPr marL="227599" indent="-227599">
              <a:buFont typeface="Wingdings" pitchFamily="2" charset="2"/>
              <a:buChar char="§"/>
            </a:pPr>
            <a:endParaRPr lang="en-US" dirty="0">
              <a:latin typeface="Arial" pitchFamily="34" charset="0"/>
              <a:cs typeface="Arial" pitchFamily="34" charset="0"/>
            </a:endParaRPr>
          </a:p>
          <a:p>
            <a:pPr marL="227599" indent="-227599">
              <a:buFont typeface="Wingdings" pitchFamily="2" charset="2"/>
              <a:buChar char="§"/>
            </a:pPr>
            <a:r>
              <a:rPr lang="en-US" dirty="0" err="1">
                <a:latin typeface="Arial" pitchFamily="34" charset="0"/>
                <a:cs typeface="Arial" pitchFamily="34" charset="0"/>
              </a:rPr>
              <a:t>Kondisi</a:t>
            </a:r>
            <a:r>
              <a:rPr lang="en-US" dirty="0">
                <a:latin typeface="Arial" pitchFamily="34" charset="0"/>
                <a:cs typeface="Arial" pitchFamily="34" charset="0"/>
              </a:rPr>
              <a:t> </a:t>
            </a:r>
            <a:r>
              <a:rPr lang="en-US" dirty="0" err="1">
                <a:latin typeface="Arial" pitchFamily="34" charset="0"/>
                <a:cs typeface="Arial" pitchFamily="34" charset="0"/>
              </a:rPr>
              <a:t>ini</a:t>
            </a:r>
            <a:r>
              <a:rPr lang="en-US" dirty="0">
                <a:latin typeface="Arial" pitchFamily="34" charset="0"/>
                <a:cs typeface="Arial" pitchFamily="34" charset="0"/>
              </a:rPr>
              <a:t> </a:t>
            </a:r>
            <a:r>
              <a:rPr lang="en-US" dirty="0" err="1">
                <a:latin typeface="Arial" pitchFamily="34" charset="0"/>
                <a:cs typeface="Arial" pitchFamily="34" charset="0"/>
              </a:rPr>
              <a:t>juga</a:t>
            </a:r>
            <a:r>
              <a:rPr lang="en-US" dirty="0">
                <a:latin typeface="Arial" pitchFamily="34" charset="0"/>
                <a:cs typeface="Arial" pitchFamily="34" charset="0"/>
              </a:rPr>
              <a:t> </a:t>
            </a:r>
            <a:r>
              <a:rPr lang="en-US" dirty="0" err="1">
                <a:latin typeface="Arial" pitchFamily="34" charset="0"/>
                <a:cs typeface="Arial" pitchFamily="34" charset="0"/>
              </a:rPr>
              <a:t>terjadi</a:t>
            </a:r>
            <a:r>
              <a:rPr lang="en-US" dirty="0">
                <a:latin typeface="Arial" pitchFamily="34" charset="0"/>
                <a:cs typeface="Arial" pitchFamily="34" charset="0"/>
              </a:rPr>
              <a:t> </a:t>
            </a:r>
            <a:r>
              <a:rPr lang="en-US" dirty="0" err="1">
                <a:latin typeface="Arial" pitchFamily="34" charset="0"/>
                <a:cs typeface="Arial" pitchFamily="34" charset="0"/>
              </a:rPr>
              <a:t>pada</a:t>
            </a:r>
            <a:r>
              <a:rPr lang="en-US" dirty="0">
                <a:latin typeface="Arial" pitchFamily="34" charset="0"/>
                <a:cs typeface="Arial" pitchFamily="34" charset="0"/>
              </a:rPr>
              <a:t> </a:t>
            </a:r>
            <a:r>
              <a:rPr lang="en-US" dirty="0" err="1">
                <a:latin typeface="Arial" pitchFamily="34" charset="0"/>
                <a:cs typeface="Arial" pitchFamily="34" charset="0"/>
              </a:rPr>
              <a:t>ketersediaan</a:t>
            </a:r>
            <a:r>
              <a:rPr lang="en-US" dirty="0">
                <a:latin typeface="Arial" pitchFamily="34" charset="0"/>
                <a:cs typeface="Arial" pitchFamily="34" charset="0"/>
              </a:rPr>
              <a:t> </a:t>
            </a:r>
            <a:r>
              <a:rPr lang="en-US" dirty="0" err="1">
                <a:latin typeface="Arial" pitchFamily="34" charset="0"/>
                <a:cs typeface="Arial" pitchFamily="34" charset="0"/>
              </a:rPr>
              <a:t>bidan</a:t>
            </a:r>
            <a:r>
              <a:rPr lang="en-US" dirty="0">
                <a:latin typeface="Arial" pitchFamily="34" charset="0"/>
                <a:cs typeface="Arial" pitchFamily="34" charset="0"/>
              </a:rPr>
              <a:t>, </a:t>
            </a:r>
            <a:r>
              <a:rPr lang="en-US" dirty="0" err="1">
                <a:latin typeface="Arial" pitchFamily="34" charset="0"/>
                <a:cs typeface="Arial" pitchFamily="34" charset="0"/>
              </a:rPr>
              <a:t>perawat</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SDM </a:t>
            </a:r>
            <a:r>
              <a:rPr lang="en-US" dirty="0" err="1">
                <a:latin typeface="Arial" pitchFamily="34" charset="0"/>
                <a:cs typeface="Arial" pitchFamily="34" charset="0"/>
              </a:rPr>
              <a:t>kesehatan</a:t>
            </a:r>
            <a:r>
              <a:rPr lang="en-US" dirty="0">
                <a:latin typeface="Arial" pitchFamily="34" charset="0"/>
                <a:cs typeface="Arial" pitchFamily="34" charset="0"/>
              </a:rPr>
              <a:t> yang lain.</a:t>
            </a:r>
          </a:p>
          <a:p>
            <a:pPr marL="227599" indent="-227599">
              <a:buFont typeface="Wingdings" pitchFamily="2" charset="2"/>
              <a:buChar char="§"/>
            </a:pPr>
            <a:endParaRPr lang="en-US" dirty="0">
              <a:latin typeface="Arial" pitchFamily="34" charset="0"/>
              <a:cs typeface="Arial" pitchFamily="34" charset="0"/>
            </a:endParaRPr>
          </a:p>
          <a:p>
            <a:pPr marL="227599" indent="-227599">
              <a:buFont typeface="Wingdings" pitchFamily="2" charset="2"/>
              <a:buChar char="§"/>
            </a:pPr>
            <a:r>
              <a:rPr lang="en-US" dirty="0" err="1">
                <a:latin typeface="Arial" pitchFamily="34" charset="0"/>
                <a:cs typeface="Arial" pitchFamily="34" charset="0"/>
              </a:rPr>
              <a:t>Ketersediaan</a:t>
            </a:r>
            <a:r>
              <a:rPr lang="en-US" dirty="0">
                <a:latin typeface="Arial" pitchFamily="34" charset="0"/>
                <a:cs typeface="Arial" pitchFamily="34" charset="0"/>
              </a:rPr>
              <a:t> SDM </a:t>
            </a:r>
            <a:r>
              <a:rPr lang="en-US" dirty="0" err="1">
                <a:latin typeface="Arial" pitchFamily="34" charset="0"/>
                <a:cs typeface="Arial" pitchFamily="34" charset="0"/>
              </a:rPr>
              <a:t>kesehatan</a:t>
            </a:r>
            <a:r>
              <a:rPr lang="en-US" dirty="0">
                <a:latin typeface="Arial" pitchFamily="34" charset="0"/>
                <a:cs typeface="Arial" pitchFamily="34" charset="0"/>
              </a:rPr>
              <a:t> </a:t>
            </a:r>
            <a:r>
              <a:rPr lang="en-US" dirty="0" err="1">
                <a:latin typeface="Arial" pitchFamily="34" charset="0"/>
                <a:cs typeface="Arial" pitchFamily="34" charset="0"/>
              </a:rPr>
              <a:t>ini</a:t>
            </a:r>
            <a:r>
              <a:rPr lang="en-US" dirty="0">
                <a:latin typeface="Arial" pitchFamily="34" charset="0"/>
                <a:cs typeface="Arial" pitchFamily="34" charset="0"/>
              </a:rPr>
              <a:t> </a:t>
            </a:r>
            <a:r>
              <a:rPr lang="en-US" dirty="0" err="1">
                <a:latin typeface="Arial" pitchFamily="34" charset="0"/>
                <a:cs typeface="Arial" pitchFamily="34" charset="0"/>
              </a:rPr>
              <a:t>akan</a:t>
            </a:r>
            <a:r>
              <a:rPr lang="en-US" dirty="0">
                <a:latin typeface="Arial" pitchFamily="34" charset="0"/>
                <a:cs typeface="Arial" pitchFamily="34" charset="0"/>
              </a:rPr>
              <a:t> </a:t>
            </a:r>
            <a:r>
              <a:rPr lang="en-US" dirty="0" err="1">
                <a:latin typeface="Arial" pitchFamily="34" charset="0"/>
                <a:cs typeface="Arial" pitchFamily="34" charset="0"/>
              </a:rPr>
              <a:t>memperngaruhi</a:t>
            </a:r>
            <a:r>
              <a:rPr lang="en-US" dirty="0">
                <a:latin typeface="Arial" pitchFamily="34" charset="0"/>
                <a:cs typeface="Arial" pitchFamily="34" charset="0"/>
              </a:rPr>
              <a:t> </a:t>
            </a:r>
            <a:r>
              <a:rPr lang="en-US" dirty="0" err="1">
                <a:latin typeface="Arial" pitchFamily="34" charset="0"/>
                <a:cs typeface="Arial" pitchFamily="34" charset="0"/>
              </a:rPr>
              <a:t>kualitas</a:t>
            </a:r>
            <a:r>
              <a:rPr lang="en-US" dirty="0">
                <a:latin typeface="Arial" pitchFamily="34" charset="0"/>
                <a:cs typeface="Arial" pitchFamily="34" charset="0"/>
              </a:rPr>
              <a:t> </a:t>
            </a:r>
            <a:r>
              <a:rPr lang="en-US" dirty="0" err="1">
                <a:latin typeface="Arial" pitchFamily="34" charset="0"/>
                <a:cs typeface="Arial" pitchFamily="34" charset="0"/>
              </a:rPr>
              <a:t>pelayanan</a:t>
            </a:r>
            <a:r>
              <a:rPr lang="en-US" dirty="0">
                <a:latin typeface="Arial" pitchFamily="34" charset="0"/>
                <a:cs typeface="Arial" pitchFamily="34" charset="0"/>
              </a:rPr>
              <a:t> </a:t>
            </a:r>
            <a:r>
              <a:rPr lang="en-US" dirty="0" err="1">
                <a:latin typeface="Arial" pitchFamily="34" charset="0"/>
                <a:cs typeface="Arial" pitchFamily="34" charset="0"/>
              </a:rPr>
              <a:t>kesehatan</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derajat</a:t>
            </a:r>
            <a:r>
              <a:rPr lang="en-US" dirty="0">
                <a:latin typeface="Arial" pitchFamily="34" charset="0"/>
                <a:cs typeface="Arial" pitchFamily="34" charset="0"/>
              </a:rPr>
              <a:t> </a:t>
            </a:r>
            <a:r>
              <a:rPr lang="en-US" dirty="0" err="1">
                <a:latin typeface="Arial" pitchFamily="34" charset="0"/>
                <a:cs typeface="Arial" pitchFamily="34" charset="0"/>
              </a:rPr>
              <a:t>kesehatan</a:t>
            </a:r>
            <a:r>
              <a:rPr lang="en-US" dirty="0">
                <a:latin typeface="Arial" pitchFamily="34" charset="0"/>
                <a:cs typeface="Arial" pitchFamily="34" charset="0"/>
              </a:rPr>
              <a:t> Indonesia</a:t>
            </a:r>
          </a:p>
        </p:txBody>
      </p:sp>
      <p:sp>
        <p:nvSpPr>
          <p:cNvPr id="4" name="Slide Number Placeholder 3"/>
          <p:cNvSpPr>
            <a:spLocks noGrp="1"/>
          </p:cNvSpPr>
          <p:nvPr>
            <p:ph type="sldNum" sz="quarter" idx="10"/>
          </p:nvPr>
        </p:nvSpPr>
        <p:spPr/>
        <p:txBody>
          <a:bodyPr/>
          <a:lstStyle/>
          <a:p>
            <a:fld id="{1CB9AEBB-5DFA-44DB-907D-99C8BC7935D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Autofit/>
          </a:bodyPr>
          <a:lstStyle/>
          <a:p>
            <a:pPr>
              <a:defRPr/>
            </a:pPr>
            <a:r>
              <a:rPr lang="id-ID" altLang="en-US" dirty="0"/>
              <a:t>Dalam menjabarkan Rencana Kerja dan Anggaran Kementerian Kesehatan Tahun Anggaran 2016, terlebih dahulu izinkan saya untuk menyampaikan kembali mengenai Kebijakan Pembangunan Kesehatan.</a:t>
            </a:r>
          </a:p>
          <a:p>
            <a:pPr>
              <a:defRPr/>
            </a:pPr>
            <a:r>
              <a:rPr lang="id-ID" altLang="en-US" dirty="0"/>
              <a:t>Dalam pembangunan nasional 2015-2019, pemerintah akan mewujudkan TRISAKTI yang ditetapkan dalam 9 agenda prioritas (NAWACITA). Pada agenda ke-5 NAWACITA akan dicapai melalui program Indonesia pintar, program Indonesia sehat dan program Indonesia kerja serta program Indonesia sejahtera.</a:t>
            </a:r>
          </a:p>
          <a:p>
            <a:pPr>
              <a:defRPr/>
            </a:pPr>
            <a:r>
              <a:rPr lang="id-ID" altLang="en-US" dirty="0"/>
              <a:t>Program Indonesia Sehat adalah upaya untuk mewujudkan masyarakat Indonesia yang berperilaku sehat, hidup dalam lingkungan sehat, mampu menjangkau pelayanan kesehatan yang bermutu untuk mencapai derajat kesehatan yang setinggi-tingginya.</a:t>
            </a:r>
            <a:r>
              <a:rPr lang="en-AU" altLang="en-US" dirty="0"/>
              <a:t> </a:t>
            </a:r>
            <a:r>
              <a:rPr lang="id-ID" altLang="en-US" dirty="0"/>
              <a:t>Program Indonesia Sehat terdiri atas 3 (tiga) komponen yaitu:</a:t>
            </a:r>
          </a:p>
          <a:p>
            <a:pPr marL="327382" indent="-327382">
              <a:buFont typeface="+mj-lt"/>
              <a:buAutoNum type="arabicPeriod"/>
              <a:defRPr/>
            </a:pPr>
            <a:r>
              <a:rPr lang="id-ID" altLang="en-US" dirty="0"/>
              <a:t>Paradigma Sehat </a:t>
            </a:r>
          </a:p>
          <a:p>
            <a:pPr marL="327382" indent="-327382">
              <a:buFont typeface="+mj-lt"/>
              <a:buAutoNum type="arabicPeriod"/>
              <a:defRPr/>
            </a:pPr>
            <a:r>
              <a:rPr lang="id-ID" altLang="en-US" dirty="0"/>
              <a:t>Penguatan Yankes melalui Peningkatan AKSES dan MUTU Pelayanan kesehatan pada masyarakat dan Penguatan Sistem Rujukan</a:t>
            </a:r>
          </a:p>
          <a:p>
            <a:pPr marL="327382" indent="-327382">
              <a:buFont typeface="+mj-lt"/>
              <a:buAutoNum type="arabicPeriod"/>
              <a:defRPr/>
            </a:pPr>
            <a:r>
              <a:rPr lang="id-ID" altLang="en-US" dirty="0"/>
              <a:t>Jaminan Kesehatan</a:t>
            </a:r>
          </a:p>
          <a:p>
            <a:pPr>
              <a:defRPr/>
            </a:pPr>
            <a:r>
              <a:rPr lang="id-ID" altLang="en-US" dirty="0"/>
              <a:t>Dalam rangka penguatan pelayanan kesehatan di daerah terpencil dan perbatasan maka Kemenkes akan menempatkan tenaga kesehatan secara tim yang kita namakan program “nusantara sehat”. </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279BB9-C927-43C1-833A-DAF8345EAE86}" type="slidenum">
              <a:rPr lang="id-ID" smtClean="0">
                <a:ea typeface="MS PGothic" pitchFamily="34" charset="-128"/>
              </a:rPr>
              <a:pPr/>
              <a:t>14</a:t>
            </a:fld>
            <a:endParaRPr lang="id-ID">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448205" y="5225589"/>
            <a:ext cx="5910411" cy="6144357"/>
          </a:xfrm>
          <a:noFill/>
        </p:spPr>
        <p:txBody>
          <a:bodyPr wrap="square" numCol="1" anchor="t" anchorCtr="0" compatLnSpc="1">
            <a:prstTxWarp prst="textNoShape">
              <a:avLst/>
            </a:prstTxWarp>
          </a:bodyPr>
          <a:lstStyle/>
          <a:p>
            <a:pPr marL="0" lvl="1" defTabSz="921098">
              <a:spcBef>
                <a:spcPct val="0"/>
              </a:spcBef>
            </a:pPr>
            <a:endParaRPr lang="id-ID" altLang="id-ID" i="1" dirty="0"/>
          </a:p>
          <a:p>
            <a:pPr marL="0" lvl="1" defTabSz="921098">
              <a:spcBef>
                <a:spcPct val="0"/>
              </a:spcBef>
            </a:pPr>
            <a:endParaRPr lang="id-ID" altLang="id-ID" i="1" dirty="0"/>
          </a:p>
          <a:p>
            <a:pPr marL="0" lvl="1" defTabSz="921098">
              <a:spcBef>
                <a:spcPct val="0"/>
              </a:spcBef>
            </a:pPr>
            <a:endParaRPr lang="id-ID" altLang="id-ID" i="1" dirty="0"/>
          </a:p>
          <a:p>
            <a:pPr marL="0" lvl="1" defTabSz="921098">
              <a:spcBef>
                <a:spcPct val="0"/>
              </a:spcBef>
            </a:pPr>
            <a:endParaRPr lang="id-ID" altLang="id-ID" i="1" dirty="0"/>
          </a:p>
          <a:p>
            <a:pPr marL="0" lvl="1" defTabSz="921098">
              <a:spcBef>
                <a:spcPct val="0"/>
              </a:spcBef>
            </a:pPr>
            <a:endParaRPr lang="id-ID" altLang="id-ID" i="1" dirty="0"/>
          </a:p>
          <a:p>
            <a:pPr marL="0" lvl="1" defTabSz="921098">
              <a:spcBef>
                <a:spcPct val="0"/>
              </a:spcBef>
            </a:pPr>
            <a:endParaRPr lang="id-ID" altLang="id-ID" dirty="0"/>
          </a:p>
          <a:p>
            <a:pPr marL="0" lvl="1" defTabSz="921098">
              <a:spcBef>
                <a:spcPct val="0"/>
              </a:spcBef>
            </a:pPr>
            <a:endParaRPr lang="en-US" altLang="id-ID" dirty="0"/>
          </a:p>
          <a:p>
            <a:pPr defTabSz="921098">
              <a:spcBef>
                <a:spcPct val="0"/>
              </a:spcBef>
            </a:pPr>
            <a:endParaRPr lang="id-ID" altLang="id-ID" dirty="0"/>
          </a:p>
        </p:txBody>
      </p:sp>
      <p:sp>
        <p:nvSpPr>
          <p:cNvPr id="80900" name="Slide Number Placeholder 3"/>
          <p:cNvSpPr>
            <a:spLocks noGrp="1"/>
          </p:cNvSpPr>
          <p:nvPr>
            <p:ph type="sldNum" sz="quarter" idx="5"/>
          </p:nvPr>
        </p:nvSpPr>
        <p:spPr bwMode="auto">
          <a:noFill/>
          <a:ln>
            <a:miter lim="800000"/>
            <a:headEnd/>
            <a:tailEnd/>
          </a:ln>
        </p:spPr>
        <p:txBody>
          <a:bodyPr/>
          <a:lstStyle/>
          <a:p>
            <a:fld id="{DAC48841-C342-42D2-BFDC-454F7513427B}" type="slidenum">
              <a:rPr lang="id-ID" altLang="id-ID"/>
              <a:pPr/>
              <a:t>15</a:t>
            </a:fld>
            <a:endParaRPr lang="id-ID" altLang="id-ID"/>
          </a:p>
        </p:txBody>
      </p:sp>
    </p:spTree>
    <p:extLst>
      <p:ext uri="{BB962C8B-B14F-4D97-AF65-F5344CB8AC3E}">
        <p14:creationId xmlns:p14="http://schemas.microsoft.com/office/powerpoint/2010/main" val="206491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4DA319-7734-4053-B84D-E28BD6912345}"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DA319-7734-4053-B84D-E28BD6912345}"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DA319-7734-4053-B84D-E28BD6912345}"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3"/>
          <p:cNvSpPr/>
          <p:nvPr userDrawn="1"/>
        </p:nvSpPr>
        <p:spPr>
          <a:xfrm>
            <a:off x="1752600" y="3429000"/>
            <a:ext cx="5334000" cy="38100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userDrawn="1"/>
        </p:nvPicPr>
        <p:blipFill>
          <a:blip r:embed="rId2"/>
          <a:srcRect/>
          <a:stretch>
            <a:fillRect/>
          </a:stretch>
        </p:blipFill>
        <p:spPr bwMode="auto">
          <a:xfrm>
            <a:off x="762000" y="3114675"/>
            <a:ext cx="838200" cy="94932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5E34CA45-3429-465B-93A9-85F1F0E01729}" type="datetimeFigureOut">
              <a:rPr lang="en-US"/>
              <a:pPr>
                <a:defRPr/>
              </a:pPr>
              <a:t>6/10/2022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A51B3A-32FD-41FA-8716-16C700C697C3}" type="slidenum">
              <a:rPr lang="en-US"/>
              <a:pPr>
                <a:defRPr/>
              </a:pPr>
              <a:t>‹#›</a:t>
            </a:fld>
            <a:endParaRPr lang="en-US"/>
          </a:p>
        </p:txBody>
      </p:sp>
      <p:pic>
        <p:nvPicPr>
          <p:cNvPr id="10" name="Picture 6" descr="D:\BackUP DATA\BackupDocuments\Downloads\usulan cover ProgINDONESIA SEHAT 2 (1) copy.jpg"/>
          <p:cNvPicPr>
            <a:picLocks noChangeAspect="1" noChangeArrowheads="1"/>
          </p:cNvPicPr>
          <p:nvPr userDrawn="1"/>
        </p:nvPicPr>
        <p:blipFill>
          <a:blip r:embed="rId3" cstate="print"/>
          <a:srcRect l="14773" t="12500" r="13171" b="22916"/>
          <a:stretch>
            <a:fillRect/>
          </a:stretch>
        </p:blipFill>
        <p:spPr bwMode="auto">
          <a:xfrm>
            <a:off x="7286645" y="3143248"/>
            <a:ext cx="1285884" cy="8572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Rectangle 3"/>
          <p:cNvSpPr/>
          <p:nvPr userDrawn="1"/>
        </p:nvSpPr>
        <p:spPr>
          <a:xfrm>
            <a:off x="1752600" y="3429000"/>
            <a:ext cx="5334000" cy="38100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userDrawn="1"/>
        </p:nvPicPr>
        <p:blipFill>
          <a:blip r:embed="rId2"/>
          <a:srcRect/>
          <a:stretch>
            <a:fillRect/>
          </a:stretch>
        </p:blipFill>
        <p:spPr bwMode="auto">
          <a:xfrm>
            <a:off x="762000" y="3114675"/>
            <a:ext cx="838200" cy="94932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5E34CA45-3429-465B-93A9-85F1F0E01729}" type="datetimeFigureOut">
              <a:rPr lang="en-US"/>
              <a:pPr>
                <a:defRPr/>
              </a:pPr>
              <a:t>6/10/2022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A51B3A-32FD-41FA-8716-16C700C697C3}" type="slidenum">
              <a:rPr lang="en-US"/>
              <a:pPr>
                <a:defRPr/>
              </a:pPr>
              <a:t>‹#›</a:t>
            </a:fld>
            <a:endParaRPr lang="en-US"/>
          </a:p>
        </p:txBody>
      </p:sp>
      <p:pic>
        <p:nvPicPr>
          <p:cNvPr id="10" name="Picture 6" descr="D:\BackUP DATA\BackupDocuments\Downloads\usulan cover ProgINDONESIA SEHAT 2 (1) copy.jpg"/>
          <p:cNvPicPr>
            <a:picLocks noChangeAspect="1" noChangeArrowheads="1"/>
          </p:cNvPicPr>
          <p:nvPr userDrawn="1"/>
        </p:nvPicPr>
        <p:blipFill>
          <a:blip r:embed="rId3" cstate="print"/>
          <a:srcRect l="14773" t="12500" r="13171" b="22916"/>
          <a:stretch>
            <a:fillRect/>
          </a:stretch>
        </p:blipFill>
        <p:spPr bwMode="auto">
          <a:xfrm>
            <a:off x="7286645" y="3143248"/>
            <a:ext cx="1285884" cy="8572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DA319-7734-4053-B84D-E28BD6912345}"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4DA319-7734-4053-B84D-E28BD6912345}"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4DA319-7734-4053-B84D-E28BD6912345}"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4DA319-7734-4053-B84D-E28BD6912345}" type="datetimeFigureOut">
              <a:rPr lang="en-US" smtClean="0"/>
              <a:pPr/>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4DA319-7734-4053-B84D-E28BD6912345}" type="datetimeFigureOut">
              <a:rPr lang="en-US" smtClean="0"/>
              <a:pPr/>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DA319-7734-4053-B84D-E28BD6912345}" type="datetimeFigureOut">
              <a:rPr lang="en-US" smtClean="0"/>
              <a:pPr/>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DA319-7734-4053-B84D-E28BD6912345}"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DA319-7734-4053-B84D-E28BD6912345}"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AD952-181E-4A59-A142-CE8D47DAB3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DA319-7734-4053-B84D-E28BD6912345}" type="datetimeFigureOut">
              <a:rPr lang="en-US" smtClean="0"/>
              <a:pPr/>
              <a:t>6/10/2022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AD952-181E-4A59-A142-CE8D47DAB3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534400" cy="2214562"/>
          </a:xfrm>
        </p:spPr>
        <p:txBody>
          <a:bodyPr rtlCol="0">
            <a:normAutofit/>
          </a:bodyPr>
          <a:lstStyle/>
          <a:p>
            <a:pPr>
              <a:defRPr/>
            </a:pPr>
            <a:r>
              <a:rPr lang="id-ID" b="1" dirty="0">
                <a:solidFill>
                  <a:srgbClr val="00B050"/>
                </a:solidFill>
              </a:rPr>
              <a:t> </a:t>
            </a:r>
            <a:r>
              <a:rPr lang="en-US" b="1" dirty="0">
                <a:ln w="11430">
                  <a:noFill/>
                </a:ln>
                <a:solidFill>
                  <a:srgbClr val="00B050"/>
                </a:solidFill>
                <a:effectLst>
                  <a:outerShdw blurRad="50800" dist="39000" dir="5460000" algn="tl">
                    <a:srgbClr val="000000">
                      <a:alpha val="38000"/>
                    </a:srgbClr>
                  </a:outerShdw>
                </a:effectLst>
              </a:rPr>
              <a:t>PENGUATAN MANAJEMEN SDM KESEHATAN DALAM RANGKA </a:t>
            </a:r>
            <a:br>
              <a:rPr lang="en-US" b="1" dirty="0">
                <a:ln w="11430">
                  <a:noFill/>
                </a:ln>
                <a:solidFill>
                  <a:srgbClr val="00B050"/>
                </a:solidFill>
                <a:effectLst>
                  <a:outerShdw blurRad="50800" dist="39000" dir="5460000" algn="tl">
                    <a:srgbClr val="000000">
                      <a:alpha val="38000"/>
                    </a:srgbClr>
                  </a:outerShdw>
                </a:effectLst>
              </a:rPr>
            </a:br>
            <a:r>
              <a:rPr lang="en-US" b="1" dirty="0">
                <a:ln w="11430">
                  <a:noFill/>
                </a:ln>
                <a:solidFill>
                  <a:srgbClr val="00B050"/>
                </a:solidFill>
                <a:effectLst>
                  <a:outerShdw blurRad="50800" dist="39000" dir="5460000" algn="tl">
                    <a:srgbClr val="000000">
                      <a:alpha val="38000"/>
                    </a:srgbClr>
                  </a:outerShdw>
                </a:effectLst>
              </a:rPr>
              <a:t>PENINGKATAN DERAJAT KESEHATAN</a:t>
            </a:r>
            <a:endParaRPr lang="id-ID" b="1" dirty="0">
              <a:solidFill>
                <a:srgbClr val="00B050"/>
              </a:solidFill>
            </a:endParaRPr>
          </a:p>
        </p:txBody>
      </p:sp>
      <p:sp>
        <p:nvSpPr>
          <p:cNvPr id="6147" name="Subtitle 2"/>
          <p:cNvSpPr>
            <a:spLocks noGrp="1"/>
          </p:cNvSpPr>
          <p:nvPr>
            <p:ph type="subTitle" idx="1"/>
          </p:nvPr>
        </p:nvSpPr>
        <p:spPr>
          <a:xfrm>
            <a:off x="714375" y="4643438"/>
            <a:ext cx="7848600" cy="1714520"/>
          </a:xfrm>
        </p:spPr>
        <p:txBody>
          <a:bodyPr/>
          <a:lstStyle/>
          <a:p>
            <a:pPr eaLnBrk="1" hangingPunct="1"/>
            <a:endParaRPr lang="en-US" sz="2200" b="1" dirty="0">
              <a:solidFill>
                <a:schemeClr val="tx1"/>
              </a:solidFill>
            </a:endParaRPr>
          </a:p>
          <a:p>
            <a:pPr eaLnBrk="1" hangingPunct="1"/>
            <a:endParaRPr lang="en-US" sz="2200" b="1" dirty="0">
              <a:solidFill>
                <a:schemeClr val="tx1"/>
              </a:solidFill>
            </a:endParaRPr>
          </a:p>
          <a:p>
            <a:pPr eaLnBrk="1" hangingPunct="1"/>
            <a:endParaRPr lang="en-US" sz="22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rot="16200000">
            <a:off x="1981202" y="-304802"/>
            <a:ext cx="5257800" cy="8305804"/>
          </a:xfrm>
          <a:prstGeom prst="rect">
            <a:avLst/>
          </a:prstGeom>
          <a:noFill/>
          <a:ln w="3175">
            <a:noFill/>
            <a:miter lim="800000"/>
            <a:headEnd/>
            <a:tailEnd/>
          </a:ln>
        </p:spPr>
      </p:pic>
      <p:sp>
        <p:nvSpPr>
          <p:cNvPr id="6" name="Rectangle 5"/>
          <p:cNvSpPr/>
          <p:nvPr/>
        </p:nvSpPr>
        <p:spPr>
          <a:xfrm>
            <a:off x="2819400" y="1447800"/>
            <a:ext cx="3886200" cy="369332"/>
          </a:xfrm>
          <a:prstGeom prst="rect">
            <a:avLst/>
          </a:prstGeom>
        </p:spPr>
        <p:txBody>
          <a:bodyPr wrap="square">
            <a:spAutoFit/>
          </a:bodyPr>
          <a:lstStyle/>
          <a:p>
            <a:r>
              <a:rPr lang="id-ID" b="1" i="1" dirty="0"/>
              <a:t>Rasio Dokter</a:t>
            </a:r>
            <a:r>
              <a:rPr lang="en-US" b="1" i="1" dirty="0"/>
              <a:t>   </a:t>
            </a:r>
            <a:r>
              <a:rPr lang="id-ID" b="1" i="1" dirty="0"/>
              <a:t> per 100.000 Penduduk</a:t>
            </a:r>
            <a:endParaRPr lang="en-US" dirty="0"/>
          </a:p>
        </p:txBody>
      </p:sp>
      <p:sp>
        <p:nvSpPr>
          <p:cNvPr id="9" name="Slide Number Placeholder 8"/>
          <p:cNvSpPr>
            <a:spLocks noGrp="1"/>
          </p:cNvSpPr>
          <p:nvPr>
            <p:ph type="sldNum" sz="quarter" idx="12"/>
          </p:nvPr>
        </p:nvSpPr>
        <p:spPr>
          <a:xfrm>
            <a:off x="6934200" y="6356350"/>
            <a:ext cx="2133600" cy="365125"/>
          </a:xfrm>
        </p:spPr>
        <p:txBody>
          <a:bodyPr/>
          <a:lstStyle/>
          <a:p>
            <a:fld id="{D2A697D9-03F6-4967-B8E6-593E372C82EA}" type="slidenum">
              <a:rPr lang="en-US" sz="1400" b="1" smtClean="0"/>
              <a:pPr/>
              <a:t>10</a:t>
            </a:fld>
            <a:endParaRPr lang="en-US" sz="1400" b="1" dirty="0"/>
          </a:p>
        </p:txBody>
      </p:sp>
      <p:sp>
        <p:nvSpPr>
          <p:cNvPr id="10" name="Title 9"/>
          <p:cNvSpPr>
            <a:spLocks noGrp="1"/>
          </p:cNvSpPr>
          <p:nvPr>
            <p:ph type="title"/>
          </p:nvPr>
        </p:nvSpPr>
        <p:spPr>
          <a:xfrm>
            <a:off x="762000" y="0"/>
            <a:ext cx="7162800" cy="990600"/>
          </a:xfrm>
        </p:spPr>
        <p:txBody>
          <a:bodyPr>
            <a:normAutofit fontScale="90000"/>
          </a:bodyPr>
          <a:lstStyle/>
          <a:p>
            <a:r>
              <a:rPr lang="en-US" b="1" dirty="0"/>
              <a:t>KETERSEDIAAN SDM KESEHATAN</a:t>
            </a:r>
            <a:endParaRPr lang="en-US" dirty="0"/>
          </a:p>
        </p:txBody>
      </p:sp>
      <p:cxnSp>
        <p:nvCxnSpPr>
          <p:cNvPr id="4" name="Straight Arrow Connector 3"/>
          <p:cNvCxnSpPr/>
          <p:nvPr/>
        </p:nvCxnSpPr>
        <p:spPr>
          <a:xfrm>
            <a:off x="8077200" y="3352800"/>
            <a:ext cx="0" cy="13470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6781800" y="2743200"/>
            <a:ext cx="1371600" cy="609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SULBAR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934200" y="6356350"/>
            <a:ext cx="2133600" cy="365125"/>
          </a:xfrm>
        </p:spPr>
        <p:txBody>
          <a:bodyPr/>
          <a:lstStyle/>
          <a:p>
            <a:fld id="{D2A697D9-03F6-4967-B8E6-593E372C82EA}" type="slidenum">
              <a:rPr lang="en-US" sz="1400" b="1" smtClean="0"/>
              <a:pPr/>
              <a:t>11</a:t>
            </a:fld>
            <a:endParaRPr lang="en-US" sz="1400" b="1" dirty="0"/>
          </a:p>
        </p:txBody>
      </p:sp>
      <p:sp>
        <p:nvSpPr>
          <p:cNvPr id="10" name="Title 9"/>
          <p:cNvSpPr>
            <a:spLocks noGrp="1"/>
          </p:cNvSpPr>
          <p:nvPr>
            <p:ph type="title"/>
          </p:nvPr>
        </p:nvSpPr>
        <p:spPr>
          <a:xfrm>
            <a:off x="762000" y="0"/>
            <a:ext cx="7162800" cy="990600"/>
          </a:xfrm>
        </p:spPr>
        <p:txBody>
          <a:bodyPr>
            <a:normAutofit fontScale="90000"/>
          </a:bodyPr>
          <a:lstStyle/>
          <a:p>
            <a:r>
              <a:rPr lang="en-US" b="1" dirty="0"/>
              <a:t>KETERSEDIAAN SDM KESEHATAN</a:t>
            </a:r>
            <a:endParaRPr lang="en-US" dirty="0"/>
          </a:p>
        </p:txBody>
      </p:sp>
      <p:pic>
        <p:nvPicPr>
          <p:cNvPr id="7" name="Picture 6"/>
          <p:cNvPicPr/>
          <p:nvPr/>
        </p:nvPicPr>
        <p:blipFill>
          <a:blip r:embed="rId3" cstate="print"/>
          <a:srcRect/>
          <a:stretch>
            <a:fillRect/>
          </a:stretch>
        </p:blipFill>
        <p:spPr bwMode="auto">
          <a:xfrm rot="16200000">
            <a:off x="2057403" y="-457202"/>
            <a:ext cx="5029199" cy="8077201"/>
          </a:xfrm>
          <a:prstGeom prst="rect">
            <a:avLst/>
          </a:prstGeom>
          <a:noFill/>
          <a:ln w="9525">
            <a:noFill/>
            <a:miter lim="800000"/>
            <a:headEnd/>
            <a:tailEnd/>
          </a:ln>
        </p:spPr>
      </p:pic>
      <p:sp>
        <p:nvSpPr>
          <p:cNvPr id="8" name="Rectangle 7"/>
          <p:cNvSpPr/>
          <p:nvPr/>
        </p:nvSpPr>
        <p:spPr>
          <a:xfrm>
            <a:off x="2286000" y="1447800"/>
            <a:ext cx="4953000" cy="369332"/>
          </a:xfrm>
          <a:prstGeom prst="rect">
            <a:avLst/>
          </a:prstGeom>
        </p:spPr>
        <p:txBody>
          <a:bodyPr wrap="square">
            <a:spAutoFit/>
          </a:bodyPr>
          <a:lstStyle/>
          <a:p>
            <a:r>
              <a:rPr lang="id-ID" b="1" i="1" dirty="0"/>
              <a:t>Rasio Dokter</a:t>
            </a:r>
            <a:r>
              <a:rPr lang="en-US" b="1" i="1" dirty="0"/>
              <a:t> </a:t>
            </a:r>
            <a:r>
              <a:rPr lang="en-US" b="1" i="1" dirty="0" err="1"/>
              <a:t>Spesialis</a:t>
            </a:r>
            <a:r>
              <a:rPr lang="en-US" b="1" i="1" dirty="0"/>
              <a:t>  </a:t>
            </a:r>
            <a:r>
              <a:rPr lang="id-ID" b="1" i="1" dirty="0"/>
              <a:t> per 100.000 Penduduk</a:t>
            </a:r>
            <a:endParaRPr lang="en-US" dirty="0"/>
          </a:p>
        </p:txBody>
      </p:sp>
      <p:cxnSp>
        <p:nvCxnSpPr>
          <p:cNvPr id="6" name="Straight Arrow Connector 5"/>
          <p:cNvCxnSpPr/>
          <p:nvPr/>
        </p:nvCxnSpPr>
        <p:spPr>
          <a:xfrm>
            <a:off x="7772400" y="3124200"/>
            <a:ext cx="0" cy="13470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6477000" y="2514600"/>
            <a:ext cx="1371600" cy="609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SULBAR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b="1" dirty="0"/>
              <a:t>PETA PERSENTASE PUSKESMAS YANG MEMILIKI JUMLAH BIDAN DI BAWAH STANDAR KETENAGAAN</a:t>
            </a:r>
            <a:endParaRPr lang="en-US" sz="2800" dirty="0"/>
          </a:p>
        </p:txBody>
      </p:sp>
      <p:pic>
        <p:nvPicPr>
          <p:cNvPr id="3" name="Picture 2"/>
          <p:cNvPicPr/>
          <p:nvPr/>
        </p:nvPicPr>
        <p:blipFill>
          <a:blip r:embed="rId2" cstate="print"/>
          <a:srcRect l="2487" t="14391" r="3983" b="12766"/>
          <a:stretch>
            <a:fillRect/>
          </a:stretch>
        </p:blipFill>
        <p:spPr bwMode="auto">
          <a:xfrm>
            <a:off x="457200" y="1600200"/>
            <a:ext cx="8153400" cy="4419600"/>
          </a:xfrm>
          <a:prstGeom prst="rect">
            <a:avLst/>
          </a:prstGeom>
          <a:noFill/>
          <a:ln w="9525">
            <a:solidFill>
              <a:schemeClr val="bg1">
                <a:lumMod val="65000"/>
              </a:schemeClr>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a:solidFill>
                  <a:srgbClr val="00863D"/>
                </a:solidFill>
              </a:rPr>
              <a:t>ARAH PEMBANGUNAN KESEHATAN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p:cNvSpPr>
            <a:spLocks noChangeArrowheads="1"/>
          </p:cNvSpPr>
          <p:nvPr/>
        </p:nvSpPr>
        <p:spPr bwMode="auto">
          <a:xfrm>
            <a:off x="2192173" y="90"/>
            <a:ext cx="4759655" cy="649188"/>
          </a:xfrm>
          <a:prstGeom prst="ellipse">
            <a:avLst/>
          </a:prstGeom>
          <a:solidFill>
            <a:srgbClr val="FF0000"/>
          </a:solidFill>
          <a:ln w="28575" cap="sq">
            <a:noFill/>
            <a:round/>
            <a:headEnd type="none" w="sm" len="sm"/>
            <a:tailEnd type="none" w="sm" len="sm"/>
          </a:ln>
          <a:effectLst>
            <a:glow rad="1397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txBody>
          <a:bodyPr>
            <a:spAutoFit/>
          </a:bodyPr>
          <a:lstStyle/>
          <a:p>
            <a:pPr algn="ctr" fontAlgn="auto">
              <a:spcBef>
                <a:spcPts val="0"/>
              </a:spcBef>
              <a:spcAft>
                <a:spcPts val="0"/>
              </a:spcAft>
              <a:defRPr/>
            </a:pPr>
            <a:r>
              <a:rPr lang="en-US" sz="2400" dirty="0">
                <a:solidFill>
                  <a:srgbClr val="FFFF00"/>
                </a:solidFill>
                <a:latin typeface="+mn-lt"/>
                <a:ea typeface="MS PGothic" charset="0"/>
                <a:cs typeface="Aharoni" pitchFamily="2" charset="-79"/>
              </a:rPr>
              <a:t>VISI DAN MISI PRESIDEN </a:t>
            </a:r>
          </a:p>
        </p:txBody>
      </p:sp>
      <p:sp>
        <p:nvSpPr>
          <p:cNvPr id="3" name="Rectangle 2"/>
          <p:cNvSpPr/>
          <p:nvPr/>
        </p:nvSpPr>
        <p:spPr>
          <a:xfrm>
            <a:off x="2371725" y="2506597"/>
            <a:ext cx="4400550" cy="945138"/>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dirty="0">
                <a:solidFill>
                  <a:schemeClr val="tx1"/>
                </a:solidFill>
                <a:cs typeface="Calibri" pitchFamily="34" charset="0"/>
              </a:rPr>
              <a:t>9 AGENDA PRIORITAS (NAWA CITA)</a:t>
            </a:r>
          </a:p>
          <a:p>
            <a:pPr algn="ctr" fontAlgn="auto">
              <a:spcBef>
                <a:spcPts val="0"/>
              </a:spcBef>
              <a:spcAft>
                <a:spcPts val="0"/>
              </a:spcAft>
              <a:defRPr/>
            </a:pPr>
            <a:r>
              <a:rPr lang="en-US" dirty="0">
                <a:solidFill>
                  <a:schemeClr val="tx1"/>
                </a:solidFill>
                <a:cs typeface="Calibri" pitchFamily="34" charset="0"/>
              </a:rPr>
              <a:t>Agenda </a:t>
            </a:r>
            <a:r>
              <a:rPr lang="en-US" dirty="0" err="1">
                <a:solidFill>
                  <a:schemeClr val="tx1"/>
                </a:solidFill>
                <a:cs typeface="Calibri" pitchFamily="34" charset="0"/>
              </a:rPr>
              <a:t>ke</a:t>
            </a:r>
            <a:r>
              <a:rPr lang="en-US" dirty="0">
                <a:solidFill>
                  <a:schemeClr val="tx1"/>
                </a:solidFill>
                <a:cs typeface="Calibri" pitchFamily="34" charset="0"/>
              </a:rPr>
              <a:t> 5: </a:t>
            </a:r>
            <a:r>
              <a:rPr lang="en-US" dirty="0" err="1">
                <a:solidFill>
                  <a:schemeClr val="tx1"/>
                </a:solidFill>
                <a:cs typeface="Calibri" pitchFamily="34" charset="0"/>
              </a:rPr>
              <a:t>Meningkatkan</a:t>
            </a:r>
            <a:r>
              <a:rPr lang="en-US" dirty="0">
                <a:solidFill>
                  <a:schemeClr val="tx1"/>
                </a:solidFill>
                <a:cs typeface="Calibri" pitchFamily="34" charset="0"/>
              </a:rPr>
              <a:t> </a:t>
            </a:r>
            <a:r>
              <a:rPr lang="en-US" dirty="0" err="1">
                <a:solidFill>
                  <a:schemeClr val="tx1"/>
                </a:solidFill>
                <a:cs typeface="Calibri" pitchFamily="34" charset="0"/>
              </a:rPr>
              <a:t>kualitas</a:t>
            </a:r>
            <a:r>
              <a:rPr lang="en-US" dirty="0">
                <a:solidFill>
                  <a:schemeClr val="tx1"/>
                </a:solidFill>
                <a:cs typeface="Calibri" pitchFamily="34" charset="0"/>
              </a:rPr>
              <a:t> </a:t>
            </a:r>
            <a:r>
              <a:rPr lang="en-US" dirty="0" err="1">
                <a:solidFill>
                  <a:schemeClr val="tx1"/>
                </a:solidFill>
                <a:cs typeface="Calibri" pitchFamily="34" charset="0"/>
              </a:rPr>
              <a:t>Hidup</a:t>
            </a:r>
            <a:r>
              <a:rPr lang="en-US" dirty="0">
                <a:solidFill>
                  <a:schemeClr val="tx1"/>
                </a:solidFill>
                <a:cs typeface="Calibri" pitchFamily="34" charset="0"/>
              </a:rPr>
              <a:t> </a:t>
            </a:r>
            <a:r>
              <a:rPr lang="en-US" dirty="0" err="1">
                <a:solidFill>
                  <a:schemeClr val="tx1"/>
                </a:solidFill>
                <a:cs typeface="Calibri" pitchFamily="34" charset="0"/>
              </a:rPr>
              <a:t>Manusia</a:t>
            </a:r>
            <a:r>
              <a:rPr lang="en-US" dirty="0">
                <a:solidFill>
                  <a:schemeClr val="tx1"/>
                </a:solidFill>
                <a:cs typeface="Calibri" pitchFamily="34" charset="0"/>
              </a:rPr>
              <a:t> Indonesia</a:t>
            </a:r>
            <a:endParaRPr lang="id-ID" dirty="0">
              <a:solidFill>
                <a:schemeClr val="tx1"/>
              </a:solidFill>
              <a:cs typeface="Calibri" pitchFamily="34" charset="0"/>
            </a:endParaRPr>
          </a:p>
        </p:txBody>
      </p:sp>
      <p:sp>
        <p:nvSpPr>
          <p:cNvPr id="4" name="Rectangle 3"/>
          <p:cNvSpPr/>
          <p:nvPr/>
        </p:nvSpPr>
        <p:spPr>
          <a:xfrm>
            <a:off x="1631156" y="1143000"/>
            <a:ext cx="5881688" cy="1057154"/>
          </a:xfrm>
          <a:prstGeom prst="rec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id-ID" sz="2000" dirty="0">
                <a:solidFill>
                  <a:srgbClr val="FFFF00"/>
                </a:solidFill>
                <a:cs typeface="Calibri" pitchFamily="34" charset="0"/>
              </a:rPr>
              <a:t>TRISAKTI:</a:t>
            </a:r>
          </a:p>
          <a:p>
            <a:pPr algn="ctr" fontAlgn="auto">
              <a:spcBef>
                <a:spcPts val="0"/>
              </a:spcBef>
              <a:spcAft>
                <a:spcPts val="0"/>
              </a:spcAft>
              <a:defRPr/>
            </a:pPr>
            <a:r>
              <a:rPr lang="id-ID" sz="2000" dirty="0">
                <a:solidFill>
                  <a:srgbClr val="FFFF00"/>
                </a:solidFill>
                <a:cs typeface="Calibri" pitchFamily="34" charset="0"/>
              </a:rPr>
              <a:t>Mandiri di bidang ekonomi</a:t>
            </a:r>
            <a:r>
              <a:rPr lang="en-US" sz="2000" dirty="0">
                <a:solidFill>
                  <a:srgbClr val="FFFF00"/>
                </a:solidFill>
                <a:cs typeface="Calibri" pitchFamily="34" charset="0"/>
              </a:rPr>
              <a:t>; </a:t>
            </a:r>
            <a:r>
              <a:rPr lang="id-ID" sz="2000" dirty="0">
                <a:solidFill>
                  <a:srgbClr val="FFFF00"/>
                </a:solidFill>
                <a:cs typeface="Calibri" pitchFamily="34" charset="0"/>
              </a:rPr>
              <a:t>Berdaulat di bidang politik</a:t>
            </a:r>
            <a:r>
              <a:rPr lang="en-US" sz="2000" dirty="0">
                <a:solidFill>
                  <a:srgbClr val="FFFF00"/>
                </a:solidFill>
                <a:cs typeface="Calibri" pitchFamily="34" charset="0"/>
              </a:rPr>
              <a:t>; </a:t>
            </a:r>
            <a:r>
              <a:rPr lang="id-ID" sz="2000" dirty="0">
                <a:solidFill>
                  <a:srgbClr val="FFFF00"/>
                </a:solidFill>
                <a:cs typeface="Calibri" pitchFamily="34" charset="0"/>
              </a:rPr>
              <a:t>Berkepribadian dlm budaya</a:t>
            </a:r>
          </a:p>
        </p:txBody>
      </p:sp>
      <p:sp>
        <p:nvSpPr>
          <p:cNvPr id="5" name="Rectangle 4"/>
          <p:cNvSpPr/>
          <p:nvPr/>
        </p:nvSpPr>
        <p:spPr>
          <a:xfrm>
            <a:off x="3712191" y="3821787"/>
            <a:ext cx="2000251" cy="64933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400" dirty="0">
                <a:solidFill>
                  <a:schemeClr val="bg1"/>
                </a:solidFill>
                <a:cs typeface="Calibri" pitchFamily="34" charset="0"/>
              </a:rPr>
              <a:t>PROGRAM INDONESIA SEHAT</a:t>
            </a:r>
          </a:p>
        </p:txBody>
      </p:sp>
      <p:sp>
        <p:nvSpPr>
          <p:cNvPr id="6" name="Rectangle 5"/>
          <p:cNvSpPr/>
          <p:nvPr/>
        </p:nvSpPr>
        <p:spPr>
          <a:xfrm>
            <a:off x="1216642" y="3827401"/>
            <a:ext cx="1963140" cy="630070"/>
          </a:xfrm>
          <a:prstGeom prst="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400" dirty="0">
                <a:solidFill>
                  <a:schemeClr val="bg1"/>
                </a:solidFill>
                <a:cs typeface="Calibri" pitchFamily="34" charset="0"/>
              </a:rPr>
              <a:t>PROGRAM INDONESIA PINTAR </a:t>
            </a:r>
          </a:p>
        </p:txBody>
      </p:sp>
      <p:sp>
        <p:nvSpPr>
          <p:cNvPr id="7" name="Rectangle 6"/>
          <p:cNvSpPr/>
          <p:nvPr/>
        </p:nvSpPr>
        <p:spPr>
          <a:xfrm>
            <a:off x="6183233" y="3826977"/>
            <a:ext cx="2100959" cy="630494"/>
          </a:xfrm>
          <a:prstGeom prst="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100" dirty="0">
                <a:solidFill>
                  <a:schemeClr val="bg1"/>
                </a:solidFill>
                <a:cs typeface="Calibri" pitchFamily="34" charset="0"/>
              </a:rPr>
              <a:t>PROGRAM INDONESIA KERJA </a:t>
            </a:r>
          </a:p>
          <a:p>
            <a:pPr algn="ctr" fontAlgn="auto">
              <a:spcBef>
                <a:spcPts val="0"/>
              </a:spcBef>
              <a:spcAft>
                <a:spcPts val="0"/>
              </a:spcAft>
              <a:defRPr/>
            </a:pPr>
            <a:r>
              <a:rPr lang="en-US" sz="1100" dirty="0">
                <a:solidFill>
                  <a:schemeClr val="bg1"/>
                </a:solidFill>
                <a:cs typeface="Calibri" pitchFamily="34" charset="0"/>
              </a:rPr>
              <a:t>PROGRAM INDONESIA SEJAHTERA </a:t>
            </a:r>
          </a:p>
        </p:txBody>
      </p:sp>
      <p:sp>
        <p:nvSpPr>
          <p:cNvPr id="8" name="Rectangle 7"/>
          <p:cNvSpPr/>
          <p:nvPr/>
        </p:nvSpPr>
        <p:spPr>
          <a:xfrm>
            <a:off x="3668633" y="4832953"/>
            <a:ext cx="2043809" cy="622848"/>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dirty="0">
                <a:solidFill>
                  <a:schemeClr val="bg1"/>
                </a:solidFill>
                <a:cs typeface="Calibri" pitchFamily="34" charset="0"/>
              </a:rPr>
              <a:t>PENGUATAN YANKES</a:t>
            </a:r>
          </a:p>
        </p:txBody>
      </p:sp>
      <p:sp>
        <p:nvSpPr>
          <p:cNvPr id="9" name="Rectangle 8"/>
          <p:cNvSpPr/>
          <p:nvPr/>
        </p:nvSpPr>
        <p:spPr>
          <a:xfrm>
            <a:off x="1216642" y="4852002"/>
            <a:ext cx="2013843" cy="611798"/>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dirty="0">
                <a:solidFill>
                  <a:schemeClr val="bg1"/>
                </a:solidFill>
                <a:cs typeface="Calibri" pitchFamily="34" charset="0"/>
              </a:rPr>
              <a:t>PARADIGMA SEHAT</a:t>
            </a:r>
          </a:p>
        </p:txBody>
      </p:sp>
      <p:sp>
        <p:nvSpPr>
          <p:cNvPr id="10" name="Rectangle 9"/>
          <p:cNvSpPr/>
          <p:nvPr/>
        </p:nvSpPr>
        <p:spPr>
          <a:xfrm>
            <a:off x="6183233" y="4882776"/>
            <a:ext cx="2100959" cy="581024"/>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dirty="0">
                <a:solidFill>
                  <a:schemeClr val="bg1"/>
                </a:solidFill>
                <a:cs typeface="Calibri" pitchFamily="34" charset="0"/>
              </a:rPr>
              <a:t>JKN</a:t>
            </a:r>
          </a:p>
        </p:txBody>
      </p:sp>
      <p:sp>
        <p:nvSpPr>
          <p:cNvPr id="12" name="Down Arrow 11"/>
          <p:cNvSpPr/>
          <p:nvPr/>
        </p:nvSpPr>
        <p:spPr>
          <a:xfrm>
            <a:off x="3532188" y="838200"/>
            <a:ext cx="2079625" cy="2397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3532188" y="2232025"/>
            <a:ext cx="2079625" cy="2413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3532188" y="3517900"/>
            <a:ext cx="2079625" cy="2397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1082675" y="3816350"/>
            <a:ext cx="7334250" cy="682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a:off x="3448050" y="3811588"/>
            <a:ext cx="0" cy="687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92813" y="3811588"/>
            <a:ext cx="0" cy="687387"/>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82675" y="4794250"/>
            <a:ext cx="7334250" cy="973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Down Arrow 21"/>
          <p:cNvSpPr/>
          <p:nvPr/>
        </p:nvSpPr>
        <p:spPr>
          <a:xfrm>
            <a:off x="3532188" y="4498975"/>
            <a:ext cx="2079625" cy="2397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28"/>
          <p:cNvSpPr txBox="1">
            <a:spLocks noChangeArrowheads="1"/>
          </p:cNvSpPr>
          <p:nvPr/>
        </p:nvSpPr>
        <p:spPr bwMode="auto">
          <a:xfrm rot="-5400000">
            <a:off x="-2667793" y="3040856"/>
            <a:ext cx="5899150" cy="52228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spAutoFit/>
          </a:bodyPr>
          <a:lstStyle/>
          <a:p>
            <a:pPr algn="ctr" fontAlgn="auto">
              <a:spcBef>
                <a:spcPts val="0"/>
              </a:spcBef>
              <a:spcAft>
                <a:spcPts val="0"/>
              </a:spcAft>
              <a:defRPr/>
            </a:pPr>
            <a:r>
              <a:rPr lang="en-US" sz="1400" dirty="0">
                <a:solidFill>
                  <a:srgbClr val="000000"/>
                </a:solidFill>
                <a:latin typeface="+mn-lt"/>
              </a:rPr>
              <a:t>3 </a:t>
            </a:r>
            <a:r>
              <a:rPr lang="id-ID" sz="1400" dirty="0">
                <a:solidFill>
                  <a:srgbClr val="000000"/>
                </a:solidFill>
                <a:latin typeface="+mn-lt"/>
              </a:rPr>
              <a:t>DIMENSI PEMBANGUNAN</a:t>
            </a:r>
            <a:r>
              <a:rPr lang="en-US" sz="1400" dirty="0">
                <a:solidFill>
                  <a:srgbClr val="000000"/>
                </a:solidFill>
                <a:latin typeface="+mn-lt"/>
              </a:rPr>
              <a:t>: PEMBANGUNAN MANUSIA, SEKTOR UNGGULAN, PEMERATAAN DAN KEWILAYAHAN</a:t>
            </a:r>
          </a:p>
        </p:txBody>
      </p:sp>
      <p:sp>
        <p:nvSpPr>
          <p:cNvPr id="30" name="TextBox 29"/>
          <p:cNvSpPr txBox="1">
            <a:spLocks noChangeArrowheads="1"/>
          </p:cNvSpPr>
          <p:nvPr/>
        </p:nvSpPr>
        <p:spPr bwMode="auto">
          <a:xfrm rot="5400000">
            <a:off x="5917406" y="3093244"/>
            <a:ext cx="5897563" cy="307975"/>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spAutoFit/>
          </a:bodyPr>
          <a:lstStyle>
            <a:defPPr>
              <a:defRPr lang="en-US"/>
            </a:defPPr>
            <a:lvl1pPr algn="ctr" eaLnBrk="1" hangingPunct="1">
              <a:defRPr sz="1400" b="1">
                <a:solidFill>
                  <a:srgbClr val="000000"/>
                </a:solidFill>
                <a:latin typeface="Cambria" pitchFamily="18" charset="0"/>
                <a:cs typeface="Arial" pitchFamily="34" charset="0"/>
              </a:defRPr>
            </a:lvl1pPr>
          </a:lstStyle>
          <a:p>
            <a:pPr fontAlgn="auto">
              <a:spcBef>
                <a:spcPts val="0"/>
              </a:spcBef>
              <a:spcAft>
                <a:spcPts val="0"/>
              </a:spcAft>
              <a:defRPr/>
            </a:pPr>
            <a:r>
              <a:rPr lang="id-ID" dirty="0">
                <a:latin typeface="+mn-lt"/>
              </a:rPr>
              <a:t>NORMA</a:t>
            </a:r>
            <a:r>
              <a:rPr lang="en-US" dirty="0">
                <a:latin typeface="+mn-lt"/>
              </a:rPr>
              <a:t> PEMBANGUNAN KABINET KERJA</a:t>
            </a:r>
          </a:p>
        </p:txBody>
      </p:sp>
      <p:sp>
        <p:nvSpPr>
          <p:cNvPr id="32" name="Right Arrow 31"/>
          <p:cNvSpPr/>
          <p:nvPr/>
        </p:nvSpPr>
        <p:spPr>
          <a:xfrm>
            <a:off x="542925" y="1604963"/>
            <a:ext cx="285750" cy="3052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ight Arrow 32"/>
          <p:cNvSpPr/>
          <p:nvPr/>
        </p:nvSpPr>
        <p:spPr>
          <a:xfrm flipH="1">
            <a:off x="8464550" y="1584325"/>
            <a:ext cx="276225" cy="305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3886200" y="5725347"/>
            <a:ext cx="1291565" cy="413093"/>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dirty="0">
                <a:solidFill>
                  <a:schemeClr val="bg1"/>
                </a:solidFill>
                <a:cs typeface="Calibri" pitchFamily="34" charset="0"/>
              </a:rPr>
              <a:t>DTPK</a:t>
            </a:r>
          </a:p>
        </p:txBody>
      </p:sp>
      <p:cxnSp>
        <p:nvCxnSpPr>
          <p:cNvPr id="43" name="Straight Connector 42"/>
          <p:cNvCxnSpPr/>
          <p:nvPr/>
        </p:nvCxnSpPr>
        <p:spPr>
          <a:xfrm>
            <a:off x="3463925" y="4802188"/>
            <a:ext cx="0" cy="96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92813" y="4827588"/>
            <a:ext cx="0" cy="9398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Down Arrow 47"/>
          <p:cNvSpPr/>
          <p:nvPr/>
        </p:nvSpPr>
        <p:spPr>
          <a:xfrm>
            <a:off x="3795713" y="5511800"/>
            <a:ext cx="1552575" cy="1444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Down Arrow 30"/>
          <p:cNvSpPr/>
          <p:nvPr/>
        </p:nvSpPr>
        <p:spPr>
          <a:xfrm>
            <a:off x="4287838" y="6075363"/>
            <a:ext cx="619125" cy="2682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92" name="Picture 4"/>
          <p:cNvPicPr>
            <a:picLocks noChangeAspect="1"/>
          </p:cNvPicPr>
          <p:nvPr/>
        </p:nvPicPr>
        <p:blipFill>
          <a:blip r:embed="rId3"/>
          <a:srcRect/>
          <a:stretch>
            <a:fillRect/>
          </a:stretch>
        </p:blipFill>
        <p:spPr bwMode="auto">
          <a:xfrm>
            <a:off x="3711575" y="6361113"/>
            <a:ext cx="1525588" cy="360362"/>
          </a:xfrm>
          <a:prstGeom prst="rect">
            <a:avLst/>
          </a:prstGeom>
          <a:noFill/>
          <a:ln w="9525">
            <a:solidFill>
              <a:srgbClr val="000000"/>
            </a:solidFill>
            <a:miter lim="800000"/>
            <a:headEnd/>
            <a:tailEnd/>
          </a:ln>
        </p:spPr>
      </p:pic>
      <p:sp>
        <p:nvSpPr>
          <p:cNvPr id="34" name="Rectangle 33"/>
          <p:cNvSpPr/>
          <p:nvPr/>
        </p:nvSpPr>
        <p:spPr>
          <a:xfrm>
            <a:off x="5307654" y="5715000"/>
            <a:ext cx="1291565" cy="413093"/>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dirty="0">
                <a:solidFill>
                  <a:schemeClr val="bg1"/>
                </a:solidFill>
                <a:cs typeface="Calibri" pitchFamily="34" charset="0"/>
              </a:rPr>
              <a:t>KOTA</a:t>
            </a:r>
          </a:p>
        </p:txBody>
      </p:sp>
      <p:sp>
        <p:nvSpPr>
          <p:cNvPr id="35" name="Down Arrow 34"/>
          <p:cNvSpPr/>
          <p:nvPr/>
        </p:nvSpPr>
        <p:spPr>
          <a:xfrm>
            <a:off x="5651500" y="6075363"/>
            <a:ext cx="619125" cy="2682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5273384" y="6361113"/>
            <a:ext cx="1584616" cy="360000"/>
          </a:xfrm>
          <a:prstGeom prst="rect">
            <a:avLst/>
          </a:prstGeom>
          <a:solidFill>
            <a:schemeClr val="accent2">
              <a:lumMod val="5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400" dirty="0">
                <a:solidFill>
                  <a:schemeClr val="tx1"/>
                </a:solidFill>
                <a:cs typeface="Calibri" pitchFamily="34" charset="0"/>
              </a:rPr>
              <a:t>KELUARGA SEHAT</a:t>
            </a:r>
          </a:p>
        </p:txBody>
      </p:sp>
      <p:sp>
        <p:nvSpPr>
          <p:cNvPr id="6200" name="Slide Number Placeholder 10"/>
          <p:cNvSpPr>
            <a:spLocks noGrp="1"/>
          </p:cNvSpPr>
          <p:nvPr>
            <p:ph type="sldNum" sz="quarter" idx="12"/>
          </p:nvPr>
        </p:nvSpPr>
        <p:spPr>
          <a:noFill/>
          <a:ln>
            <a:miter lim="800000"/>
            <a:headEnd/>
            <a:tailEnd/>
          </a:ln>
        </p:spPr>
        <p:txBody>
          <a:bodyPr/>
          <a:lstStyle/>
          <a:p>
            <a:fld id="{DC90BBF0-A4B7-47F4-B8FB-1D766FA431F0}" type="slidenum">
              <a:rPr lang="en-US" smtClean="0"/>
              <a:pPr/>
              <a:t>14</a:t>
            </a:fld>
            <a:endParaRPr lang="en-US"/>
          </a:p>
        </p:txBody>
      </p:sp>
    </p:spTree>
  </p:cSld>
  <p:clrMapOvr>
    <a:masterClrMapping/>
  </p:clrMapOvr>
  <p:transition spd="slow" advClick="0">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nvGraphicFramePr>
        <p:xfrm>
          <a:off x="223584" y="1359516"/>
          <a:ext cx="8858280" cy="5357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1"/>
          <p:cNvGrpSpPr>
            <a:grpSpLocks/>
          </p:cNvGrpSpPr>
          <p:nvPr/>
        </p:nvGrpSpPr>
        <p:grpSpPr bwMode="auto">
          <a:xfrm>
            <a:off x="1474788" y="1057275"/>
            <a:ext cx="6029325" cy="460375"/>
            <a:chOff x="2491012" y="642918"/>
            <a:chExt cx="5054490" cy="459725"/>
          </a:xfrm>
        </p:grpSpPr>
        <p:cxnSp>
          <p:nvCxnSpPr>
            <p:cNvPr id="46091" name="Straight Arrow Connector 5"/>
            <p:cNvCxnSpPr>
              <a:cxnSpLocks noChangeShapeType="1"/>
            </p:cNvCxnSpPr>
            <p:nvPr/>
          </p:nvCxnSpPr>
          <p:spPr bwMode="auto">
            <a:xfrm flipH="1">
              <a:off x="2491012" y="642918"/>
              <a:ext cx="2560516" cy="454970"/>
            </a:xfrm>
            <a:prstGeom prst="straightConnector1">
              <a:avLst/>
            </a:prstGeom>
            <a:noFill/>
            <a:ln w="57150" cap="rnd">
              <a:solidFill>
                <a:srgbClr val="E6B9B8"/>
              </a:solidFill>
              <a:round/>
              <a:headEnd/>
              <a:tailEnd type="triangle" w="med" len="med"/>
            </a:ln>
            <a:effectLst>
              <a:outerShdw dist="25400" dir="5400000" rotWithShape="0">
                <a:srgbClr val="808080">
                  <a:alpha val="54999"/>
                </a:srgbClr>
              </a:outerShdw>
            </a:effectLst>
          </p:spPr>
        </p:cxnSp>
        <p:cxnSp>
          <p:nvCxnSpPr>
            <p:cNvPr id="46092" name="Straight Arrow Connector 6"/>
            <p:cNvCxnSpPr>
              <a:cxnSpLocks noChangeShapeType="1"/>
            </p:cNvCxnSpPr>
            <p:nvPr/>
          </p:nvCxnSpPr>
          <p:spPr bwMode="auto">
            <a:xfrm>
              <a:off x="5051528" y="642918"/>
              <a:ext cx="2493974" cy="459725"/>
            </a:xfrm>
            <a:prstGeom prst="straightConnector1">
              <a:avLst/>
            </a:prstGeom>
            <a:noFill/>
            <a:ln w="57150" cap="rnd">
              <a:solidFill>
                <a:srgbClr val="E6B9B8"/>
              </a:solidFill>
              <a:round/>
              <a:headEnd/>
              <a:tailEnd type="triangle" w="med" len="med"/>
            </a:ln>
            <a:effectLst>
              <a:outerShdw dist="25400" dir="5400000" rotWithShape="0">
                <a:srgbClr val="808080">
                  <a:alpha val="54999"/>
                </a:srgbClr>
              </a:outerShdw>
            </a:effectLst>
          </p:spPr>
        </p:cxnSp>
        <p:cxnSp>
          <p:nvCxnSpPr>
            <p:cNvPr id="46093" name="Straight Arrow Connector 7"/>
            <p:cNvCxnSpPr>
              <a:cxnSpLocks noChangeShapeType="1"/>
            </p:cNvCxnSpPr>
            <p:nvPr/>
          </p:nvCxnSpPr>
          <p:spPr bwMode="auto">
            <a:xfrm>
              <a:off x="5051528" y="642918"/>
              <a:ext cx="0" cy="454970"/>
            </a:xfrm>
            <a:prstGeom prst="straightConnector1">
              <a:avLst/>
            </a:prstGeom>
            <a:noFill/>
            <a:ln w="57150" cap="rnd">
              <a:solidFill>
                <a:srgbClr val="E6B9B8"/>
              </a:solidFill>
              <a:round/>
              <a:headEnd/>
              <a:tailEnd type="triangle" w="med" len="med"/>
            </a:ln>
            <a:effectLst>
              <a:outerShdw dist="25400" dir="5400000" rotWithShape="0">
                <a:srgbClr val="808080">
                  <a:alpha val="54999"/>
                </a:srgbClr>
              </a:outerShdw>
            </a:effectLst>
          </p:spPr>
        </p:cxnSp>
      </p:grpSp>
      <p:sp>
        <p:nvSpPr>
          <p:cNvPr id="9" name="Right Arrow 8"/>
          <p:cNvSpPr/>
          <p:nvPr/>
        </p:nvSpPr>
        <p:spPr>
          <a:xfrm rot="1730305">
            <a:off x="6886575" y="5019675"/>
            <a:ext cx="554038" cy="4064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id-ID">
              <a:solidFill>
                <a:prstClr val="white"/>
              </a:solidFill>
              <a:latin typeface="Arial Narrow"/>
              <a:cs typeface="Arial Narrow"/>
            </a:endParaRPr>
          </a:p>
        </p:txBody>
      </p:sp>
      <p:sp>
        <p:nvSpPr>
          <p:cNvPr id="5" name="Title 4"/>
          <p:cNvSpPr>
            <a:spLocks noGrp="1"/>
          </p:cNvSpPr>
          <p:nvPr>
            <p:ph type="title" idx="4294967295"/>
          </p:nvPr>
        </p:nvSpPr>
        <p:spPr>
          <a:xfrm>
            <a:off x="0" y="361764"/>
            <a:ext cx="9082088" cy="646113"/>
          </a:xfrm>
          <a:solidFill>
            <a:srgbClr val="00B050"/>
          </a:solidFill>
          <a:extLst>
            <a:ext uri="{91240B29-F687-4F45-9708-019B960494DF}">
              <a14:hiddenLine xmlns:a14="http://schemas.microsoft.com/office/drawing/2010/main" w="9525">
                <a:solidFill>
                  <a:srgbClr val="000000"/>
                </a:solidFill>
                <a:miter lim="800000"/>
                <a:headEnd/>
                <a:tailEnd/>
              </a14:hiddenLine>
            </a:ext>
            <a:ext uri="{FAA26D3D-D897-4be2-8F04-BA451C77F1D7}"/>
          </a:extLst>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id-ID" sz="3600" b="1" dirty="0">
                <a:solidFill>
                  <a:schemeClr val="tx1"/>
                </a:solidFill>
              </a:rPr>
              <a:t>PROGRAM INDONESIA SEHAT</a:t>
            </a:r>
            <a:endParaRPr lang="id-ID" altLang="en-US" sz="3600" b="1" dirty="0">
              <a:solidFill>
                <a:schemeClr val="tx1"/>
              </a:solidFill>
            </a:endParaRPr>
          </a:p>
        </p:txBody>
      </p:sp>
      <p:sp>
        <p:nvSpPr>
          <p:cNvPr id="10" name="Rounded Rectangle 9"/>
          <p:cNvSpPr/>
          <p:nvPr/>
        </p:nvSpPr>
        <p:spPr>
          <a:xfrm>
            <a:off x="3344863" y="4460875"/>
            <a:ext cx="2644775"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altLang="en-US" sz="1700" b="1" dirty="0" err="1">
                <a:solidFill>
                  <a:schemeClr val="tx1"/>
                </a:solidFill>
                <a:latin typeface="Arial" panose="020B0604020202020204" pitchFamily="34" charset="0"/>
                <a:cs typeface="Arial" panose="020B0604020202020204" pitchFamily="34" charset="0"/>
              </a:rPr>
              <a:t>Penerapan</a:t>
            </a:r>
            <a:r>
              <a:rPr lang="en-US" altLang="en-US" sz="1700" b="1" dirty="0">
                <a:solidFill>
                  <a:schemeClr val="tx1"/>
                </a:solidFill>
                <a:latin typeface="Arial" panose="020B0604020202020204" pitchFamily="34" charset="0"/>
                <a:cs typeface="Arial" panose="020B0604020202020204" pitchFamily="34" charset="0"/>
              </a:rPr>
              <a:t> </a:t>
            </a:r>
            <a:r>
              <a:rPr lang="en-US" altLang="en-US" sz="1700" b="1" dirty="0" err="1">
                <a:solidFill>
                  <a:schemeClr val="tx1"/>
                </a:solidFill>
                <a:latin typeface="Arial" panose="020B0604020202020204" pitchFamily="34" charset="0"/>
                <a:cs typeface="Arial" panose="020B0604020202020204" pitchFamily="34" charset="0"/>
              </a:rPr>
              <a:t>pendekatan</a:t>
            </a:r>
            <a:r>
              <a:rPr lang="id-ID" altLang="en-US" sz="1700" b="1" dirty="0">
                <a:solidFill>
                  <a:schemeClr val="tx1"/>
                </a:solidFill>
                <a:latin typeface="Arial" panose="020B0604020202020204" pitchFamily="34" charset="0"/>
                <a:cs typeface="Arial" panose="020B0604020202020204" pitchFamily="34" charset="0"/>
              </a:rPr>
              <a:t> </a:t>
            </a:r>
            <a:r>
              <a:rPr lang="en-US" altLang="en-US" sz="1700" b="1" i="1" dirty="0">
                <a:solidFill>
                  <a:schemeClr val="tx1"/>
                </a:solidFill>
                <a:latin typeface="Arial" panose="020B0604020202020204" pitchFamily="34" charset="0"/>
                <a:cs typeface="Arial" panose="020B0604020202020204" pitchFamily="34" charset="0"/>
              </a:rPr>
              <a:t>continuum of care</a:t>
            </a:r>
            <a:endParaRPr lang="en-US" altLang="en-US" sz="1700" b="1"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3316288" y="5494338"/>
            <a:ext cx="2657475" cy="7477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altLang="en-US" sz="1700" b="1" dirty="0" err="1">
                <a:solidFill>
                  <a:schemeClr val="tx1"/>
                </a:solidFill>
                <a:latin typeface="Arial" panose="020B0604020202020204" pitchFamily="34" charset="0"/>
                <a:cs typeface="Arial" panose="020B0604020202020204" pitchFamily="34" charset="0"/>
              </a:rPr>
              <a:t>Intervensi</a:t>
            </a:r>
            <a:r>
              <a:rPr lang="en-US" altLang="en-US" sz="1700" b="1" dirty="0">
                <a:solidFill>
                  <a:schemeClr val="tx1"/>
                </a:solidFill>
                <a:latin typeface="Arial" panose="020B0604020202020204" pitchFamily="34" charset="0"/>
                <a:cs typeface="Arial" panose="020B0604020202020204" pitchFamily="34" charset="0"/>
              </a:rPr>
              <a:t> </a:t>
            </a:r>
            <a:r>
              <a:rPr lang="en-US" altLang="en-US" sz="1700" b="1" dirty="0" err="1">
                <a:solidFill>
                  <a:schemeClr val="tx1"/>
                </a:solidFill>
                <a:latin typeface="Arial" panose="020B0604020202020204" pitchFamily="34" charset="0"/>
                <a:cs typeface="Arial" panose="020B0604020202020204" pitchFamily="34" charset="0"/>
              </a:rPr>
              <a:t>berbasis</a:t>
            </a:r>
            <a:r>
              <a:rPr lang="en-US" altLang="en-US" sz="1700" b="1" dirty="0">
                <a:solidFill>
                  <a:schemeClr val="tx1"/>
                </a:solidFill>
                <a:latin typeface="Arial" panose="020B0604020202020204" pitchFamily="34" charset="0"/>
                <a:cs typeface="Arial" panose="020B0604020202020204" pitchFamily="34" charset="0"/>
              </a:rPr>
              <a:t> </a:t>
            </a:r>
            <a:r>
              <a:rPr lang="en-US" altLang="en-US" sz="1700" b="1" dirty="0" err="1">
                <a:solidFill>
                  <a:schemeClr val="tx1"/>
                </a:solidFill>
                <a:latin typeface="Arial" panose="020B0604020202020204" pitchFamily="34" charset="0"/>
                <a:cs typeface="Arial" panose="020B0604020202020204" pitchFamily="34" charset="0"/>
              </a:rPr>
              <a:t>resiko</a:t>
            </a:r>
            <a:r>
              <a:rPr lang="en-US" altLang="en-US" sz="1700" b="1" dirty="0">
                <a:solidFill>
                  <a:schemeClr val="tx1"/>
                </a:solidFill>
                <a:latin typeface="Arial" panose="020B0604020202020204" pitchFamily="34" charset="0"/>
                <a:cs typeface="Arial" panose="020B0604020202020204" pitchFamily="34" charset="0"/>
              </a:rPr>
              <a:t> </a:t>
            </a:r>
            <a:r>
              <a:rPr lang="en-US" altLang="en-US" sz="1700" b="1" dirty="0" err="1">
                <a:solidFill>
                  <a:schemeClr val="tx1"/>
                </a:solidFill>
                <a:latin typeface="Arial" panose="020B0604020202020204" pitchFamily="34" charset="0"/>
                <a:cs typeface="Arial" panose="020B0604020202020204" pitchFamily="34" charset="0"/>
              </a:rPr>
              <a:t>kesehatan</a:t>
            </a:r>
            <a:r>
              <a:rPr lang="en-US" altLang="en-US" sz="1700" b="1" dirty="0">
                <a:solidFill>
                  <a:schemeClr val="tx1"/>
                </a:solidFill>
                <a:latin typeface="Arial" panose="020B0604020202020204" pitchFamily="34" charset="0"/>
                <a:cs typeface="Arial" panose="020B0604020202020204" pitchFamily="34" charset="0"/>
              </a:rPr>
              <a:t> (</a:t>
            </a:r>
            <a:r>
              <a:rPr lang="en-US" altLang="en-US" sz="1700" b="1" i="1" dirty="0">
                <a:solidFill>
                  <a:schemeClr val="tx1"/>
                </a:solidFill>
                <a:latin typeface="Arial" panose="020B0604020202020204" pitchFamily="34" charset="0"/>
                <a:cs typeface="Arial" panose="020B0604020202020204" pitchFamily="34" charset="0"/>
              </a:rPr>
              <a:t>health risk</a:t>
            </a:r>
            <a:r>
              <a:rPr lang="en-US" altLang="en-US" sz="1700" b="1" dirty="0">
                <a:solidFill>
                  <a:schemeClr val="tx1"/>
                </a:solidFill>
                <a:latin typeface="Arial" panose="020B0604020202020204" pitchFamily="34" charset="0"/>
                <a:cs typeface="Arial" panose="020B0604020202020204" pitchFamily="34" charset="0"/>
              </a:rPr>
              <a:t>)</a:t>
            </a:r>
            <a:endParaRPr lang="id-ID" altLang="en-US" sz="1700" b="1" dirty="0">
              <a:solidFill>
                <a:schemeClr val="tx1"/>
              </a:solidFill>
              <a:latin typeface="Arial" panose="020B0604020202020204" pitchFamily="34" charset="0"/>
              <a:cs typeface="Arial" panose="020B0604020202020204" pitchFamily="34" charset="0"/>
            </a:endParaRPr>
          </a:p>
        </p:txBody>
      </p:sp>
      <p:sp>
        <p:nvSpPr>
          <p:cNvPr id="46090" name="Slide Number Placeholder 11"/>
          <p:cNvSpPr>
            <a:spLocks noGrp="1"/>
          </p:cNvSpPr>
          <p:nvPr>
            <p:ph type="sldNum" sz="quarter" idx="12"/>
          </p:nvPr>
        </p:nvSpPr>
        <p:spPr bwMode="auto">
          <a:xfrm>
            <a:off x="6457950" y="6181725"/>
            <a:ext cx="2057400" cy="365125"/>
          </a:xfrm>
          <a:noFill/>
          <a:ln>
            <a:miter lim="800000"/>
            <a:headEnd/>
            <a:tailEnd/>
          </a:ln>
        </p:spPr>
        <p:txBody>
          <a:bodyPr/>
          <a:lstStyle/>
          <a:p>
            <a:fld id="{00090EB9-8876-471D-B876-5C15910E2D79}" type="slidenum">
              <a:rPr lang="en-US" altLang="id-ID">
                <a:cs typeface="Gill Sans" charset="0"/>
              </a:rPr>
              <a:pPr/>
              <a:t>15</a:t>
            </a:fld>
            <a:endParaRPr lang="en-US" altLang="id-ID">
              <a:cs typeface="Gill Sans" charset="0"/>
            </a:endParaRPr>
          </a:p>
        </p:txBody>
      </p:sp>
    </p:spTree>
  </p:cSld>
  <p:clrMapOvr>
    <a:masterClrMapping/>
  </p:clrMapOvr>
  <p:transition spd="slow" advClick="0">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 descr="C:\Users\USER\Downloads\siklus hidup.jpg"/>
          <p:cNvPicPr>
            <a:picLocks noChangeAspect="1" noChangeArrowheads="1"/>
          </p:cNvPicPr>
          <p:nvPr/>
        </p:nvPicPr>
        <p:blipFill>
          <a:blip r:embed="rId3"/>
          <a:srcRect/>
          <a:stretch>
            <a:fillRect/>
          </a:stretch>
        </p:blipFill>
        <p:spPr bwMode="auto">
          <a:xfrm>
            <a:off x="0" y="-76200"/>
            <a:ext cx="9144000" cy="6858000"/>
          </a:xfrm>
          <a:prstGeom prst="rect">
            <a:avLst/>
          </a:prstGeom>
          <a:noFill/>
          <a:ln w="9525">
            <a:noFill/>
            <a:miter lim="800000"/>
            <a:headEnd/>
            <a:tailEnd/>
          </a:ln>
        </p:spPr>
      </p:pic>
      <p:sp>
        <p:nvSpPr>
          <p:cNvPr id="34" name="Content Placeholder 2"/>
          <p:cNvSpPr>
            <a:spLocks noGrp="1"/>
          </p:cNvSpPr>
          <p:nvPr>
            <p:ph idx="1"/>
          </p:nvPr>
        </p:nvSpPr>
        <p:spPr>
          <a:xfrm>
            <a:off x="1219200" y="4495800"/>
            <a:ext cx="1295400" cy="2362200"/>
          </a:xfrm>
        </p:spPr>
        <p:txBody>
          <a:bodyPr>
            <a:normAutofit/>
          </a:bodyPr>
          <a:lstStyle/>
          <a:p>
            <a:pPr eaLnBrk="1" hangingPunct="1">
              <a:defRPr/>
            </a:pPr>
            <a:r>
              <a:rPr lang="id-ID" sz="1200" b="1" dirty="0">
                <a:solidFill>
                  <a:srgbClr val="000000"/>
                </a:solidFill>
                <a:ea typeface="+mn-ea"/>
                <a:cs typeface="+mn-cs"/>
              </a:rPr>
              <a:t>ASI eksklusif</a:t>
            </a:r>
          </a:p>
          <a:p>
            <a:pPr eaLnBrk="1" hangingPunct="1">
              <a:defRPr/>
            </a:pPr>
            <a:r>
              <a:rPr lang="id-ID" sz="1200" b="1" dirty="0">
                <a:solidFill>
                  <a:srgbClr val="000000"/>
                </a:solidFill>
                <a:ea typeface="+mn-ea"/>
                <a:cs typeface="+mn-cs"/>
              </a:rPr>
              <a:t>Imunisasi dasar lengkap</a:t>
            </a:r>
          </a:p>
          <a:p>
            <a:pPr eaLnBrk="1" hangingPunct="1">
              <a:defRPr/>
            </a:pPr>
            <a:r>
              <a:rPr lang="id-ID" sz="1200" b="1" dirty="0">
                <a:solidFill>
                  <a:srgbClr val="000000"/>
                </a:solidFill>
                <a:ea typeface="+mn-ea"/>
                <a:cs typeface="+mn-cs"/>
              </a:rPr>
              <a:t>Pemberian makan</a:t>
            </a:r>
          </a:p>
          <a:p>
            <a:pPr eaLnBrk="1" hangingPunct="1">
              <a:defRPr/>
            </a:pPr>
            <a:r>
              <a:rPr lang="id-ID" sz="1200" b="1" dirty="0">
                <a:solidFill>
                  <a:srgbClr val="000000"/>
                </a:solidFill>
                <a:ea typeface="+mn-ea"/>
                <a:cs typeface="+mn-cs"/>
              </a:rPr>
              <a:t>Penimbangan</a:t>
            </a:r>
          </a:p>
          <a:p>
            <a:pPr eaLnBrk="1" hangingPunct="1">
              <a:defRPr/>
            </a:pPr>
            <a:r>
              <a:rPr lang="id-ID" sz="1200" b="1" dirty="0">
                <a:solidFill>
                  <a:srgbClr val="000000"/>
                </a:solidFill>
                <a:ea typeface="+mn-ea"/>
                <a:cs typeface="+mn-cs"/>
              </a:rPr>
              <a:t>Vit A</a:t>
            </a:r>
          </a:p>
          <a:p>
            <a:pPr eaLnBrk="1" hangingPunct="1">
              <a:defRPr/>
            </a:pPr>
            <a:r>
              <a:rPr lang="id-ID" sz="1200" b="1" dirty="0">
                <a:solidFill>
                  <a:srgbClr val="000000"/>
                </a:solidFill>
                <a:ea typeface="+mn-ea"/>
                <a:cs typeface="+mn-cs"/>
              </a:rPr>
              <a:t>MTBS</a:t>
            </a:r>
          </a:p>
          <a:p>
            <a:pPr marL="0" indent="0">
              <a:buFont typeface="Arial" pitchFamily="34" charset="0"/>
              <a:buNone/>
              <a:defRPr/>
            </a:pPr>
            <a:endParaRPr lang="id-ID" sz="1600" dirty="0">
              <a:ea typeface="+mn-ea"/>
              <a:cs typeface="+mn-cs"/>
            </a:endParaRPr>
          </a:p>
        </p:txBody>
      </p:sp>
      <p:sp>
        <p:nvSpPr>
          <p:cNvPr id="67588" name="Content Placeholder 2"/>
          <p:cNvSpPr txBox="1">
            <a:spLocks/>
          </p:cNvSpPr>
          <p:nvPr/>
        </p:nvSpPr>
        <p:spPr bwMode="auto">
          <a:xfrm>
            <a:off x="0" y="4876800"/>
            <a:ext cx="1295400" cy="1905000"/>
          </a:xfrm>
          <a:prstGeom prst="rect">
            <a:avLst/>
          </a:prstGeom>
          <a:noFill/>
          <a:ln>
            <a:noFill/>
          </a:ln>
        </p:spPr>
        <p:txBody>
          <a:bodyPr/>
          <a:lstStyle>
            <a:lvl1pPr marL="176213" indent="-1762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defRPr/>
            </a:pPr>
            <a:r>
              <a:rPr lang="id-ID" sz="1100" b="1" dirty="0">
                <a:solidFill>
                  <a:srgbClr val="000000"/>
                </a:solidFill>
                <a:latin typeface="Arial Narrow" pitchFamily="34" charset="0"/>
                <a:ea typeface="+mn-ea"/>
              </a:rPr>
              <a:t>P4K</a:t>
            </a:r>
          </a:p>
          <a:p>
            <a:pPr eaLnBrk="1" hangingPunct="1">
              <a:buFont typeface="Arial" pitchFamily="34" charset="0"/>
              <a:buChar char="•"/>
              <a:defRPr/>
            </a:pPr>
            <a:r>
              <a:rPr lang="id-ID" sz="1100" b="1" dirty="0">
                <a:solidFill>
                  <a:srgbClr val="000000"/>
                </a:solidFill>
                <a:latin typeface="Arial Narrow" pitchFamily="34" charset="0"/>
                <a:ea typeface="+mn-ea"/>
              </a:rPr>
              <a:t>Buku KIA</a:t>
            </a:r>
          </a:p>
          <a:p>
            <a:pPr eaLnBrk="1" hangingPunct="1">
              <a:buFont typeface="Arial" pitchFamily="34" charset="0"/>
              <a:buChar char="•"/>
              <a:defRPr/>
            </a:pPr>
            <a:r>
              <a:rPr lang="id-ID" sz="1100" b="1" dirty="0">
                <a:solidFill>
                  <a:srgbClr val="000000"/>
                </a:solidFill>
                <a:latin typeface="Arial Narrow" pitchFamily="34" charset="0"/>
                <a:ea typeface="+mn-ea"/>
              </a:rPr>
              <a:t>ANC terpadu</a:t>
            </a:r>
          </a:p>
          <a:p>
            <a:pPr eaLnBrk="1" hangingPunct="1">
              <a:buFont typeface="Arial" pitchFamily="34" charset="0"/>
              <a:buChar char="•"/>
              <a:defRPr/>
            </a:pPr>
            <a:r>
              <a:rPr lang="id-ID" sz="1100" b="1" dirty="0">
                <a:solidFill>
                  <a:srgbClr val="000000"/>
                </a:solidFill>
                <a:latin typeface="Arial Narrow" pitchFamily="34" charset="0"/>
                <a:ea typeface="+mn-ea"/>
              </a:rPr>
              <a:t>Kelas Ibu Hamil</a:t>
            </a:r>
          </a:p>
          <a:p>
            <a:pPr eaLnBrk="1" hangingPunct="1">
              <a:buFont typeface="Arial" pitchFamily="34" charset="0"/>
              <a:buChar char="•"/>
              <a:defRPr/>
            </a:pPr>
            <a:r>
              <a:rPr lang="id-ID" sz="1100" b="1" dirty="0">
                <a:solidFill>
                  <a:srgbClr val="000000"/>
                </a:solidFill>
                <a:latin typeface="Arial Narrow" pitchFamily="34" charset="0"/>
                <a:ea typeface="+mn-ea"/>
              </a:rPr>
              <a:t>APN </a:t>
            </a:r>
          </a:p>
          <a:p>
            <a:pPr eaLnBrk="1" hangingPunct="1">
              <a:buFont typeface="Arial" pitchFamily="34" charset="0"/>
              <a:buChar char="•"/>
              <a:defRPr/>
            </a:pPr>
            <a:r>
              <a:rPr lang="id-ID" sz="1100" b="1" dirty="0">
                <a:solidFill>
                  <a:srgbClr val="000000"/>
                </a:solidFill>
                <a:latin typeface="Arial Narrow" pitchFamily="34" charset="0"/>
                <a:ea typeface="+mn-ea"/>
              </a:rPr>
              <a:t>RTK</a:t>
            </a:r>
          </a:p>
          <a:p>
            <a:pPr eaLnBrk="1" hangingPunct="1">
              <a:buFont typeface="Arial" pitchFamily="34" charset="0"/>
              <a:buChar char="•"/>
              <a:defRPr/>
            </a:pPr>
            <a:r>
              <a:rPr lang="id-ID" sz="1100" b="1" dirty="0">
                <a:solidFill>
                  <a:srgbClr val="000000"/>
                </a:solidFill>
                <a:latin typeface="Arial Narrow" pitchFamily="34" charset="0"/>
                <a:ea typeface="+mn-ea"/>
              </a:rPr>
              <a:t>Kemitraan Bidan Dukun</a:t>
            </a:r>
          </a:p>
          <a:p>
            <a:pPr eaLnBrk="1" hangingPunct="1">
              <a:buFont typeface="Arial" pitchFamily="34" charset="0"/>
              <a:buChar char="•"/>
              <a:defRPr/>
            </a:pPr>
            <a:r>
              <a:rPr lang="id-ID" sz="1100" b="1" dirty="0">
                <a:solidFill>
                  <a:srgbClr val="000000"/>
                </a:solidFill>
                <a:latin typeface="Arial Narrow" pitchFamily="34" charset="0"/>
                <a:ea typeface="+mn-ea"/>
              </a:rPr>
              <a:t>KB PP</a:t>
            </a:r>
          </a:p>
          <a:p>
            <a:pPr eaLnBrk="1" hangingPunct="1">
              <a:buFont typeface="Arial" pitchFamily="34" charset="0"/>
              <a:buChar char="•"/>
              <a:defRPr/>
            </a:pPr>
            <a:r>
              <a:rPr lang="id-ID" sz="1100" b="1" dirty="0">
                <a:solidFill>
                  <a:srgbClr val="000000"/>
                </a:solidFill>
                <a:latin typeface="Arial Narrow" pitchFamily="34" charset="0"/>
                <a:ea typeface="+mn-ea"/>
              </a:rPr>
              <a:t>PONED/ PONEK</a:t>
            </a:r>
          </a:p>
          <a:p>
            <a:pPr eaLnBrk="1" hangingPunct="1">
              <a:buFont typeface="Arial" pitchFamily="34" charset="0"/>
              <a:buChar char="•"/>
              <a:defRPr/>
            </a:pPr>
            <a:endParaRPr lang="id-ID" sz="1100" b="1" dirty="0">
              <a:solidFill>
                <a:srgbClr val="000000"/>
              </a:solidFill>
              <a:latin typeface="Arial Narrow" pitchFamily="34" charset="0"/>
              <a:ea typeface="+mn-ea"/>
            </a:endParaRPr>
          </a:p>
          <a:p>
            <a:pPr marL="0" indent="0">
              <a:spcBef>
                <a:spcPct val="20000"/>
              </a:spcBef>
              <a:defRPr/>
            </a:pPr>
            <a:endParaRPr lang="id-ID" sz="1400" dirty="0">
              <a:latin typeface="Calibri" pitchFamily="34" charset="0"/>
              <a:ea typeface="ＭＳ Ｐゴシック" pitchFamily="34" charset="-128"/>
            </a:endParaRPr>
          </a:p>
        </p:txBody>
      </p:sp>
      <p:sp>
        <p:nvSpPr>
          <p:cNvPr id="36" name="Content Placeholder 2"/>
          <p:cNvSpPr txBox="1">
            <a:spLocks/>
          </p:cNvSpPr>
          <p:nvPr/>
        </p:nvSpPr>
        <p:spPr bwMode="auto">
          <a:xfrm>
            <a:off x="2514600" y="4114800"/>
            <a:ext cx="1295400" cy="2743200"/>
          </a:xfrm>
          <a:prstGeom prst="rect">
            <a:avLst/>
          </a:prstGeom>
          <a:noFill/>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defRPr/>
            </a:pPr>
            <a:r>
              <a:rPr lang="en-US" sz="1200" dirty="0"/>
              <a:t>S</a:t>
            </a:r>
            <a:r>
              <a:rPr lang="id-ID" sz="1200" dirty="0"/>
              <a:t>DIDTK</a:t>
            </a:r>
          </a:p>
          <a:p>
            <a:pPr marL="176213" indent="-176213">
              <a:defRPr/>
            </a:pPr>
            <a:r>
              <a:rPr lang="id-ID" sz="1200" dirty="0"/>
              <a:t>Imunisasi </a:t>
            </a:r>
            <a:endParaRPr lang="id-ID" sz="1600" dirty="0"/>
          </a:p>
          <a:p>
            <a:pPr marL="176213" indent="-176213">
              <a:defRPr/>
            </a:pPr>
            <a:r>
              <a:rPr lang="id-ID" sz="1200" dirty="0"/>
              <a:t>Gizi</a:t>
            </a:r>
          </a:p>
          <a:p>
            <a:pPr marL="176213" indent="-176213">
              <a:defRPr/>
            </a:pPr>
            <a:r>
              <a:rPr lang="id-ID" sz="1200" dirty="0"/>
              <a:t>Kolaborasi PAUD, BKB, dan Posyandu</a:t>
            </a:r>
          </a:p>
          <a:p>
            <a:pPr marL="176213" indent="-176213">
              <a:defRPr/>
            </a:pPr>
            <a:r>
              <a:rPr lang="id-ID" sz="1200" dirty="0"/>
              <a:t>Deteksi dan Simulasi kognitif</a:t>
            </a:r>
            <a:endParaRPr lang="id-ID" sz="1050" dirty="0"/>
          </a:p>
        </p:txBody>
      </p:sp>
      <p:sp>
        <p:nvSpPr>
          <p:cNvPr id="37" name="Content Placeholder 2"/>
          <p:cNvSpPr txBox="1">
            <a:spLocks/>
          </p:cNvSpPr>
          <p:nvPr/>
        </p:nvSpPr>
        <p:spPr bwMode="auto">
          <a:xfrm>
            <a:off x="3790950" y="3733800"/>
            <a:ext cx="1295400" cy="2743200"/>
          </a:xfrm>
          <a:prstGeom prst="rect">
            <a:avLst/>
          </a:prstGeom>
          <a:noFill/>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defRPr/>
            </a:pPr>
            <a:r>
              <a:rPr lang="id-ID" sz="1200" dirty="0"/>
              <a:t>UKS</a:t>
            </a:r>
          </a:p>
          <a:p>
            <a:pPr marL="176213" indent="-176213">
              <a:defRPr/>
            </a:pPr>
            <a:r>
              <a:rPr lang="id-ID" sz="1200" dirty="0"/>
              <a:t>Imunisasi anak sekolah</a:t>
            </a:r>
          </a:p>
          <a:p>
            <a:pPr marL="176213" indent="-176213">
              <a:defRPr/>
            </a:pPr>
            <a:r>
              <a:rPr lang="en-US" sz="1200" dirty="0"/>
              <a:t>P</a:t>
            </a:r>
            <a:r>
              <a:rPr lang="id-ID" sz="1200" dirty="0"/>
              <a:t>enjaringan anak usia sekolah</a:t>
            </a:r>
          </a:p>
          <a:p>
            <a:pPr marL="176213" indent="-176213">
              <a:defRPr/>
            </a:pPr>
            <a:r>
              <a:rPr lang="id-ID" sz="1200" dirty="0"/>
              <a:t>PMT</a:t>
            </a:r>
          </a:p>
          <a:p>
            <a:pPr marL="176213" indent="-176213">
              <a:defRPr/>
            </a:pPr>
            <a:endParaRPr lang="id-ID" sz="1050" dirty="0"/>
          </a:p>
        </p:txBody>
      </p:sp>
      <p:sp>
        <p:nvSpPr>
          <p:cNvPr id="38" name="Content Placeholder 2"/>
          <p:cNvSpPr txBox="1">
            <a:spLocks/>
          </p:cNvSpPr>
          <p:nvPr/>
        </p:nvSpPr>
        <p:spPr bwMode="auto">
          <a:xfrm>
            <a:off x="5029200" y="3352800"/>
            <a:ext cx="1295400" cy="2743200"/>
          </a:xfrm>
          <a:prstGeom prst="rect">
            <a:avLst/>
          </a:prstGeom>
          <a:noFill/>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defRPr/>
            </a:pPr>
            <a:r>
              <a:rPr lang="en-US" sz="1200" dirty="0"/>
              <a:t>K</a:t>
            </a:r>
            <a:r>
              <a:rPr lang="id-ID" sz="1200" dirty="0"/>
              <a:t>esehatan reproduksi</a:t>
            </a:r>
          </a:p>
          <a:p>
            <a:pPr marL="176213" indent="-176213">
              <a:defRPr/>
            </a:pPr>
            <a:r>
              <a:rPr lang="id-ID" sz="1200" dirty="0"/>
              <a:t>Konsuling gizi HIV/AIDS dan NAPZA</a:t>
            </a:r>
          </a:p>
          <a:p>
            <a:pPr marL="176213" indent="-176213">
              <a:defRPr/>
            </a:pPr>
            <a:r>
              <a:rPr lang="id-ID" sz="1200" dirty="0"/>
              <a:t>Tablet Fe</a:t>
            </a:r>
          </a:p>
          <a:p>
            <a:pPr marL="176213" indent="-176213">
              <a:defRPr/>
            </a:pPr>
            <a:r>
              <a:rPr lang="id-ID" sz="1200" dirty="0"/>
              <a:t>Konseling Kespro</a:t>
            </a:r>
          </a:p>
          <a:p>
            <a:pPr marL="176213" indent="-176213">
              <a:defRPr/>
            </a:pPr>
            <a:r>
              <a:rPr lang="id-ID" sz="1200" dirty="0"/>
              <a:t>PKRT</a:t>
            </a:r>
          </a:p>
          <a:p>
            <a:pPr marL="176213" indent="-176213">
              <a:defRPr/>
            </a:pPr>
            <a:endParaRPr lang="id-ID" sz="1050" dirty="0"/>
          </a:p>
        </p:txBody>
      </p:sp>
      <p:sp>
        <p:nvSpPr>
          <p:cNvPr id="33800" name="Content Placeholder 2"/>
          <p:cNvSpPr txBox="1">
            <a:spLocks/>
          </p:cNvSpPr>
          <p:nvPr/>
        </p:nvSpPr>
        <p:spPr bwMode="auto">
          <a:xfrm>
            <a:off x="6324600" y="2895600"/>
            <a:ext cx="1295400" cy="2743200"/>
          </a:xfrm>
          <a:prstGeom prst="rect">
            <a:avLst/>
          </a:prstGeom>
          <a:noFill/>
          <a:ln w="9525">
            <a:noFill/>
            <a:miter lim="800000"/>
            <a:headEnd/>
            <a:tailEnd/>
          </a:ln>
        </p:spPr>
        <p:txBody>
          <a:bodyPr/>
          <a:lstStyle/>
          <a:p>
            <a:pPr marL="176213" indent="-176213" eaLnBrk="0" hangingPunct="0">
              <a:spcBef>
                <a:spcPct val="20000"/>
              </a:spcBef>
              <a:buFont typeface="Arial" pitchFamily="34" charset="0"/>
              <a:buChar char="•"/>
            </a:pPr>
            <a:r>
              <a:rPr lang="id-ID" altLang="id-ID" sz="1200">
                <a:cs typeface="Gill Sans" charset="0"/>
              </a:rPr>
              <a:t>KB bagi PUS</a:t>
            </a:r>
          </a:p>
          <a:p>
            <a:pPr marL="176213" indent="-176213" eaLnBrk="0" hangingPunct="0">
              <a:spcBef>
                <a:spcPct val="20000"/>
              </a:spcBef>
              <a:buFont typeface="Arial" pitchFamily="34" charset="0"/>
              <a:buChar char="•"/>
            </a:pPr>
            <a:r>
              <a:rPr lang="id-ID" altLang="id-ID" sz="1200">
                <a:cs typeface="Gill Sans" charset="0"/>
              </a:rPr>
              <a:t>PKRT</a:t>
            </a:r>
          </a:p>
          <a:p>
            <a:pPr marL="176213" indent="-176213" eaLnBrk="0" hangingPunct="0">
              <a:spcBef>
                <a:spcPct val="20000"/>
              </a:spcBef>
              <a:buFont typeface="Arial" pitchFamily="34" charset="0"/>
              <a:buChar char="•"/>
            </a:pPr>
            <a:r>
              <a:rPr lang="id-ID" altLang="id-ID" sz="1200">
                <a:cs typeface="Gill Sans" charset="0"/>
              </a:rPr>
              <a:t>Deteksi PM dan PTM</a:t>
            </a:r>
          </a:p>
          <a:p>
            <a:pPr marL="176213" indent="-176213" eaLnBrk="0" hangingPunct="0">
              <a:spcBef>
                <a:spcPct val="20000"/>
              </a:spcBef>
              <a:buFont typeface="Arial" pitchFamily="34" charset="0"/>
              <a:buChar char="•"/>
            </a:pPr>
            <a:r>
              <a:rPr lang="id-ID" altLang="id-ID" sz="1200">
                <a:cs typeface="Gill Sans" charset="0"/>
              </a:rPr>
              <a:t>Kesehatan OR dan kerja</a:t>
            </a:r>
          </a:p>
          <a:p>
            <a:pPr marL="176213" indent="-176213" eaLnBrk="0" hangingPunct="0">
              <a:spcBef>
                <a:spcPct val="20000"/>
              </a:spcBef>
              <a:buFont typeface="Arial" pitchFamily="34" charset="0"/>
              <a:buChar char="•"/>
            </a:pPr>
            <a:r>
              <a:rPr lang="id-ID" altLang="id-ID" sz="1200">
                <a:cs typeface="Gill Sans" charset="0"/>
              </a:rPr>
              <a:t>Brain Healty Life Style</a:t>
            </a:r>
          </a:p>
        </p:txBody>
      </p:sp>
      <p:sp>
        <p:nvSpPr>
          <p:cNvPr id="33801" name="Content Placeholder 2"/>
          <p:cNvSpPr txBox="1">
            <a:spLocks/>
          </p:cNvSpPr>
          <p:nvPr/>
        </p:nvSpPr>
        <p:spPr bwMode="auto">
          <a:xfrm>
            <a:off x="7620000" y="2514600"/>
            <a:ext cx="1524000" cy="2743200"/>
          </a:xfrm>
          <a:prstGeom prst="rect">
            <a:avLst/>
          </a:prstGeom>
          <a:noFill/>
          <a:ln w="9525">
            <a:noFill/>
            <a:miter lim="800000"/>
            <a:headEnd/>
            <a:tailEnd/>
          </a:ln>
        </p:spPr>
        <p:txBody>
          <a:bodyPr/>
          <a:lstStyle/>
          <a:p>
            <a:pPr marL="176213" indent="-176213">
              <a:buFont typeface="Arial" pitchFamily="34" charset="0"/>
              <a:buChar char="•"/>
            </a:pPr>
            <a:r>
              <a:rPr lang="en-US" altLang="id-ID" sz="1200" b="1">
                <a:solidFill>
                  <a:srgbClr val="000000"/>
                </a:solidFill>
                <a:cs typeface="Gill Sans" charset="0"/>
              </a:rPr>
              <a:t>Posyandu Lansia</a:t>
            </a:r>
          </a:p>
          <a:p>
            <a:pPr marL="176213" indent="-176213">
              <a:buFont typeface="Arial" pitchFamily="34" charset="0"/>
              <a:buChar char="•"/>
            </a:pPr>
            <a:r>
              <a:rPr lang="en-US" altLang="id-ID" sz="1200" b="1">
                <a:solidFill>
                  <a:srgbClr val="000000"/>
                </a:solidFill>
                <a:cs typeface="Gill Sans" charset="0"/>
              </a:rPr>
              <a:t>Peningkatan  kualitas Hidup Mandiri</a:t>
            </a:r>
          </a:p>
          <a:p>
            <a:pPr marL="176213" indent="-176213">
              <a:buFont typeface="Arial" pitchFamily="34" charset="0"/>
              <a:buChar char="•"/>
            </a:pPr>
            <a:r>
              <a:rPr lang="en-US" altLang="id-ID" sz="1200" b="1">
                <a:solidFill>
                  <a:srgbClr val="000000"/>
                </a:solidFill>
                <a:cs typeface="Gill Sans" charset="0"/>
              </a:rPr>
              <a:t>Perlambatan proses Degeneratif</a:t>
            </a:r>
          </a:p>
        </p:txBody>
      </p:sp>
      <p:sp>
        <p:nvSpPr>
          <p:cNvPr id="14" name="Rectangle 13"/>
          <p:cNvSpPr/>
          <p:nvPr/>
        </p:nvSpPr>
        <p:spPr>
          <a:xfrm>
            <a:off x="0" y="0"/>
            <a:ext cx="46038" cy="685800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 name="Rounded Rectangle 1"/>
          <p:cNvSpPr/>
          <p:nvPr/>
        </p:nvSpPr>
        <p:spPr>
          <a:xfrm>
            <a:off x="46038" y="2895600"/>
            <a:ext cx="2849562" cy="3962400"/>
          </a:xfrm>
          <a:prstGeom prst="round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Rounded Rectangle 11"/>
          <p:cNvSpPr/>
          <p:nvPr/>
        </p:nvSpPr>
        <p:spPr>
          <a:xfrm>
            <a:off x="6370638" y="1009650"/>
            <a:ext cx="1249362" cy="5848350"/>
          </a:xfrm>
          <a:prstGeom prst="round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Rounded Rectangle 12"/>
          <p:cNvSpPr/>
          <p:nvPr/>
        </p:nvSpPr>
        <p:spPr>
          <a:xfrm>
            <a:off x="5029200" y="1371600"/>
            <a:ext cx="1249363" cy="5486400"/>
          </a:xfrm>
          <a:prstGeom prst="round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3806" name="TextBox 2"/>
          <p:cNvSpPr txBox="1">
            <a:spLocks noChangeArrowheads="1"/>
          </p:cNvSpPr>
          <p:nvPr/>
        </p:nvSpPr>
        <p:spPr bwMode="auto">
          <a:xfrm>
            <a:off x="23813" y="3922713"/>
            <a:ext cx="1271587" cy="954087"/>
          </a:xfrm>
          <a:prstGeom prst="rect">
            <a:avLst/>
          </a:prstGeom>
          <a:solidFill>
            <a:srgbClr val="003400"/>
          </a:solidFill>
          <a:ln w="9525">
            <a:noFill/>
            <a:miter lim="800000"/>
            <a:headEnd/>
            <a:tailEnd/>
          </a:ln>
        </p:spPr>
        <p:txBody>
          <a:bodyPr>
            <a:spAutoFit/>
          </a:bodyPr>
          <a:lstStyle/>
          <a:p>
            <a:endParaRPr lang="id-ID" altLang="id-ID" sz="1400" b="1">
              <a:solidFill>
                <a:schemeClr val="bg1"/>
              </a:solidFill>
              <a:latin typeface="Arial" pitchFamily="34" charset="0"/>
              <a:cs typeface="Gill Sans" charset="0"/>
            </a:endParaRPr>
          </a:p>
          <a:p>
            <a:r>
              <a:rPr lang="id-ID" altLang="id-ID" sz="1400" b="1">
                <a:solidFill>
                  <a:schemeClr val="bg1"/>
                </a:solidFill>
                <a:latin typeface="Arial" pitchFamily="34" charset="0"/>
                <a:cs typeface="Gill Sans" charset="0"/>
              </a:rPr>
              <a:t>IBU HAMIL, BERSALIN, DAN NIFAS</a:t>
            </a:r>
          </a:p>
        </p:txBody>
      </p:sp>
      <p:sp>
        <p:nvSpPr>
          <p:cNvPr id="4" name="Rectangle 3"/>
          <p:cNvSpPr/>
          <p:nvPr/>
        </p:nvSpPr>
        <p:spPr>
          <a:xfrm>
            <a:off x="671513" y="-76200"/>
            <a:ext cx="7710487" cy="914400"/>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200" b="1" dirty="0"/>
              <a:t>CONTINUUM OF CARE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3"/>
          <p:cNvPicPr>
            <a:picLocks noChangeAspect="1"/>
          </p:cNvPicPr>
          <p:nvPr/>
        </p:nvPicPr>
        <p:blipFill>
          <a:blip r:embed="rId2"/>
          <a:srcRect l="14291" t="33783" r="49753" b="13463"/>
          <a:stretch>
            <a:fillRect/>
          </a:stretch>
        </p:blipFill>
        <p:spPr bwMode="auto">
          <a:xfrm>
            <a:off x="152400" y="1576918"/>
            <a:ext cx="3416300" cy="3551767"/>
          </a:xfrm>
          <a:prstGeom prst="rect">
            <a:avLst/>
          </a:prstGeom>
          <a:noFill/>
          <a:ln w="9525">
            <a:noFill/>
            <a:miter lim="800000"/>
            <a:headEnd/>
            <a:tailEnd/>
          </a:ln>
        </p:spPr>
      </p:pic>
      <p:sp>
        <p:nvSpPr>
          <p:cNvPr id="6" name="Right Arrow 5"/>
          <p:cNvSpPr/>
          <p:nvPr/>
        </p:nvSpPr>
        <p:spPr>
          <a:xfrm>
            <a:off x="3627438" y="1985433"/>
            <a:ext cx="944562" cy="3024717"/>
          </a:xfrm>
          <a:prstGeom prst="rightArrow">
            <a:avLst/>
          </a:prstGeom>
          <a:solidFill>
            <a:srgbClr val="008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7" name="Rectangle 6"/>
          <p:cNvSpPr/>
          <p:nvPr/>
        </p:nvSpPr>
        <p:spPr>
          <a:xfrm>
            <a:off x="152400" y="4049185"/>
            <a:ext cx="1060450" cy="106044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8" name="Rectangle 7"/>
          <p:cNvSpPr/>
          <p:nvPr/>
        </p:nvSpPr>
        <p:spPr>
          <a:xfrm>
            <a:off x="1327150" y="4049185"/>
            <a:ext cx="1060450" cy="10541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9" name="Rectangle 8"/>
          <p:cNvSpPr/>
          <p:nvPr/>
        </p:nvSpPr>
        <p:spPr>
          <a:xfrm>
            <a:off x="2508250" y="4049185"/>
            <a:ext cx="1060450" cy="10541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10" name="Rectangle 9"/>
          <p:cNvSpPr/>
          <p:nvPr/>
        </p:nvSpPr>
        <p:spPr>
          <a:xfrm>
            <a:off x="1327150" y="1600201"/>
            <a:ext cx="1060450" cy="10541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16" name="Rectangle 15"/>
          <p:cNvSpPr/>
          <p:nvPr/>
        </p:nvSpPr>
        <p:spPr>
          <a:xfrm>
            <a:off x="147638" y="5200651"/>
            <a:ext cx="3416300" cy="1488016"/>
          </a:xfrm>
          <a:prstGeom prst="rect">
            <a:avLst/>
          </a:prstGeom>
          <a:solidFill>
            <a:srgbClr val="FFFF9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lstStyle/>
          <a:p>
            <a:pPr marL="286954" lvl="1" indent="-218991" fontAlgn="auto">
              <a:spcBef>
                <a:spcPts val="0"/>
              </a:spcBef>
              <a:spcAft>
                <a:spcPts val="0"/>
              </a:spcAft>
              <a:buFont typeface="+mj-lt"/>
              <a:buAutoNum type="alphaLcPeriod"/>
              <a:defRPr/>
            </a:pPr>
            <a:r>
              <a:rPr lang="en-US" sz="1300" b="1" dirty="0" err="1">
                <a:solidFill>
                  <a:schemeClr val="tx1"/>
                </a:solidFill>
              </a:rPr>
              <a:t>Meningkatnya</a:t>
            </a:r>
            <a:r>
              <a:rPr lang="en-US" sz="1300" b="1" dirty="0">
                <a:solidFill>
                  <a:schemeClr val="tx1"/>
                </a:solidFill>
              </a:rPr>
              <a:t> </a:t>
            </a:r>
            <a:r>
              <a:rPr lang="en-US" sz="1300" b="1" u="sng" dirty="0" err="1">
                <a:solidFill>
                  <a:schemeClr val="tx1"/>
                </a:solidFill>
              </a:rPr>
              <a:t>kesadaran</a:t>
            </a:r>
            <a:r>
              <a:rPr lang="en-US" sz="1300" b="1" u="sng" dirty="0">
                <a:solidFill>
                  <a:schemeClr val="tx1"/>
                </a:solidFill>
              </a:rPr>
              <a:t> </a:t>
            </a:r>
            <a:r>
              <a:rPr lang="en-US" sz="1300" b="1" u="sng" dirty="0" err="1">
                <a:solidFill>
                  <a:schemeClr val="tx1"/>
                </a:solidFill>
              </a:rPr>
              <a:t>isu</a:t>
            </a:r>
            <a:r>
              <a:rPr lang="en-US" sz="1300" b="1" u="sng" dirty="0">
                <a:solidFill>
                  <a:schemeClr val="tx1"/>
                </a:solidFill>
              </a:rPr>
              <a:t> </a:t>
            </a:r>
            <a:r>
              <a:rPr lang="en-US" sz="1300" b="1" dirty="0" err="1">
                <a:solidFill>
                  <a:schemeClr val="tx1"/>
                </a:solidFill>
              </a:rPr>
              <a:t>kesehatan</a:t>
            </a:r>
            <a:endParaRPr lang="en-US" sz="1300" b="1" dirty="0">
              <a:solidFill>
                <a:schemeClr val="tx1"/>
              </a:solidFill>
            </a:endParaRPr>
          </a:p>
          <a:p>
            <a:pPr marL="286954" lvl="1" indent="-218991" fontAlgn="auto">
              <a:spcBef>
                <a:spcPts val="0"/>
              </a:spcBef>
              <a:spcAft>
                <a:spcPts val="0"/>
              </a:spcAft>
              <a:buFont typeface="+mj-lt"/>
              <a:buAutoNum type="alphaLcPeriod"/>
              <a:defRPr/>
            </a:pPr>
            <a:r>
              <a:rPr lang="en-US" sz="1300" b="1" dirty="0" err="1">
                <a:solidFill>
                  <a:schemeClr val="tx1"/>
                </a:solidFill>
              </a:rPr>
              <a:t>Meningkatnya</a:t>
            </a:r>
            <a:r>
              <a:rPr lang="en-US" sz="1300" b="1" dirty="0">
                <a:solidFill>
                  <a:schemeClr val="tx1"/>
                </a:solidFill>
              </a:rPr>
              <a:t> </a:t>
            </a:r>
            <a:r>
              <a:rPr lang="en-US" sz="1300" b="1" dirty="0" err="1">
                <a:solidFill>
                  <a:schemeClr val="tx1"/>
                </a:solidFill>
              </a:rPr>
              <a:t>alokasi</a:t>
            </a:r>
            <a:r>
              <a:rPr lang="en-US" sz="1300" b="1" dirty="0">
                <a:solidFill>
                  <a:schemeClr val="tx1"/>
                </a:solidFill>
              </a:rPr>
              <a:t> </a:t>
            </a:r>
            <a:r>
              <a:rPr lang="en-US" sz="1300" b="1" dirty="0" err="1">
                <a:solidFill>
                  <a:schemeClr val="tx1"/>
                </a:solidFill>
              </a:rPr>
              <a:t>anggaran</a:t>
            </a:r>
            <a:r>
              <a:rPr lang="en-US" sz="1300" b="1" dirty="0">
                <a:solidFill>
                  <a:schemeClr val="tx1"/>
                </a:solidFill>
              </a:rPr>
              <a:t> </a:t>
            </a:r>
            <a:r>
              <a:rPr lang="en-US" sz="1300" b="1" dirty="0" err="1">
                <a:solidFill>
                  <a:schemeClr val="tx1"/>
                </a:solidFill>
              </a:rPr>
              <a:t>kesehatan</a:t>
            </a:r>
            <a:endParaRPr lang="en-US" sz="1300" b="1" dirty="0">
              <a:solidFill>
                <a:schemeClr val="tx1"/>
              </a:solidFill>
            </a:endParaRPr>
          </a:p>
          <a:p>
            <a:pPr marL="286954" lvl="1" indent="-218991" fontAlgn="auto">
              <a:spcBef>
                <a:spcPts val="0"/>
              </a:spcBef>
              <a:spcAft>
                <a:spcPts val="0"/>
              </a:spcAft>
              <a:buFont typeface="+mj-lt"/>
              <a:buAutoNum type="alphaLcPeriod"/>
              <a:defRPr/>
            </a:pPr>
            <a:r>
              <a:rPr lang="en-US" sz="1300" b="1" dirty="0" err="1">
                <a:solidFill>
                  <a:schemeClr val="tx1"/>
                </a:solidFill>
              </a:rPr>
              <a:t>Menyatunya</a:t>
            </a:r>
            <a:r>
              <a:rPr lang="en-US" sz="1300" b="1" dirty="0">
                <a:solidFill>
                  <a:schemeClr val="tx1"/>
                </a:solidFill>
              </a:rPr>
              <a:t> </a:t>
            </a:r>
            <a:r>
              <a:rPr lang="en-US" sz="1300" b="1" dirty="0" err="1">
                <a:solidFill>
                  <a:schemeClr val="tx1"/>
                </a:solidFill>
              </a:rPr>
              <a:t>arah</a:t>
            </a:r>
            <a:r>
              <a:rPr lang="en-US" sz="1300" b="1" dirty="0">
                <a:solidFill>
                  <a:schemeClr val="tx1"/>
                </a:solidFill>
              </a:rPr>
              <a:t> </a:t>
            </a:r>
            <a:r>
              <a:rPr lang="en-US" sz="1300" b="1" dirty="0" err="1">
                <a:solidFill>
                  <a:schemeClr val="tx1"/>
                </a:solidFill>
              </a:rPr>
              <a:t>pembangunan</a:t>
            </a:r>
            <a:r>
              <a:rPr lang="en-US" sz="1300" b="1" dirty="0">
                <a:solidFill>
                  <a:schemeClr val="tx1"/>
                </a:solidFill>
              </a:rPr>
              <a:t> </a:t>
            </a:r>
            <a:r>
              <a:rPr lang="en-US" sz="1300" b="1" dirty="0" err="1">
                <a:solidFill>
                  <a:schemeClr val="tx1"/>
                </a:solidFill>
              </a:rPr>
              <a:t>kesehatan</a:t>
            </a:r>
            <a:endParaRPr lang="en-US" sz="1300" b="1" dirty="0">
              <a:solidFill>
                <a:schemeClr val="tx1"/>
              </a:solidFill>
            </a:endParaRPr>
          </a:p>
          <a:p>
            <a:pPr marL="286954" lvl="1" indent="-218991" fontAlgn="auto">
              <a:spcBef>
                <a:spcPts val="0"/>
              </a:spcBef>
              <a:spcAft>
                <a:spcPts val="0"/>
              </a:spcAft>
              <a:buFont typeface="+mj-lt"/>
              <a:buAutoNum type="alphaLcPeriod"/>
              <a:defRPr/>
            </a:pPr>
            <a:r>
              <a:rPr lang="id-ID" sz="1300" b="1" u="sng" dirty="0">
                <a:solidFill>
                  <a:schemeClr val="tx1"/>
                </a:solidFill>
              </a:rPr>
              <a:t>Integrasi monitoring dan evaluasi untuk isu-isu prioritas</a:t>
            </a:r>
            <a:endParaRPr lang="en-US" sz="1300" b="1" u="sng" dirty="0">
              <a:solidFill>
                <a:schemeClr val="tx1"/>
              </a:solidFill>
            </a:endParaRPr>
          </a:p>
        </p:txBody>
      </p:sp>
      <p:pic>
        <p:nvPicPr>
          <p:cNvPr id="18" name="Content Placeholder 5"/>
          <p:cNvPicPr>
            <a:picLocks noChangeAspect="1"/>
          </p:cNvPicPr>
          <p:nvPr/>
        </p:nvPicPr>
        <p:blipFill>
          <a:blip r:embed="rId3"/>
          <a:srcRect l="9737" t="46042" r="45445" b="23970"/>
          <a:stretch>
            <a:fillRect/>
          </a:stretch>
        </p:blipFill>
        <p:spPr bwMode="auto">
          <a:xfrm>
            <a:off x="4867276" y="5082118"/>
            <a:ext cx="3362325" cy="1629833"/>
          </a:xfrm>
          <a:prstGeom prst="rect">
            <a:avLst/>
          </a:prstGeom>
          <a:noFill/>
          <a:ln w="9525">
            <a:noFill/>
            <a:miter lim="800000"/>
            <a:headEnd/>
            <a:tailEnd/>
          </a:ln>
        </p:spPr>
      </p:pic>
      <p:sp>
        <p:nvSpPr>
          <p:cNvPr id="21" name="TextBox 20"/>
          <p:cNvSpPr txBox="1">
            <a:spLocks noChangeArrowheads="1"/>
          </p:cNvSpPr>
          <p:nvPr/>
        </p:nvSpPr>
        <p:spPr bwMode="auto">
          <a:xfrm>
            <a:off x="4572000" y="4396318"/>
            <a:ext cx="4483100" cy="473311"/>
          </a:xfrm>
          <a:prstGeom prst="rect">
            <a:avLst/>
          </a:prstGeom>
          <a:solidFill>
            <a:srgbClr val="FFFF00"/>
          </a:solidFill>
          <a:ln w="9525">
            <a:noFill/>
            <a:miter lim="800000"/>
            <a:headEnd/>
            <a:tailEnd/>
          </a:ln>
        </p:spPr>
        <p:txBody>
          <a:bodyPr lIns="72494" tIns="36247" rIns="72494" bIns="36247">
            <a:spAutoFit/>
          </a:bodyPr>
          <a:lstStyle/>
          <a:p>
            <a:pPr algn="ctr"/>
            <a:r>
              <a:rPr lang="id-ID" sz="1300" b="1">
                <a:latin typeface="Calibri" pitchFamily="34" charset="0"/>
              </a:rPr>
              <a:t>PENEKANAN SDGs:</a:t>
            </a:r>
          </a:p>
          <a:p>
            <a:pPr algn="ctr"/>
            <a:r>
              <a:rPr lang="id-ID" sz="1300" b="1" i="1">
                <a:latin typeface="Calibri" pitchFamily="34" charset="0"/>
              </a:rPr>
              <a:t>5P : PEOPLE, PLANET, PEACE, PROSPERITY AND PARTNERSHIP</a:t>
            </a:r>
          </a:p>
        </p:txBody>
      </p:sp>
      <p:sp>
        <p:nvSpPr>
          <p:cNvPr id="5131" name="Title 28"/>
          <p:cNvSpPr>
            <a:spLocks noGrp="1"/>
          </p:cNvSpPr>
          <p:nvPr>
            <p:ph type="title"/>
          </p:nvPr>
        </p:nvSpPr>
        <p:spPr>
          <a:xfrm>
            <a:off x="338138" y="279401"/>
            <a:ext cx="8229600" cy="632884"/>
          </a:xfrm>
        </p:spPr>
        <p:txBody>
          <a:bodyPr>
            <a:normAutofit fontScale="90000"/>
          </a:bodyPr>
          <a:lstStyle/>
          <a:p>
            <a:pPr eaLnBrk="1" hangingPunct="1"/>
            <a:r>
              <a:rPr lang="id-ID" sz="4000" b="1"/>
              <a:t>KELANJUTAN MDGs</a:t>
            </a:r>
          </a:p>
        </p:txBody>
      </p:sp>
      <p:pic>
        <p:nvPicPr>
          <p:cNvPr id="24" name="Picture 23" descr="photo (2).JPG"/>
          <p:cNvPicPr>
            <a:picLocks noChangeAspect="1"/>
          </p:cNvPicPr>
          <p:nvPr/>
        </p:nvPicPr>
        <p:blipFill>
          <a:blip r:embed="rId4"/>
          <a:srcRect t="12296"/>
          <a:stretch>
            <a:fillRect/>
          </a:stretch>
        </p:blipFill>
        <p:spPr bwMode="auto">
          <a:xfrm>
            <a:off x="4608513" y="1619252"/>
            <a:ext cx="4387850" cy="2736849"/>
          </a:xfrm>
          <a:prstGeom prst="rect">
            <a:avLst/>
          </a:prstGeom>
          <a:noFill/>
          <a:ln w="9525">
            <a:noFill/>
            <a:miter lim="800000"/>
            <a:headEnd/>
            <a:tailEnd/>
          </a:ln>
        </p:spPr>
      </p:pic>
      <p:sp>
        <p:nvSpPr>
          <p:cNvPr id="25" name="Rectangle 24"/>
          <p:cNvSpPr/>
          <p:nvPr/>
        </p:nvSpPr>
        <p:spPr>
          <a:xfrm>
            <a:off x="6105525" y="1619251"/>
            <a:ext cx="673100" cy="86571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26" name="Rectangle 25"/>
          <p:cNvSpPr/>
          <p:nvPr/>
        </p:nvSpPr>
        <p:spPr>
          <a:xfrm>
            <a:off x="8347075" y="1619251"/>
            <a:ext cx="673100" cy="86571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27" name="Rectangle 26"/>
          <p:cNvSpPr/>
          <p:nvPr/>
        </p:nvSpPr>
        <p:spPr>
          <a:xfrm>
            <a:off x="5338764" y="1619251"/>
            <a:ext cx="708025" cy="86571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28" name="Rectangle 27"/>
          <p:cNvSpPr/>
          <p:nvPr/>
        </p:nvSpPr>
        <p:spPr>
          <a:xfrm>
            <a:off x="7580313" y="1619251"/>
            <a:ext cx="673100" cy="86571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4" tIns="36247" rIns="72494" bIns="36247" anchor="ctr"/>
          <a:lstStyle/>
          <a:p>
            <a:pPr algn="ctr" fontAlgn="auto">
              <a:spcBef>
                <a:spcPts val="0"/>
              </a:spcBef>
              <a:spcAft>
                <a:spcPts val="0"/>
              </a:spcAft>
              <a:defRPr/>
            </a:pPr>
            <a:endParaRPr lang="id-ID"/>
          </a:p>
        </p:txBody>
      </p:sp>
      <p:sp>
        <p:nvSpPr>
          <p:cNvPr id="3" name="Slide Number Placeholder 2"/>
          <p:cNvSpPr>
            <a:spLocks noGrp="1"/>
          </p:cNvSpPr>
          <p:nvPr>
            <p:ph type="sldNum" sz="quarter" idx="12"/>
          </p:nvPr>
        </p:nvSpPr>
        <p:spPr>
          <a:xfrm>
            <a:off x="6553200" y="6570133"/>
            <a:ext cx="2133600" cy="364067"/>
          </a:xfrm>
        </p:spPr>
        <p:txBody>
          <a:bodyPr/>
          <a:lstStyle/>
          <a:p>
            <a:pPr>
              <a:defRPr/>
            </a:pPr>
            <a:fld id="{135BD52E-A0A5-4937-81DE-9E3406766DD6}" type="slidenum">
              <a:rPr lang="id-ID"/>
              <a:pPr>
                <a:defRPr/>
              </a:pPr>
              <a:t>17</a:t>
            </a:fld>
            <a:endParaRPr lang="id-ID"/>
          </a:p>
        </p:txBody>
      </p:sp>
      <p:pic>
        <p:nvPicPr>
          <p:cNvPr id="20" name="Content Placeholder 11"/>
          <p:cNvPicPr>
            <a:picLocks noChangeAspect="1"/>
          </p:cNvPicPr>
          <p:nvPr/>
        </p:nvPicPr>
        <p:blipFill>
          <a:blip r:embed="rId5">
            <a:grayscl/>
          </a:blip>
          <a:srcRect l="44460" t="29625" r="44705" b="30318"/>
          <a:stretch>
            <a:fillRect/>
          </a:stretch>
        </p:blipFill>
        <p:spPr bwMode="auto">
          <a:xfrm>
            <a:off x="4159250" y="5010151"/>
            <a:ext cx="685800" cy="1744133"/>
          </a:xfrm>
          <a:prstGeom prst="rect">
            <a:avLst/>
          </a:prstGeom>
          <a:noFill/>
          <a:ln w="9525">
            <a:noFill/>
            <a:miter lim="800000"/>
            <a:headEnd/>
            <a:tailEnd/>
          </a:ln>
        </p:spPr>
      </p:pic>
      <p:pic>
        <p:nvPicPr>
          <p:cNvPr id="63490" name="Picture 2" descr="http://www.clker.com/cliparts/d/9/b/3/1206570064468089910johnny_automatic_Accommodations_4.svg.med.png"/>
          <p:cNvPicPr>
            <a:picLocks noChangeAspect="1" noChangeArrowheads="1"/>
          </p:cNvPicPr>
          <p:nvPr/>
        </p:nvPicPr>
        <p:blipFill>
          <a:blip r:embed="rId6"/>
          <a:srcRect l="25200" t="5040" r="24400" b="9280"/>
          <a:stretch>
            <a:fillRect/>
          </a:stretch>
        </p:blipFill>
        <p:spPr bwMode="auto">
          <a:xfrm>
            <a:off x="8264526" y="5010151"/>
            <a:ext cx="790575" cy="1729316"/>
          </a:xfrm>
          <a:prstGeom prst="rect">
            <a:avLst/>
          </a:prstGeom>
          <a:noFill/>
          <a:ln w="9525">
            <a:noFill/>
            <a:miter lim="800000"/>
            <a:headEnd/>
            <a:tailEnd/>
          </a:ln>
        </p:spPr>
      </p:pic>
      <p:sp>
        <p:nvSpPr>
          <p:cNvPr id="5140" name="TextBox 3"/>
          <p:cNvSpPr txBox="1">
            <a:spLocks noChangeArrowheads="1"/>
          </p:cNvSpPr>
          <p:nvPr/>
        </p:nvSpPr>
        <p:spPr bwMode="auto">
          <a:xfrm>
            <a:off x="147639" y="931334"/>
            <a:ext cx="915635" cy="523220"/>
          </a:xfrm>
          <a:prstGeom prst="rect">
            <a:avLst/>
          </a:prstGeom>
          <a:noFill/>
          <a:ln w="9525">
            <a:noFill/>
            <a:miter lim="800000"/>
            <a:headEnd/>
            <a:tailEnd/>
          </a:ln>
        </p:spPr>
        <p:txBody>
          <a:bodyPr wrap="none">
            <a:spAutoFit/>
          </a:bodyPr>
          <a:lstStyle/>
          <a:p>
            <a:r>
              <a:rPr lang="en-US" sz="2800" b="1">
                <a:latin typeface="Calibri" pitchFamily="34" charset="0"/>
              </a:rPr>
              <a:t>2000</a:t>
            </a:r>
          </a:p>
        </p:txBody>
      </p:sp>
      <p:sp>
        <p:nvSpPr>
          <p:cNvPr id="5141" name="TextBox 21"/>
          <p:cNvSpPr txBox="1">
            <a:spLocks noChangeArrowheads="1"/>
          </p:cNvSpPr>
          <p:nvPr/>
        </p:nvSpPr>
        <p:spPr bwMode="auto">
          <a:xfrm>
            <a:off x="3660776" y="969433"/>
            <a:ext cx="915635" cy="523220"/>
          </a:xfrm>
          <a:prstGeom prst="rect">
            <a:avLst/>
          </a:prstGeom>
          <a:noFill/>
          <a:ln w="9525">
            <a:noFill/>
            <a:miter lim="800000"/>
            <a:headEnd/>
            <a:tailEnd/>
          </a:ln>
        </p:spPr>
        <p:txBody>
          <a:bodyPr wrap="none" anchor="ctr">
            <a:spAutoFit/>
          </a:bodyPr>
          <a:lstStyle/>
          <a:p>
            <a:r>
              <a:rPr lang="en-US" sz="2800" b="1">
                <a:latin typeface="Calibri" pitchFamily="34" charset="0"/>
              </a:rPr>
              <a:t>2015</a:t>
            </a:r>
          </a:p>
        </p:txBody>
      </p:sp>
      <p:sp>
        <p:nvSpPr>
          <p:cNvPr id="5142" name="TextBox 22"/>
          <p:cNvSpPr txBox="1">
            <a:spLocks noChangeArrowheads="1"/>
          </p:cNvSpPr>
          <p:nvPr/>
        </p:nvSpPr>
        <p:spPr bwMode="auto">
          <a:xfrm>
            <a:off x="8220075" y="975785"/>
            <a:ext cx="915635" cy="523220"/>
          </a:xfrm>
          <a:prstGeom prst="rect">
            <a:avLst/>
          </a:prstGeom>
          <a:noFill/>
          <a:ln w="9525">
            <a:noFill/>
            <a:miter lim="800000"/>
            <a:headEnd/>
            <a:tailEnd/>
          </a:ln>
        </p:spPr>
        <p:txBody>
          <a:bodyPr wrap="none">
            <a:spAutoFit/>
          </a:bodyPr>
          <a:lstStyle/>
          <a:p>
            <a:r>
              <a:rPr lang="en-US" sz="2800" b="1">
                <a:latin typeface="Calibri" pitchFamily="34" charset="0"/>
              </a:rPr>
              <a:t>2030</a:t>
            </a:r>
          </a:p>
        </p:txBody>
      </p:sp>
      <p:cxnSp>
        <p:nvCxnSpPr>
          <p:cNvPr id="12" name="Straight Arrow Connector 11"/>
          <p:cNvCxnSpPr>
            <a:stCxn id="5140" idx="3"/>
            <a:endCxn id="5141" idx="1"/>
          </p:cNvCxnSpPr>
          <p:nvPr/>
        </p:nvCxnSpPr>
        <p:spPr>
          <a:xfrm>
            <a:off x="1063274" y="1192944"/>
            <a:ext cx="2597502" cy="3809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5142" idx="1"/>
          </p:cNvCxnSpPr>
          <p:nvPr/>
        </p:nvCxnSpPr>
        <p:spPr>
          <a:xfrm flipV="1">
            <a:off x="4572001" y="1237395"/>
            <a:ext cx="3648074" cy="7917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childTnLst>
                                </p:cTn>
                              </p:par>
                            </p:childTnLst>
                          </p:cTn>
                        </p:par>
                        <p:par>
                          <p:cTn id="38" fill="hold">
                            <p:stCondLst>
                              <p:cond delay="2500"/>
                            </p:stCondLst>
                            <p:childTnLst>
                              <p:par>
                                <p:cTn id="39" presetID="5" presetClass="entr" presetSubtype="1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heckerboard(across)">
                                      <p:cBhvr>
                                        <p:cTn id="41" dur="500"/>
                                        <p:tgtEl>
                                          <p:spTgt spid="27"/>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heckerboard(across)">
                                      <p:cBhvr>
                                        <p:cTn id="44" dur="500"/>
                                        <p:tgtEl>
                                          <p:spTgt spid="25"/>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heckerboard(across)">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0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2000"/>
                                        <p:tgtEl>
                                          <p:spTgt spid="18"/>
                                        </p:tgtEl>
                                      </p:cBhvr>
                                    </p:animEffect>
                                  </p:childTnLst>
                                </p:cTn>
                              </p:par>
                              <p:par>
                                <p:cTn id="59" presetID="21" presetClass="entr" presetSubtype="1"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heel(1)">
                                      <p:cBhvr>
                                        <p:cTn id="61" dur="20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63490"/>
                                        </p:tgtEl>
                                        <p:attrNameLst>
                                          <p:attrName>style.visibility</p:attrName>
                                        </p:attrNameLst>
                                      </p:cBhvr>
                                      <p:to>
                                        <p:strVal val="visible"/>
                                      </p:to>
                                    </p:set>
                                    <p:animEffect transition="in" filter="fade">
                                      <p:cBhvr>
                                        <p:cTn id="64"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animBg="1"/>
      <p:bldP spid="21"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643051"/>
          <a:ext cx="8610600" cy="4713259"/>
        </p:xfrm>
        <a:graphic>
          <a:graphicData uri="http://schemas.openxmlformats.org/drawingml/2006/table">
            <a:tbl>
              <a:tblPr firstRow="1">
                <a:tableStyleId>{1FECB4D8-DB02-4DC6-A0A2-4F2EBAE1DC90}</a:tableStyleId>
              </a:tblPr>
              <a:tblGrid>
                <a:gridCol w="6129350">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1195366">
                  <a:extLst>
                    <a:ext uri="{9D8B030D-6E8A-4147-A177-3AD203B41FA5}">
                      <a16:colId xmlns:a16="http://schemas.microsoft.com/office/drawing/2014/main" val="20002"/>
                    </a:ext>
                  </a:extLst>
                </a:gridCol>
              </a:tblGrid>
              <a:tr h="1145512">
                <a:tc>
                  <a:txBody>
                    <a:bodyPr/>
                    <a:lstStyle/>
                    <a:p>
                      <a:pPr marL="547688" marR="0" indent="-457200" algn="l" defTabSz="914400" rtl="0" eaLnBrk="1" fontAlgn="b" latinLnBrk="0" hangingPunct="1">
                        <a:lnSpc>
                          <a:spcPct val="100000"/>
                        </a:lnSpc>
                        <a:spcBef>
                          <a:spcPts val="0"/>
                        </a:spcBef>
                        <a:spcAft>
                          <a:spcPts val="0"/>
                        </a:spcAft>
                        <a:buClrTx/>
                        <a:buSzTx/>
                        <a:buFont typeface="+mj-lt"/>
                        <a:buAutoNum type="arabicPeriod" startAt="5"/>
                        <a:tabLst/>
                        <a:defRPr/>
                      </a:pPr>
                      <a:r>
                        <a:rPr lang="id-ID" sz="2600" dirty="0"/>
                        <a:t>Meningkatnya Jumlah, Jenis, Kualitas, &amp; Pemerataan Nakes</a:t>
                      </a:r>
                      <a:endParaRPr lang="id-ID" sz="2600" b="1" dirty="0">
                        <a:solidFill>
                          <a:schemeClr val="bg1"/>
                        </a:solidFill>
                        <a:latin typeface="Arial Rounded MT Bold" pitchFamily="34" charset="0"/>
                      </a:endParaRPr>
                    </a:p>
                  </a:txBody>
                  <a:tcPr marL="7165" marR="7165" marT="7620" marB="0" anchor="ctr"/>
                </a:tc>
                <a:tc>
                  <a:txBody>
                    <a:bodyPr/>
                    <a:lstStyle/>
                    <a:p>
                      <a:pPr algn="ctr"/>
                      <a:r>
                        <a:rPr lang="en-US" sz="2600" dirty="0"/>
                        <a:t>2015</a:t>
                      </a:r>
                      <a:endParaRPr lang="en-US" sz="2600" b="1" dirty="0">
                        <a:solidFill>
                          <a:schemeClr val="bg1"/>
                        </a:solidFill>
                        <a:latin typeface="Arial Rounded MT Bold" pitchFamily="34" charset="0"/>
                        <a:cs typeface="Arial" panose="020B0604020202020204" pitchFamily="34" charset="0"/>
                      </a:endParaRPr>
                    </a:p>
                  </a:txBody>
                  <a:tcPr marL="7165" marR="7165" marT="7620" marB="0" anchor="ctr"/>
                </a:tc>
                <a:tc>
                  <a:txBody>
                    <a:bodyPr/>
                    <a:lstStyle/>
                    <a:p>
                      <a:pPr marL="91440" algn="ctr" fontAlgn="b"/>
                      <a:r>
                        <a:rPr lang="en-US" sz="2600" u="none" strike="noStrike" dirty="0">
                          <a:effectLst/>
                        </a:rPr>
                        <a:t>2016</a:t>
                      </a:r>
                      <a:endParaRPr lang="en-US" sz="2600" b="1" i="0" u="none" strike="noStrike" dirty="0">
                        <a:solidFill>
                          <a:schemeClr val="bg1"/>
                        </a:solidFill>
                        <a:effectLst/>
                        <a:latin typeface="Arial Rounded MT Bold" pitchFamily="34" charset="0"/>
                        <a:cs typeface="Arial" panose="020B0604020202020204" pitchFamily="34" charset="0"/>
                      </a:endParaRPr>
                    </a:p>
                  </a:txBody>
                  <a:tcPr marL="7165" marR="7165" marT="7620" marB="0" anchor="ctr"/>
                </a:tc>
                <a:extLst>
                  <a:ext uri="{0D108BD9-81ED-4DB2-BD59-A6C34878D82A}">
                    <a16:rowId xmlns:a16="http://schemas.microsoft.com/office/drawing/2014/main" val="10000"/>
                  </a:ext>
                </a:extLst>
              </a:tr>
              <a:tr h="1682870">
                <a:tc>
                  <a:txBody>
                    <a:bodyPr/>
                    <a:lstStyle/>
                    <a:p>
                      <a:pPr marL="520700" indent="-409575">
                        <a:buFont typeface="+mj-lt"/>
                        <a:buAutoNum type="alphaLcPeriod"/>
                      </a:pPr>
                      <a:r>
                        <a:rPr lang="id-ID" sz="2600" kern="1200" dirty="0"/>
                        <a:t>∑ puskesmas yg </a:t>
                      </a:r>
                      <a:r>
                        <a:rPr lang="en-US" sz="2600" kern="1200" dirty="0"/>
                        <a:t>min </a:t>
                      </a:r>
                      <a:r>
                        <a:rPr lang="id-ID" sz="2600" kern="1200" dirty="0"/>
                        <a:t>memiliki  </a:t>
                      </a:r>
                      <a:r>
                        <a:rPr lang="en-US" sz="2600" kern="1200" dirty="0"/>
                        <a:t>5</a:t>
                      </a:r>
                      <a:r>
                        <a:rPr lang="id-ID" sz="2600" kern="1200" dirty="0"/>
                        <a:t> jenis nakes </a:t>
                      </a:r>
                      <a:r>
                        <a:rPr lang="en-US" sz="2600" kern="1200" dirty="0"/>
                        <a:t>(</a:t>
                      </a:r>
                      <a:r>
                        <a:rPr lang="id-ID" sz="2600" kern="1200" dirty="0"/>
                        <a:t>tenaga kesmas</a:t>
                      </a:r>
                      <a:r>
                        <a:rPr lang="en-US" sz="2600" kern="1200" dirty="0"/>
                        <a:t>, k</a:t>
                      </a:r>
                      <a:r>
                        <a:rPr lang="id-ID" sz="2600" kern="1200" dirty="0"/>
                        <a:t>esling, </a:t>
                      </a:r>
                      <a:r>
                        <a:rPr lang="en-US" sz="2600" kern="1200" dirty="0" err="1"/>
                        <a:t>tenaga</a:t>
                      </a:r>
                      <a:r>
                        <a:rPr lang="en-US" sz="2600" kern="1200" dirty="0"/>
                        <a:t> </a:t>
                      </a:r>
                      <a:r>
                        <a:rPr lang="id-ID" sz="2600" kern="1200" dirty="0"/>
                        <a:t>gizi ,</a:t>
                      </a:r>
                      <a:r>
                        <a:rPr lang="en-US" sz="2600" kern="1200" dirty="0"/>
                        <a:t> </a:t>
                      </a:r>
                      <a:r>
                        <a:rPr lang="en-US" sz="2600" kern="1200" dirty="0" err="1"/>
                        <a:t>tenaga</a:t>
                      </a:r>
                      <a:r>
                        <a:rPr lang="en-US" sz="2600" kern="1200" dirty="0"/>
                        <a:t>  </a:t>
                      </a:r>
                      <a:r>
                        <a:rPr lang="en-US" sz="2600" kern="1200" dirty="0" err="1"/>
                        <a:t>kefarmasian</a:t>
                      </a:r>
                      <a:r>
                        <a:rPr lang="en-US" sz="2600" kern="1200" baseline="0" dirty="0"/>
                        <a:t> </a:t>
                      </a:r>
                      <a:r>
                        <a:rPr lang="id-ID" sz="2600" kern="1200" baseline="0" dirty="0"/>
                        <a:t>&amp; </a:t>
                      </a:r>
                      <a:r>
                        <a:rPr lang="id-ID" sz="2600" kern="1200" dirty="0"/>
                        <a:t>a</a:t>
                      </a:r>
                      <a:r>
                        <a:rPr lang="en-US" sz="2600" kern="1200" dirty="0" err="1"/>
                        <a:t>nalis</a:t>
                      </a:r>
                      <a:r>
                        <a:rPr lang="en-US" sz="2600" kern="1200" baseline="0" dirty="0"/>
                        <a:t> </a:t>
                      </a:r>
                      <a:r>
                        <a:rPr lang="en-US" sz="2600" kern="1200" baseline="0" dirty="0" err="1"/>
                        <a:t>kesehatan</a:t>
                      </a:r>
                      <a:r>
                        <a:rPr lang="en-US" sz="2600" kern="1200" baseline="0" dirty="0"/>
                        <a:t>)</a:t>
                      </a:r>
                      <a:endParaRPr lang="id-ID" sz="2600" kern="1200" dirty="0">
                        <a:solidFill>
                          <a:schemeClr val="tx1"/>
                        </a:solidFill>
                        <a:latin typeface="Arial Rounded MT Bold" pitchFamily="34" charset="0"/>
                        <a:ea typeface="+mn-ea"/>
                        <a:cs typeface="+mn-cs"/>
                      </a:endParaRPr>
                    </a:p>
                  </a:txBody>
                  <a:tcPr marL="7165" marR="7165" marT="7620" marB="0" anchor="ctr"/>
                </a:tc>
                <a:tc>
                  <a:txBody>
                    <a:bodyPr/>
                    <a:lstStyle/>
                    <a:p>
                      <a:pPr marL="91440" algn="ctr" fontAlgn="b"/>
                      <a:r>
                        <a:rPr lang="en-US" sz="2600" u="none" strike="noStrike" dirty="0">
                          <a:effectLst/>
                        </a:rPr>
                        <a:t>1.200</a:t>
                      </a:r>
                      <a:endParaRPr lang="en-US" sz="2600" b="0" i="0" u="none" strike="noStrike" dirty="0">
                        <a:solidFill>
                          <a:schemeClr val="tx1"/>
                        </a:solidFill>
                        <a:effectLst/>
                        <a:latin typeface="Arial Rounded MT Bold" pitchFamily="34" charset="0"/>
                        <a:cs typeface="Arial" panose="020B0604020202020204" pitchFamily="34" charset="0"/>
                      </a:endParaRPr>
                    </a:p>
                  </a:txBody>
                  <a:tcPr marL="7165" marR="7165" marT="7620" marB="0" anchor="ctr"/>
                </a:tc>
                <a:tc>
                  <a:txBody>
                    <a:bodyPr/>
                    <a:lstStyle/>
                    <a:p>
                      <a:pPr marL="91440" algn="ctr" fontAlgn="b"/>
                      <a:r>
                        <a:rPr lang="en-US" sz="2600" kern="1200" dirty="0"/>
                        <a:t>2.000</a:t>
                      </a:r>
                      <a:endParaRPr lang="en-US" sz="2600" b="0" i="0" u="none" strike="noStrike" dirty="0">
                        <a:solidFill>
                          <a:schemeClr val="tx1"/>
                        </a:solidFill>
                        <a:effectLst/>
                        <a:latin typeface="Arial Rounded MT Bold" pitchFamily="34" charset="0"/>
                        <a:cs typeface="Arial" panose="020B0604020202020204" pitchFamily="34" charset="0"/>
                      </a:endParaRPr>
                    </a:p>
                  </a:txBody>
                  <a:tcPr marL="7165" marR="7165" marT="7620" marB="0" anchor="ctr"/>
                </a:tc>
                <a:extLst>
                  <a:ext uri="{0D108BD9-81ED-4DB2-BD59-A6C34878D82A}">
                    <a16:rowId xmlns:a16="http://schemas.microsoft.com/office/drawing/2014/main" val="10001"/>
                  </a:ext>
                </a:extLst>
              </a:tr>
              <a:tr h="1126550">
                <a:tc>
                  <a:txBody>
                    <a:bodyPr/>
                    <a:lstStyle/>
                    <a:p>
                      <a:pPr marL="457200" lvl="0" indent="-346075">
                        <a:buFont typeface="+mj-lt"/>
                        <a:buAutoNum type="alphaLcPeriod" startAt="2"/>
                        <a:tabLst/>
                      </a:pPr>
                      <a:r>
                        <a:rPr lang="en-US" sz="2600" kern="1200" dirty="0"/>
                        <a:t>% RS </a:t>
                      </a:r>
                      <a:r>
                        <a:rPr lang="en-US" sz="2600" kern="1200" dirty="0" err="1"/>
                        <a:t>Kab</a:t>
                      </a:r>
                      <a:r>
                        <a:rPr lang="en-US" sz="2600" kern="1200" dirty="0"/>
                        <a:t>/Kota </a:t>
                      </a:r>
                      <a:r>
                        <a:rPr lang="en-US" sz="2600" kern="1200" dirty="0" err="1"/>
                        <a:t>kelas</a:t>
                      </a:r>
                      <a:r>
                        <a:rPr lang="en-US" sz="2600" kern="1200" dirty="0"/>
                        <a:t> C </a:t>
                      </a:r>
                      <a:r>
                        <a:rPr lang="en-US" sz="2600" kern="1200" dirty="0" err="1"/>
                        <a:t>yg</a:t>
                      </a:r>
                      <a:r>
                        <a:rPr lang="en-US" sz="2600" kern="1200" dirty="0"/>
                        <a:t> </a:t>
                      </a:r>
                      <a:r>
                        <a:rPr lang="en-US" sz="2600" kern="1200" dirty="0" err="1"/>
                        <a:t>memiliki</a:t>
                      </a:r>
                      <a:r>
                        <a:rPr lang="en-US" sz="2600" kern="1200" dirty="0"/>
                        <a:t> 4 </a:t>
                      </a:r>
                      <a:r>
                        <a:rPr lang="en-US" sz="2600" kern="1200" dirty="0" err="1"/>
                        <a:t>dr</a:t>
                      </a:r>
                      <a:r>
                        <a:rPr lang="en-US" sz="2600" kern="1200" dirty="0"/>
                        <a:t> </a:t>
                      </a:r>
                      <a:r>
                        <a:rPr lang="en-US" sz="2600" kern="1200" dirty="0" err="1"/>
                        <a:t>spesialis</a:t>
                      </a:r>
                      <a:r>
                        <a:rPr lang="en-US" sz="2600" kern="1200" dirty="0"/>
                        <a:t> </a:t>
                      </a:r>
                      <a:r>
                        <a:rPr lang="en-US" sz="2600" kern="1200" dirty="0" err="1"/>
                        <a:t>dasar</a:t>
                      </a:r>
                      <a:r>
                        <a:rPr lang="en-US" sz="2600" kern="1200" dirty="0"/>
                        <a:t> </a:t>
                      </a:r>
                      <a:r>
                        <a:rPr lang="id-ID" sz="2600" kern="1200" dirty="0"/>
                        <a:t>&amp; </a:t>
                      </a:r>
                      <a:r>
                        <a:rPr lang="en-US" sz="2600" kern="1200" dirty="0"/>
                        <a:t>3 </a:t>
                      </a:r>
                      <a:r>
                        <a:rPr lang="en-US" sz="2600" kern="1200" dirty="0" err="1"/>
                        <a:t>dokter</a:t>
                      </a:r>
                      <a:r>
                        <a:rPr lang="en-US" sz="2600" kern="1200" dirty="0"/>
                        <a:t> </a:t>
                      </a:r>
                      <a:r>
                        <a:rPr lang="en-US" sz="2600" kern="1200" dirty="0" err="1"/>
                        <a:t>spesialis</a:t>
                      </a:r>
                      <a:r>
                        <a:rPr lang="en-US" sz="2600" kern="1200" dirty="0"/>
                        <a:t> </a:t>
                      </a:r>
                      <a:r>
                        <a:rPr lang="en-US" sz="2600" kern="1200" dirty="0" err="1"/>
                        <a:t>penunjang</a:t>
                      </a:r>
                      <a:endParaRPr lang="id-ID" sz="2600" kern="1200" dirty="0">
                        <a:solidFill>
                          <a:schemeClr val="tx1"/>
                        </a:solidFill>
                        <a:latin typeface="Arial Rounded MT Bold" pitchFamily="34" charset="0"/>
                        <a:ea typeface="+mn-ea"/>
                        <a:cs typeface="+mn-cs"/>
                      </a:endParaRPr>
                    </a:p>
                  </a:txBody>
                  <a:tcPr marL="7165" marR="7165" marT="7620" marB="0" anchor="ctr"/>
                </a:tc>
                <a:tc>
                  <a:txBody>
                    <a:bodyPr/>
                    <a:lstStyle/>
                    <a:p>
                      <a:pPr marL="91440" algn="ctr" fontAlgn="b"/>
                      <a:r>
                        <a:rPr lang="en-US" sz="2600" kern="1200" dirty="0"/>
                        <a:t>30%</a:t>
                      </a:r>
                      <a:endParaRPr lang="en-US" sz="2600" kern="1200" dirty="0">
                        <a:solidFill>
                          <a:schemeClr val="tx1"/>
                        </a:solidFill>
                        <a:latin typeface="Arial Rounded MT Bold" pitchFamily="34" charset="0"/>
                        <a:ea typeface="+mn-ea"/>
                        <a:cs typeface="+mn-cs"/>
                      </a:endParaRPr>
                    </a:p>
                  </a:txBody>
                  <a:tcPr marL="7165" marR="7165" marT="7620" marB="0" anchor="ctr"/>
                </a:tc>
                <a:tc>
                  <a:txBody>
                    <a:bodyPr/>
                    <a:lstStyle/>
                    <a:p>
                      <a:pPr marL="91440" algn="ctr" fontAlgn="b"/>
                      <a:r>
                        <a:rPr lang="en-US" sz="2600" kern="1200" dirty="0"/>
                        <a:t>35%</a:t>
                      </a:r>
                      <a:endParaRPr lang="en-US" sz="2600" kern="1200" dirty="0">
                        <a:solidFill>
                          <a:schemeClr val="tx1"/>
                        </a:solidFill>
                        <a:latin typeface="Arial Rounded MT Bold" pitchFamily="34" charset="0"/>
                        <a:ea typeface="+mn-ea"/>
                        <a:cs typeface="+mn-cs"/>
                      </a:endParaRPr>
                    </a:p>
                  </a:txBody>
                  <a:tcPr marL="7165" marR="7165" marT="7620" marB="0" anchor="ctr"/>
                </a:tc>
                <a:extLst>
                  <a:ext uri="{0D108BD9-81ED-4DB2-BD59-A6C34878D82A}">
                    <a16:rowId xmlns:a16="http://schemas.microsoft.com/office/drawing/2014/main" val="10002"/>
                  </a:ext>
                </a:extLst>
              </a:tr>
              <a:tr h="688537">
                <a:tc>
                  <a:txBody>
                    <a:bodyPr/>
                    <a:lstStyle/>
                    <a:p>
                      <a:pPr marL="457200" lvl="0" indent="-346075">
                        <a:buFont typeface="+mj-lt"/>
                        <a:buAutoNum type="alphaLcPeriod" startAt="3"/>
                      </a:pPr>
                      <a:r>
                        <a:rPr lang="id-ID" sz="2600" kern="1200" dirty="0"/>
                        <a:t>∑ nakes yg ditingkatkan kompetensinya</a:t>
                      </a:r>
                      <a:endParaRPr lang="id-ID" sz="2600" kern="1200" dirty="0">
                        <a:solidFill>
                          <a:schemeClr val="dk1"/>
                        </a:solidFill>
                        <a:latin typeface="Arial Rounded MT Bold" pitchFamily="34" charset="0"/>
                        <a:ea typeface="+mn-ea"/>
                        <a:cs typeface="+mn-cs"/>
                      </a:endParaRPr>
                    </a:p>
                  </a:txBody>
                  <a:tcPr marL="7165" marR="7165" marT="7620" marB="0" anchor="ctr"/>
                </a:tc>
                <a:tc>
                  <a:txBody>
                    <a:bodyPr/>
                    <a:lstStyle/>
                    <a:p>
                      <a:pPr marL="91440" algn="ctr" fontAlgn="b"/>
                      <a:r>
                        <a:rPr lang="en-US" sz="2600" u="none" strike="noStrike" dirty="0">
                          <a:effectLst/>
                        </a:rPr>
                        <a:t>10.200</a:t>
                      </a:r>
                      <a:endParaRPr lang="en-US" sz="2600" b="0" i="0" u="none" strike="noStrike" dirty="0">
                        <a:solidFill>
                          <a:srgbClr val="000000"/>
                        </a:solidFill>
                        <a:effectLst/>
                        <a:latin typeface="Arial Rounded MT Bold" pitchFamily="34" charset="0"/>
                        <a:cs typeface="Arial" panose="020B0604020202020204" pitchFamily="34" charset="0"/>
                      </a:endParaRPr>
                    </a:p>
                  </a:txBody>
                  <a:tcPr marL="7165" marR="7165" marT="7620" marB="0" anchor="ctr"/>
                </a:tc>
                <a:tc>
                  <a:txBody>
                    <a:bodyPr/>
                    <a:lstStyle/>
                    <a:p>
                      <a:pPr marL="91440" algn="ctr" fontAlgn="b"/>
                      <a:r>
                        <a:rPr lang="en-US" sz="2600" u="none" strike="noStrike" dirty="0">
                          <a:effectLst/>
                        </a:rPr>
                        <a:t>21.510</a:t>
                      </a:r>
                      <a:endParaRPr lang="en-US" sz="2600" b="0" i="0" u="none" strike="noStrike" dirty="0">
                        <a:solidFill>
                          <a:srgbClr val="000000"/>
                        </a:solidFill>
                        <a:effectLst/>
                        <a:latin typeface="Arial Rounded MT Bold" pitchFamily="34" charset="0"/>
                        <a:cs typeface="Arial" panose="020B0604020202020204" pitchFamily="34" charset="0"/>
                      </a:endParaRPr>
                    </a:p>
                  </a:txBody>
                  <a:tcPr marL="7165" marR="7165" marT="7620" marB="0" anchor="ctr"/>
                </a:tc>
                <a:extLst>
                  <a:ext uri="{0D108BD9-81ED-4DB2-BD59-A6C34878D82A}">
                    <a16:rowId xmlns:a16="http://schemas.microsoft.com/office/drawing/2014/main" val="10003"/>
                  </a:ext>
                </a:extLst>
              </a:tr>
            </a:tbl>
          </a:graphicData>
        </a:graphic>
      </p:graphicFrame>
      <p:sp>
        <p:nvSpPr>
          <p:cNvPr id="6" name="Title 5"/>
          <p:cNvSpPr>
            <a:spLocks noGrp="1"/>
          </p:cNvSpPr>
          <p:nvPr>
            <p:ph type="title"/>
          </p:nvPr>
        </p:nvSpPr>
        <p:spPr>
          <a:xfrm>
            <a:off x="357158" y="333375"/>
            <a:ext cx="8359805" cy="1050925"/>
          </a:xfrm>
        </p:spPr>
        <p:txBody>
          <a:bodyPr rtlCol="0">
            <a:noAutofit/>
          </a:bodyPr>
          <a:lstStyle/>
          <a:p>
            <a:pPr fontAlgn="auto">
              <a:spcAft>
                <a:spcPts val="0"/>
              </a:spcAft>
              <a:defRPr/>
            </a:pPr>
            <a:r>
              <a:rPr lang="id-ID" sz="4000" b="1" dirty="0">
                <a:latin typeface="+mn-lt"/>
              </a:rPr>
              <a:t>SASARAN STRATEGIS 2016</a:t>
            </a:r>
            <a:br>
              <a:rPr lang="en-US" sz="4000" b="1" dirty="0">
                <a:latin typeface="+mn-lt"/>
              </a:rPr>
            </a:br>
            <a:r>
              <a:rPr lang="en-US" sz="4000" b="1" dirty="0">
                <a:latin typeface="+mn-lt"/>
              </a:rPr>
              <a:t>PEMENUHAN SDM KESEHATAN</a:t>
            </a:r>
            <a:endParaRPr lang="id-ID" sz="4000" b="1" dirty="0">
              <a:latin typeface="+mn-lt"/>
            </a:endParaRPr>
          </a:p>
        </p:txBody>
      </p:sp>
      <p:sp>
        <p:nvSpPr>
          <p:cNvPr id="12313" name="Slide Number Placeholder 1"/>
          <p:cNvSpPr>
            <a:spLocks noGrp="1"/>
          </p:cNvSpPr>
          <p:nvPr>
            <p:ph type="sldNum" sz="quarter" idx="12"/>
          </p:nvPr>
        </p:nvSpPr>
        <p:spPr>
          <a:noFill/>
          <a:ln>
            <a:miter lim="800000"/>
            <a:headEnd/>
            <a:tailEnd/>
          </a:ln>
        </p:spPr>
        <p:txBody>
          <a:bodyPr/>
          <a:lstStyle/>
          <a:p>
            <a:fld id="{26151D17-55C8-4EED-AEC5-66CD077E43BF}" type="slidenum">
              <a:rPr lang="en-US" smtClean="0"/>
              <a:pPr/>
              <a:t>18</a:t>
            </a:fld>
            <a:endParaRPr lang="en-US"/>
          </a:p>
        </p:txBody>
      </p:sp>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391400" cy="1143000"/>
          </a:xfrm>
        </p:spPr>
        <p:txBody>
          <a:bodyPr>
            <a:noAutofit/>
          </a:bodyPr>
          <a:lstStyle/>
          <a:p>
            <a:pPr marL="346075" lvl="0" indent="-346075" algn="l">
              <a:buFont typeface="Wingdings" pitchFamily="2" charset="2"/>
              <a:buChar char="§"/>
            </a:pPr>
            <a:r>
              <a:rPr lang="en-US" sz="3200" b="1" dirty="0"/>
              <a:t>ISU PENGUATAN MANAJEMEN SDM KESEHATAN YANG DIHARAPKAN</a:t>
            </a:r>
            <a:endParaRPr lang="en-US" sz="3200" dirty="0"/>
          </a:p>
        </p:txBody>
      </p:sp>
      <p:sp>
        <p:nvSpPr>
          <p:cNvPr id="4" name="Content Placeholder 3"/>
          <p:cNvSpPr>
            <a:spLocks noGrp="1"/>
          </p:cNvSpPr>
          <p:nvPr>
            <p:ph idx="1"/>
          </p:nvPr>
        </p:nvSpPr>
        <p:spPr>
          <a:xfrm>
            <a:off x="457200" y="1828800"/>
            <a:ext cx="8229600" cy="4648200"/>
          </a:xfrm>
        </p:spPr>
        <p:txBody>
          <a:bodyPr>
            <a:noAutofit/>
          </a:bodyPr>
          <a:lstStyle/>
          <a:p>
            <a:pPr marL="514350" lvl="0" indent="-514350">
              <a:buFont typeface="+mj-lt"/>
              <a:buAutoNum type="arabicPeriod"/>
            </a:pPr>
            <a:r>
              <a:rPr lang="en-US" sz="3000" b="1" dirty="0" err="1"/>
              <a:t>Penerapan</a:t>
            </a:r>
            <a:r>
              <a:rPr lang="en-US" sz="3000" b="1" dirty="0"/>
              <a:t> </a:t>
            </a:r>
            <a:r>
              <a:rPr lang="en-US" sz="3000" b="1" dirty="0">
                <a:solidFill>
                  <a:srgbClr val="0000FF"/>
                </a:solidFill>
              </a:rPr>
              <a:t>REGULASI </a:t>
            </a:r>
            <a:r>
              <a:rPr lang="en-US" sz="3000" b="1" dirty="0" err="1"/>
              <a:t>manajemen</a:t>
            </a:r>
            <a:r>
              <a:rPr lang="en-US" sz="3000" b="1" dirty="0"/>
              <a:t> SDM </a:t>
            </a:r>
            <a:r>
              <a:rPr lang="en-US" sz="3000" b="1" dirty="0" err="1"/>
              <a:t>kesehatan</a:t>
            </a:r>
            <a:r>
              <a:rPr lang="en-US" sz="3000" b="1" dirty="0"/>
              <a:t> </a:t>
            </a:r>
            <a:r>
              <a:rPr lang="en-US" sz="3000" b="1" dirty="0" err="1"/>
              <a:t>secara</a:t>
            </a:r>
            <a:r>
              <a:rPr lang="en-US" sz="3000" b="1" dirty="0"/>
              <a:t> </a:t>
            </a:r>
            <a:r>
              <a:rPr lang="en-US" sz="3000" b="1" dirty="0" err="1"/>
              <a:t>tepat</a:t>
            </a:r>
            <a:r>
              <a:rPr lang="en-US" sz="3000" b="1" dirty="0"/>
              <a:t> </a:t>
            </a:r>
            <a:r>
              <a:rPr lang="en-US" sz="3000" b="1" dirty="0" err="1"/>
              <a:t>dan</a:t>
            </a:r>
            <a:r>
              <a:rPr lang="en-US" sz="3000" b="1" dirty="0"/>
              <a:t> </a:t>
            </a:r>
            <a:r>
              <a:rPr lang="en-US" sz="3000" b="1" dirty="0" err="1"/>
              <a:t>benar</a:t>
            </a:r>
            <a:r>
              <a:rPr lang="en-US" sz="3000" b="1" dirty="0"/>
              <a:t>.</a:t>
            </a:r>
            <a:endParaRPr lang="en-US" sz="3000" dirty="0"/>
          </a:p>
          <a:p>
            <a:pPr marL="514350" lvl="0" indent="-514350">
              <a:buFont typeface="+mj-lt"/>
              <a:buAutoNum type="arabicPeriod"/>
            </a:pPr>
            <a:r>
              <a:rPr lang="en-US" sz="3000" b="1" dirty="0" err="1"/>
              <a:t>Penyelenggaraan</a:t>
            </a:r>
            <a:r>
              <a:rPr lang="en-US" sz="3000" b="1" dirty="0"/>
              <a:t> </a:t>
            </a:r>
            <a:r>
              <a:rPr lang="en-US" sz="3000" b="1" dirty="0" err="1"/>
              <a:t>penguatan</a:t>
            </a:r>
            <a:r>
              <a:rPr lang="en-US" sz="3000" b="1" dirty="0"/>
              <a:t> </a:t>
            </a:r>
            <a:r>
              <a:rPr lang="en-US" sz="3000" b="1" dirty="0">
                <a:solidFill>
                  <a:srgbClr val="0000FF"/>
                </a:solidFill>
              </a:rPr>
              <a:t>TATA KELOLA </a:t>
            </a:r>
            <a:r>
              <a:rPr lang="en-US" sz="3000" b="1" dirty="0" err="1"/>
              <a:t>manajemen</a:t>
            </a:r>
            <a:r>
              <a:rPr lang="en-US" sz="3000" b="1" dirty="0"/>
              <a:t> SDM </a:t>
            </a:r>
            <a:r>
              <a:rPr lang="en-US" sz="3000" b="1" dirty="0" err="1"/>
              <a:t>kesehatan</a:t>
            </a:r>
            <a:r>
              <a:rPr lang="en-US" sz="3000" b="1" dirty="0"/>
              <a:t> </a:t>
            </a:r>
            <a:r>
              <a:rPr lang="id-ID" sz="3000" b="1" dirty="0"/>
              <a:t>y</a:t>
            </a:r>
            <a:r>
              <a:rPr lang="en-US" sz="3000" b="1" dirty="0" err="1"/>
              <a:t>ang</a:t>
            </a:r>
            <a:r>
              <a:rPr lang="en-US" sz="3000" b="1" dirty="0"/>
              <a:t> </a:t>
            </a:r>
            <a:r>
              <a:rPr lang="en-US" sz="3000" b="1" dirty="0" err="1"/>
              <a:t>efektif</a:t>
            </a:r>
            <a:r>
              <a:rPr lang="en-US" sz="3000" b="1" dirty="0"/>
              <a:t>.</a:t>
            </a:r>
          </a:p>
          <a:p>
            <a:pPr marL="514350" indent="-514350">
              <a:buFont typeface="+mj-lt"/>
              <a:buAutoNum type="arabicPeriod"/>
            </a:pPr>
            <a:r>
              <a:rPr lang="en-US" sz="3000" b="1" dirty="0" err="1"/>
              <a:t>Alokasi</a:t>
            </a:r>
            <a:r>
              <a:rPr lang="en-US" sz="3000" b="1" dirty="0"/>
              <a:t> </a:t>
            </a:r>
            <a:r>
              <a:rPr lang="en-US" sz="3000" b="1" dirty="0">
                <a:solidFill>
                  <a:srgbClr val="0000FF"/>
                </a:solidFill>
              </a:rPr>
              <a:t>PEMBIAYAAN</a:t>
            </a:r>
            <a:r>
              <a:rPr lang="en-US" sz="3000" b="1" dirty="0"/>
              <a:t> </a:t>
            </a:r>
            <a:r>
              <a:rPr lang="en-US" sz="3000" b="1" dirty="0" err="1"/>
              <a:t>manajemen</a:t>
            </a:r>
            <a:r>
              <a:rPr lang="en-US" sz="3000" b="1" dirty="0"/>
              <a:t> SDM </a:t>
            </a:r>
            <a:r>
              <a:rPr lang="en-US" sz="3000" b="1" dirty="0" err="1"/>
              <a:t>kesehatan</a:t>
            </a:r>
            <a:r>
              <a:rPr lang="en-US" sz="3000" b="1" dirty="0"/>
              <a:t> </a:t>
            </a:r>
            <a:r>
              <a:rPr lang="id-ID" sz="3000" b="1" dirty="0"/>
              <a:t>y</a:t>
            </a:r>
            <a:r>
              <a:rPr lang="en-US" sz="3000" b="1" dirty="0" err="1"/>
              <a:t>ang</a:t>
            </a:r>
            <a:r>
              <a:rPr lang="en-US" sz="3000" b="1" dirty="0"/>
              <a:t> </a:t>
            </a:r>
            <a:r>
              <a:rPr lang="en-US" sz="3000" b="1" dirty="0" err="1"/>
              <a:t>memadai</a:t>
            </a:r>
            <a:r>
              <a:rPr lang="en-US" sz="3000" b="1" dirty="0"/>
              <a:t>.</a:t>
            </a:r>
          </a:p>
          <a:p>
            <a:pPr marL="514350" lvl="0" indent="-514350">
              <a:buFont typeface="+mj-lt"/>
              <a:buAutoNum type="arabicPeriod"/>
            </a:pPr>
            <a:r>
              <a:rPr lang="en-US" sz="3000" b="1" dirty="0" err="1"/>
              <a:t>Kerja</a:t>
            </a:r>
            <a:r>
              <a:rPr lang="en-US" sz="3000" b="1" dirty="0"/>
              <a:t> </a:t>
            </a:r>
            <a:r>
              <a:rPr lang="en-US" sz="3000" b="1" dirty="0" err="1"/>
              <a:t>sama</a:t>
            </a:r>
            <a:r>
              <a:rPr lang="en-US" sz="3000" b="1" dirty="0"/>
              <a:t> </a:t>
            </a:r>
            <a:r>
              <a:rPr lang="en-US" sz="3000" b="1" dirty="0" err="1"/>
              <a:t>dan</a:t>
            </a:r>
            <a:r>
              <a:rPr lang="en-US" sz="3000" b="1" dirty="0"/>
              <a:t> </a:t>
            </a:r>
            <a:r>
              <a:rPr lang="en-US" sz="3000" b="1" dirty="0">
                <a:solidFill>
                  <a:srgbClr val="0000FF"/>
                </a:solidFill>
              </a:rPr>
              <a:t>SINERGI </a:t>
            </a:r>
            <a:r>
              <a:rPr lang="id-ID" sz="3000" b="1" dirty="0"/>
              <a:t>y</a:t>
            </a:r>
            <a:r>
              <a:rPr lang="en-US" sz="3000" b="1" dirty="0" err="1"/>
              <a:t>ang</a:t>
            </a:r>
            <a:r>
              <a:rPr lang="en-US" sz="3000" b="1" dirty="0"/>
              <a:t> </a:t>
            </a:r>
            <a:r>
              <a:rPr lang="en-US" sz="3000" b="1" dirty="0" err="1"/>
              <a:t>baik</a:t>
            </a:r>
            <a:r>
              <a:rPr lang="en-US" sz="3000" b="1" dirty="0"/>
              <a:t> </a:t>
            </a:r>
            <a:r>
              <a:rPr lang="id-ID" sz="3000" b="1" dirty="0"/>
              <a:t>d</a:t>
            </a:r>
            <a:r>
              <a:rPr lang="en-US" sz="3000" b="1" dirty="0"/>
              <a:t>an </a:t>
            </a:r>
            <a:r>
              <a:rPr lang="en-US" sz="3000" b="1" dirty="0" err="1"/>
              <a:t>saling</a:t>
            </a:r>
            <a:r>
              <a:rPr lang="en-US" sz="3000" b="1" dirty="0"/>
              <a:t> </a:t>
            </a:r>
            <a:r>
              <a:rPr lang="en-US" sz="3000" b="1" dirty="0" err="1"/>
              <a:t>menguatkan</a:t>
            </a:r>
            <a:r>
              <a:rPr lang="en-US" sz="3000" b="1" dirty="0"/>
              <a:t> </a:t>
            </a:r>
            <a:r>
              <a:rPr lang="id-ID" sz="3000" b="1" dirty="0"/>
              <a:t>d</a:t>
            </a:r>
            <a:r>
              <a:rPr lang="en-US" sz="3000" b="1" dirty="0" err="1"/>
              <a:t>ari</a:t>
            </a:r>
            <a:r>
              <a:rPr lang="en-US" sz="3000" b="1" dirty="0"/>
              <a:t> </a:t>
            </a:r>
            <a:r>
              <a:rPr lang="en-US" sz="3000" b="1" dirty="0" err="1"/>
              <a:t>seluruh</a:t>
            </a:r>
            <a:r>
              <a:rPr lang="en-US" sz="3000" b="1" dirty="0"/>
              <a:t> </a:t>
            </a:r>
            <a:r>
              <a:rPr lang="en-US" sz="3000" b="1" dirty="0" err="1"/>
              <a:t>pemangku</a:t>
            </a:r>
            <a:r>
              <a:rPr lang="en-US" sz="3000" b="1" dirty="0"/>
              <a:t> </a:t>
            </a:r>
            <a:r>
              <a:rPr lang="en-US" sz="3000" b="1" dirty="0" err="1"/>
              <a:t>kepentingan</a:t>
            </a:r>
            <a:r>
              <a:rPr lang="en-US" sz="3000" b="1" dirty="0"/>
              <a:t> </a:t>
            </a:r>
            <a:r>
              <a:rPr lang="en-US" sz="3000" b="1" dirty="0" err="1"/>
              <a:t>manajemen</a:t>
            </a:r>
            <a:r>
              <a:rPr lang="en-US" sz="3000" b="1" dirty="0"/>
              <a:t> SDM </a:t>
            </a:r>
            <a:r>
              <a:rPr lang="en-US" sz="3000" b="1" dirty="0" err="1"/>
              <a:t>kesehatan</a:t>
            </a:r>
            <a:endParaRPr lang="en-US" sz="3000" dirty="0"/>
          </a:p>
          <a:p>
            <a:pPr marL="514350" indent="-514350">
              <a:buFont typeface="+mj-lt"/>
              <a:buAutoNum type="arabicPeriod"/>
            </a:pPr>
            <a:endParaRPr lang="en-US" sz="3000" dirty="0"/>
          </a:p>
          <a:p>
            <a:pPr marL="514350" lvl="0" indent="-514350">
              <a:buFont typeface="+mj-lt"/>
              <a:buAutoNum type="arabicPeriod"/>
            </a:pPr>
            <a:endParaRPr lang="en-US" sz="3000" dirty="0"/>
          </a:p>
          <a:p>
            <a:pPr marL="514350" indent="-514350">
              <a:buFont typeface="+mj-lt"/>
              <a:buAutoNum type="arabicPeriod"/>
            </a:pPr>
            <a:endParaRPr lang="en-US" sz="3000" dirty="0"/>
          </a:p>
        </p:txBody>
      </p:sp>
      <p:sp>
        <p:nvSpPr>
          <p:cNvPr id="5" name="Slide Number Placeholder 4"/>
          <p:cNvSpPr>
            <a:spLocks noGrp="1"/>
          </p:cNvSpPr>
          <p:nvPr>
            <p:ph type="sldNum" sz="quarter" idx="12"/>
          </p:nvPr>
        </p:nvSpPr>
        <p:spPr>
          <a:xfrm>
            <a:off x="6858000" y="6356350"/>
            <a:ext cx="2133600" cy="365125"/>
          </a:xfrm>
        </p:spPr>
        <p:txBody>
          <a:bodyPr/>
          <a:lstStyle/>
          <a:p>
            <a:fld id="{D2A697D9-03F6-4967-B8E6-593E372C82EA}" type="slidenum">
              <a:rPr lang="en-US" sz="1400" b="1" smtClean="0"/>
              <a:pPr/>
              <a:t>19</a:t>
            </a:fld>
            <a:endParaRPr lang="en-US" sz="1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a:solidFill>
                  <a:srgbClr val="00863D"/>
                </a:solidFill>
              </a:rPr>
              <a:t>ANALISA SITUASI MASALAH KESEHATAN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geo.fkip.uns.ac.id/wp-content/uploads/2014/03/Preview-Peta-NKRI-Skala-5jt-Edisi-2012.jpg"/>
          <p:cNvPicPr>
            <a:picLocks noChangeAspect="1" noChangeArrowheads="1"/>
          </p:cNvPicPr>
          <p:nvPr/>
        </p:nvPicPr>
        <p:blipFill>
          <a:blip r:embed="rId3"/>
          <a:srcRect l="4211" t="3272" r="1053" b="24744"/>
          <a:stretch>
            <a:fillRect/>
          </a:stretch>
        </p:blipFill>
        <p:spPr bwMode="auto">
          <a:xfrm>
            <a:off x="152400" y="609600"/>
            <a:ext cx="8870373" cy="5334000"/>
          </a:xfrm>
          <a:prstGeom prst="rect">
            <a:avLst/>
          </a:prstGeom>
          <a:noFill/>
        </p:spPr>
      </p:pic>
      <p:graphicFrame>
        <p:nvGraphicFramePr>
          <p:cNvPr id="4" name="Content Placeholder 3"/>
          <p:cNvGraphicFramePr>
            <a:graphicFrameLocks noGrp="1"/>
          </p:cNvGraphicFramePr>
          <p:nvPr>
            <p:ph idx="1"/>
          </p:nvPr>
        </p:nvGraphicFramePr>
        <p:xfrm>
          <a:off x="0" y="457200"/>
          <a:ext cx="87630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76200" y="6096000"/>
            <a:ext cx="3200400"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MULTISTAKEHOLDERS</a:t>
            </a:r>
          </a:p>
        </p:txBody>
      </p:sp>
      <p:sp>
        <p:nvSpPr>
          <p:cNvPr id="7" name="TextBox 6"/>
          <p:cNvSpPr txBox="1"/>
          <p:nvPr/>
        </p:nvSpPr>
        <p:spPr>
          <a:xfrm>
            <a:off x="6629400" y="6019800"/>
            <a:ext cx="2421925"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SINERGI</a:t>
            </a:r>
          </a:p>
        </p:txBody>
      </p:sp>
      <p:sp>
        <p:nvSpPr>
          <p:cNvPr id="5" name="Slide Number Placeholder 4"/>
          <p:cNvSpPr>
            <a:spLocks noGrp="1"/>
          </p:cNvSpPr>
          <p:nvPr>
            <p:ph type="sldNum" sz="quarter" idx="12"/>
          </p:nvPr>
        </p:nvSpPr>
        <p:spPr>
          <a:xfrm>
            <a:off x="6934200" y="6356350"/>
            <a:ext cx="2133600" cy="365125"/>
          </a:xfrm>
        </p:spPr>
        <p:txBody>
          <a:bodyPr/>
          <a:lstStyle/>
          <a:p>
            <a:fld id="{D2A697D9-03F6-4967-B8E6-593E372C82EA}" type="slidenum">
              <a:rPr lang="en-US" sz="1400" b="1" smtClean="0"/>
              <a:pPr/>
              <a:t>20</a:t>
            </a:fld>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dgm id="{DF341773-3FA5-426E-AC1A-056C7063B36D}"/>
                                            </p:graphicEl>
                                          </p:spTgt>
                                        </p:tgtEl>
                                        <p:attrNameLst>
                                          <p:attrName>style.visibility</p:attrName>
                                        </p:attrNameLst>
                                      </p:cBhvr>
                                      <p:to>
                                        <p:strVal val="visible"/>
                                      </p:to>
                                    </p:set>
                                    <p:animEffect transition="in" filter="wipe(down)">
                                      <p:cBhvr>
                                        <p:cTn id="7" dur="500"/>
                                        <p:tgtEl>
                                          <p:spTgt spid="4">
                                            <p:graphicEl>
                                              <a:dgm id="{DF341773-3FA5-426E-AC1A-056C7063B36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91A29E77-71AA-480B-8A48-75B7AD2E57B5}"/>
                                            </p:graphicEl>
                                          </p:spTgt>
                                        </p:tgtEl>
                                        <p:attrNameLst>
                                          <p:attrName>style.visibility</p:attrName>
                                        </p:attrNameLst>
                                      </p:cBhvr>
                                      <p:to>
                                        <p:strVal val="visible"/>
                                      </p:to>
                                    </p:set>
                                    <p:animEffect transition="in" filter="wipe(down)">
                                      <p:cBhvr>
                                        <p:cTn id="11" dur="500"/>
                                        <p:tgtEl>
                                          <p:spTgt spid="4">
                                            <p:graphicEl>
                                              <a:dgm id="{91A29E77-71AA-480B-8A48-75B7AD2E57B5}"/>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DBB5AE80-AA0D-4716-ABC1-A4A17589D857}"/>
                                            </p:graphicEl>
                                          </p:spTgt>
                                        </p:tgtEl>
                                        <p:attrNameLst>
                                          <p:attrName>style.visibility</p:attrName>
                                        </p:attrNameLst>
                                      </p:cBhvr>
                                      <p:to>
                                        <p:strVal val="visible"/>
                                      </p:to>
                                    </p:set>
                                    <p:animEffect transition="in" filter="wipe(down)">
                                      <p:cBhvr>
                                        <p:cTn id="15" dur="500"/>
                                        <p:tgtEl>
                                          <p:spTgt spid="4">
                                            <p:graphicEl>
                                              <a:dgm id="{DBB5AE80-AA0D-4716-ABC1-A4A17589D857}"/>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dgm id="{F16DD565-BE11-4735-B53B-CC4D204FF8FA}"/>
                                            </p:graphicEl>
                                          </p:spTgt>
                                        </p:tgtEl>
                                        <p:attrNameLst>
                                          <p:attrName>style.visibility</p:attrName>
                                        </p:attrNameLst>
                                      </p:cBhvr>
                                      <p:to>
                                        <p:strVal val="visible"/>
                                      </p:to>
                                    </p:set>
                                    <p:animEffect transition="in" filter="wipe(down)">
                                      <p:cBhvr>
                                        <p:cTn id="19" dur="500"/>
                                        <p:tgtEl>
                                          <p:spTgt spid="4">
                                            <p:graphicEl>
                                              <a:dgm id="{F16DD565-BE11-4735-B53B-CC4D204FF8FA}"/>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graphicEl>
                                              <a:dgm id="{DA3BCDA1-0972-4325-A24B-9649E003D966}"/>
                                            </p:graphicEl>
                                          </p:spTgt>
                                        </p:tgtEl>
                                        <p:attrNameLst>
                                          <p:attrName>style.visibility</p:attrName>
                                        </p:attrNameLst>
                                      </p:cBhvr>
                                      <p:to>
                                        <p:strVal val="visible"/>
                                      </p:to>
                                    </p:set>
                                    <p:animEffect transition="in" filter="wipe(down)">
                                      <p:cBhvr>
                                        <p:cTn id="23" dur="500"/>
                                        <p:tgtEl>
                                          <p:spTgt spid="4">
                                            <p:graphicEl>
                                              <a:dgm id="{DA3BCDA1-0972-4325-A24B-9649E003D966}"/>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graphicEl>
                                              <a:dgm id="{87FF730C-330E-4057-B4B0-B8EB1223D685}"/>
                                            </p:graphicEl>
                                          </p:spTgt>
                                        </p:tgtEl>
                                        <p:attrNameLst>
                                          <p:attrName>style.visibility</p:attrName>
                                        </p:attrNameLst>
                                      </p:cBhvr>
                                      <p:to>
                                        <p:strVal val="visible"/>
                                      </p:to>
                                    </p:set>
                                    <p:animEffect transition="in" filter="wipe(down)">
                                      <p:cBhvr>
                                        <p:cTn id="27" dur="500"/>
                                        <p:tgtEl>
                                          <p:spTgt spid="4">
                                            <p:graphicEl>
                                              <a:dgm id="{87FF730C-330E-4057-B4B0-B8EB1223D685}"/>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graphicEl>
                                              <a:dgm id="{58FC542B-99F0-44F3-8D03-F554E80E4EF1}"/>
                                            </p:graphicEl>
                                          </p:spTgt>
                                        </p:tgtEl>
                                        <p:attrNameLst>
                                          <p:attrName>style.visibility</p:attrName>
                                        </p:attrNameLst>
                                      </p:cBhvr>
                                      <p:to>
                                        <p:strVal val="visible"/>
                                      </p:to>
                                    </p:set>
                                    <p:animEffect transition="in" filter="wipe(down)">
                                      <p:cBhvr>
                                        <p:cTn id="31" dur="500"/>
                                        <p:tgtEl>
                                          <p:spTgt spid="4">
                                            <p:graphicEl>
                                              <a:dgm id="{58FC542B-99F0-44F3-8D03-F554E80E4EF1}"/>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graphicEl>
                                              <a:dgm id="{B8CF524D-BB4A-41A6-89D6-6FC0CF4A6423}"/>
                                            </p:graphicEl>
                                          </p:spTgt>
                                        </p:tgtEl>
                                        <p:attrNameLst>
                                          <p:attrName>style.visibility</p:attrName>
                                        </p:attrNameLst>
                                      </p:cBhvr>
                                      <p:to>
                                        <p:strVal val="visible"/>
                                      </p:to>
                                    </p:set>
                                    <p:animEffect transition="in" filter="wipe(down)">
                                      <p:cBhvr>
                                        <p:cTn id="35" dur="500"/>
                                        <p:tgtEl>
                                          <p:spTgt spid="4">
                                            <p:graphicEl>
                                              <a:dgm id="{B8CF524D-BB4A-41A6-89D6-6FC0CF4A6423}"/>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
                                            <p:graphicEl>
                                              <a:dgm id="{B778972E-B2D1-4702-91B8-238E526BE840}"/>
                                            </p:graphicEl>
                                          </p:spTgt>
                                        </p:tgtEl>
                                        <p:attrNameLst>
                                          <p:attrName>style.visibility</p:attrName>
                                        </p:attrNameLst>
                                      </p:cBhvr>
                                      <p:to>
                                        <p:strVal val="visible"/>
                                      </p:to>
                                    </p:set>
                                    <p:animEffect transition="in" filter="wipe(down)">
                                      <p:cBhvr>
                                        <p:cTn id="39" dur="500"/>
                                        <p:tgtEl>
                                          <p:spTgt spid="4">
                                            <p:graphicEl>
                                              <a:dgm id="{B778972E-B2D1-4702-91B8-238E526BE840}"/>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
                                            <p:graphicEl>
                                              <a:dgm id="{8CF9A700-125B-40E4-A2BA-9CAE1602797D}"/>
                                            </p:graphicEl>
                                          </p:spTgt>
                                        </p:tgtEl>
                                        <p:attrNameLst>
                                          <p:attrName>style.visibility</p:attrName>
                                        </p:attrNameLst>
                                      </p:cBhvr>
                                      <p:to>
                                        <p:strVal val="visible"/>
                                      </p:to>
                                    </p:set>
                                    <p:animEffect transition="in" filter="wipe(down)">
                                      <p:cBhvr>
                                        <p:cTn id="43" dur="500"/>
                                        <p:tgtEl>
                                          <p:spTgt spid="4">
                                            <p:graphicEl>
                                              <a:dgm id="{8CF9A700-125B-40E4-A2BA-9CAE1602797D}"/>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
                                            <p:graphicEl>
                                              <a:dgm id="{D32057B2-29A5-4F9B-98FF-45ECC213AC8F}"/>
                                            </p:graphicEl>
                                          </p:spTgt>
                                        </p:tgtEl>
                                        <p:attrNameLst>
                                          <p:attrName>style.visibility</p:attrName>
                                        </p:attrNameLst>
                                      </p:cBhvr>
                                      <p:to>
                                        <p:strVal val="visible"/>
                                      </p:to>
                                    </p:set>
                                    <p:animEffect transition="in" filter="wipe(down)">
                                      <p:cBhvr>
                                        <p:cTn id="47" dur="500"/>
                                        <p:tgtEl>
                                          <p:spTgt spid="4">
                                            <p:graphicEl>
                                              <a:dgm id="{D32057B2-29A5-4F9B-98FF-45ECC213AC8F}"/>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
                                            <p:graphicEl>
                                              <a:dgm id="{98C2B91E-4A64-4BD5-928D-5D62F070BF68}"/>
                                            </p:graphicEl>
                                          </p:spTgt>
                                        </p:tgtEl>
                                        <p:attrNameLst>
                                          <p:attrName>style.visibility</p:attrName>
                                        </p:attrNameLst>
                                      </p:cBhvr>
                                      <p:to>
                                        <p:strVal val="visible"/>
                                      </p:to>
                                    </p:set>
                                    <p:animEffect transition="in" filter="wipe(down)">
                                      <p:cBhvr>
                                        <p:cTn id="51" dur="500"/>
                                        <p:tgtEl>
                                          <p:spTgt spid="4">
                                            <p:graphicEl>
                                              <a:dgm id="{98C2B91E-4A64-4BD5-928D-5D62F070BF68}"/>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
                                            <p:graphicEl>
                                              <a:dgm id="{63BD464E-CB96-4492-8DA0-A8FED26195A5}"/>
                                            </p:graphicEl>
                                          </p:spTgt>
                                        </p:tgtEl>
                                        <p:attrNameLst>
                                          <p:attrName>style.visibility</p:attrName>
                                        </p:attrNameLst>
                                      </p:cBhvr>
                                      <p:to>
                                        <p:strVal val="visible"/>
                                      </p:to>
                                    </p:set>
                                    <p:animEffect transition="in" filter="wipe(down)">
                                      <p:cBhvr>
                                        <p:cTn id="55" dur="500"/>
                                        <p:tgtEl>
                                          <p:spTgt spid="4">
                                            <p:graphicEl>
                                              <a:dgm id="{63BD464E-CB96-4492-8DA0-A8FED26195A5}"/>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
                                            <p:graphicEl>
                                              <a:dgm id="{DFE415A6-6648-4150-B6A4-2FCAD0976785}"/>
                                            </p:graphicEl>
                                          </p:spTgt>
                                        </p:tgtEl>
                                        <p:attrNameLst>
                                          <p:attrName>style.visibility</p:attrName>
                                        </p:attrNameLst>
                                      </p:cBhvr>
                                      <p:to>
                                        <p:strVal val="visible"/>
                                      </p:to>
                                    </p:set>
                                    <p:animEffect transition="in" filter="wipe(down)">
                                      <p:cBhvr>
                                        <p:cTn id="59" dur="500"/>
                                        <p:tgtEl>
                                          <p:spTgt spid="4">
                                            <p:graphicEl>
                                              <a:dgm id="{DFE415A6-6648-4150-B6A4-2FCAD0976785}"/>
                                            </p:graphic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
                                            <p:graphicEl>
                                              <a:dgm id="{63C459B9-A771-40C7-B3ED-ED0C6AF5EC18}"/>
                                            </p:graphicEl>
                                          </p:spTgt>
                                        </p:tgtEl>
                                        <p:attrNameLst>
                                          <p:attrName>style.visibility</p:attrName>
                                        </p:attrNameLst>
                                      </p:cBhvr>
                                      <p:to>
                                        <p:strVal val="visible"/>
                                      </p:to>
                                    </p:set>
                                    <p:animEffect transition="in" filter="wipe(down)">
                                      <p:cBhvr>
                                        <p:cTn id="63" dur="500"/>
                                        <p:tgtEl>
                                          <p:spTgt spid="4">
                                            <p:graphicEl>
                                              <a:dgm id="{63C459B9-A771-40C7-B3ED-ED0C6AF5EC18}"/>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
                                            <p:graphicEl>
                                              <a:dgm id="{D180BAF5-3B62-45E8-B744-800D0117778B}"/>
                                            </p:graphicEl>
                                          </p:spTgt>
                                        </p:tgtEl>
                                        <p:attrNameLst>
                                          <p:attrName>style.visibility</p:attrName>
                                        </p:attrNameLst>
                                      </p:cBhvr>
                                      <p:to>
                                        <p:strVal val="visible"/>
                                      </p:to>
                                    </p:set>
                                    <p:animEffect transition="in" filter="wipe(down)">
                                      <p:cBhvr>
                                        <p:cTn id="67" dur="500"/>
                                        <p:tgtEl>
                                          <p:spTgt spid="4">
                                            <p:graphicEl>
                                              <a:dgm id="{D180BAF5-3B62-45E8-B744-800D0117778B}"/>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
                                            <p:graphicEl>
                                              <a:dgm id="{1D19C554-62E5-45CC-87F4-3011F995D2BA}"/>
                                            </p:graphicEl>
                                          </p:spTgt>
                                        </p:tgtEl>
                                        <p:attrNameLst>
                                          <p:attrName>style.visibility</p:attrName>
                                        </p:attrNameLst>
                                      </p:cBhvr>
                                      <p:to>
                                        <p:strVal val="visible"/>
                                      </p:to>
                                    </p:set>
                                    <p:animEffect transition="in" filter="wipe(down)">
                                      <p:cBhvr>
                                        <p:cTn id="71" dur="500"/>
                                        <p:tgtEl>
                                          <p:spTgt spid="4">
                                            <p:graphicEl>
                                              <a:dgm id="{1D19C554-62E5-45CC-87F4-3011F995D2BA}"/>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
                                            <p:graphicEl>
                                              <a:dgm id="{1F3D7938-884A-41BB-AFAF-CB60893C8008}"/>
                                            </p:graphicEl>
                                          </p:spTgt>
                                        </p:tgtEl>
                                        <p:attrNameLst>
                                          <p:attrName>style.visibility</p:attrName>
                                        </p:attrNameLst>
                                      </p:cBhvr>
                                      <p:to>
                                        <p:strVal val="visible"/>
                                      </p:to>
                                    </p:set>
                                    <p:animEffect transition="in" filter="wipe(down)">
                                      <p:cBhvr>
                                        <p:cTn id="75" dur="500"/>
                                        <p:tgtEl>
                                          <p:spTgt spid="4">
                                            <p:graphicEl>
                                              <a:dgm id="{1F3D7938-884A-41BB-AFAF-CB60893C8008}"/>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
                                            <p:graphicEl>
                                              <a:dgm id="{F7E7D1D5-7B49-4727-B4A9-3211D9B11F03}"/>
                                            </p:graphicEl>
                                          </p:spTgt>
                                        </p:tgtEl>
                                        <p:attrNameLst>
                                          <p:attrName>style.visibility</p:attrName>
                                        </p:attrNameLst>
                                      </p:cBhvr>
                                      <p:to>
                                        <p:strVal val="visible"/>
                                      </p:to>
                                    </p:set>
                                    <p:animEffect transition="in" filter="wipe(down)">
                                      <p:cBhvr>
                                        <p:cTn id="79" dur="500"/>
                                        <p:tgtEl>
                                          <p:spTgt spid="4">
                                            <p:graphicEl>
                                              <a:dgm id="{F7E7D1D5-7B49-4727-B4A9-3211D9B11F03}"/>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
                                            <p:graphicEl>
                                              <a:dgm id="{33123583-3F91-451F-BBB0-1363880368F3}"/>
                                            </p:graphicEl>
                                          </p:spTgt>
                                        </p:tgtEl>
                                        <p:attrNameLst>
                                          <p:attrName>style.visibility</p:attrName>
                                        </p:attrNameLst>
                                      </p:cBhvr>
                                      <p:to>
                                        <p:strVal val="visible"/>
                                      </p:to>
                                    </p:set>
                                    <p:animEffect transition="in" filter="wipe(down)">
                                      <p:cBhvr>
                                        <p:cTn id="83" dur="500"/>
                                        <p:tgtEl>
                                          <p:spTgt spid="4">
                                            <p:graphicEl>
                                              <a:dgm id="{33123583-3F91-451F-BBB0-1363880368F3}"/>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4">
                                            <p:graphicEl>
                                              <a:dgm id="{DF6E3039-38B1-4CAF-8423-8A0991EF70ED}"/>
                                            </p:graphicEl>
                                          </p:spTgt>
                                        </p:tgtEl>
                                        <p:attrNameLst>
                                          <p:attrName>style.visibility</p:attrName>
                                        </p:attrNameLst>
                                      </p:cBhvr>
                                      <p:to>
                                        <p:strVal val="visible"/>
                                      </p:to>
                                    </p:set>
                                    <p:animEffect transition="in" filter="wipe(down)">
                                      <p:cBhvr>
                                        <p:cTn id="87" dur="500"/>
                                        <p:tgtEl>
                                          <p:spTgt spid="4">
                                            <p:graphicEl>
                                              <a:dgm id="{DF6E3039-38B1-4CAF-8423-8A0991EF70ED}"/>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4">
                                            <p:graphicEl>
                                              <a:dgm id="{6411B232-2D96-4102-80EE-AB7C97D616CF}"/>
                                            </p:graphicEl>
                                          </p:spTgt>
                                        </p:tgtEl>
                                        <p:attrNameLst>
                                          <p:attrName>style.visibility</p:attrName>
                                        </p:attrNameLst>
                                      </p:cBhvr>
                                      <p:to>
                                        <p:strVal val="visible"/>
                                      </p:to>
                                    </p:set>
                                    <p:animEffect transition="in" filter="wipe(down)">
                                      <p:cBhvr>
                                        <p:cTn id="91" dur="500"/>
                                        <p:tgtEl>
                                          <p:spTgt spid="4">
                                            <p:graphicEl>
                                              <a:dgm id="{6411B232-2D96-4102-80EE-AB7C97D616CF}"/>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4">
                                            <p:graphicEl>
                                              <a:dgm id="{E230B3B3-372B-4534-B6B8-941D9C862425}"/>
                                            </p:graphicEl>
                                          </p:spTgt>
                                        </p:tgtEl>
                                        <p:attrNameLst>
                                          <p:attrName>style.visibility</p:attrName>
                                        </p:attrNameLst>
                                      </p:cBhvr>
                                      <p:to>
                                        <p:strVal val="visible"/>
                                      </p:to>
                                    </p:set>
                                    <p:animEffect transition="in" filter="wipe(down)">
                                      <p:cBhvr>
                                        <p:cTn id="95" dur="500"/>
                                        <p:tgtEl>
                                          <p:spTgt spid="4">
                                            <p:graphicEl>
                                              <a:dgm id="{E230B3B3-372B-4534-B6B8-941D9C862425}"/>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4">
                                            <p:graphicEl>
                                              <a:dgm id="{AF845EAB-38FB-4D6E-A99B-92AE6587EE95}"/>
                                            </p:graphicEl>
                                          </p:spTgt>
                                        </p:tgtEl>
                                        <p:attrNameLst>
                                          <p:attrName>style.visibility</p:attrName>
                                        </p:attrNameLst>
                                      </p:cBhvr>
                                      <p:to>
                                        <p:strVal val="visible"/>
                                      </p:to>
                                    </p:set>
                                    <p:animEffect transition="in" filter="wipe(down)">
                                      <p:cBhvr>
                                        <p:cTn id="99" dur="500"/>
                                        <p:tgtEl>
                                          <p:spTgt spid="4">
                                            <p:graphicEl>
                                              <a:dgm id="{AF845EAB-38FB-4D6E-A99B-92AE6587EE95}"/>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4">
                                            <p:graphicEl>
                                              <a:dgm id="{3F4F36AC-6C32-49C1-9FE3-F3BB0BE363AC}"/>
                                            </p:graphicEl>
                                          </p:spTgt>
                                        </p:tgtEl>
                                        <p:attrNameLst>
                                          <p:attrName>style.visibility</p:attrName>
                                        </p:attrNameLst>
                                      </p:cBhvr>
                                      <p:to>
                                        <p:strVal val="visible"/>
                                      </p:to>
                                    </p:set>
                                    <p:animEffect transition="in" filter="wipe(down)">
                                      <p:cBhvr>
                                        <p:cTn id="103" dur="500"/>
                                        <p:tgtEl>
                                          <p:spTgt spid="4">
                                            <p:graphicEl>
                                              <a:dgm id="{3F4F36AC-6C32-49C1-9FE3-F3BB0BE363AC}"/>
                                            </p:graphicEl>
                                          </p:spTgt>
                                        </p:tgtEl>
                                      </p:cBhvr>
                                    </p:animEffect>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500" fill="hold"/>
                                        <p:tgtEl>
                                          <p:spTgt spid="6"/>
                                        </p:tgtEl>
                                        <p:attrNameLst>
                                          <p:attrName>ppt_x</p:attrName>
                                        </p:attrNameLst>
                                      </p:cBhvr>
                                      <p:tavLst>
                                        <p:tav tm="0">
                                          <p:val>
                                            <p:strVal val="0-#ppt_w/2"/>
                                          </p:val>
                                        </p:tav>
                                        <p:tav tm="100000">
                                          <p:val>
                                            <p:strVal val="#ppt_x"/>
                                          </p:val>
                                        </p:tav>
                                      </p:tavLst>
                                    </p:anim>
                                    <p:anim calcmode="lin" valueType="num">
                                      <p:cBhvr additive="base">
                                        <p:cTn id="108" dur="500" fill="hold"/>
                                        <p:tgtEl>
                                          <p:spTgt spid="6"/>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2" fill="hold" grpId="0" nodeType="after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additive="base">
                                        <p:cTn id="112" dur="500" fill="hold"/>
                                        <p:tgtEl>
                                          <p:spTgt spid="7"/>
                                        </p:tgtEl>
                                        <p:attrNameLst>
                                          <p:attrName>ppt_x</p:attrName>
                                        </p:attrNameLst>
                                      </p:cBhvr>
                                      <p:tavLst>
                                        <p:tav tm="0">
                                          <p:val>
                                            <p:strVal val="1+#ppt_w/2"/>
                                          </p:val>
                                        </p:tav>
                                        <p:tav tm="100000">
                                          <p:val>
                                            <p:strVal val="#ppt_x"/>
                                          </p:val>
                                        </p:tav>
                                      </p:tavLst>
                                    </p:anim>
                                    <p:anim calcmode="lin" valueType="num">
                                      <p:cBhvr additive="base">
                                        <p:cTn id="1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382000" cy="1143000"/>
          </a:xfrm>
        </p:spPr>
        <p:txBody>
          <a:bodyPr>
            <a:noAutofit/>
          </a:bodyPr>
          <a:lstStyle/>
          <a:p>
            <a:r>
              <a:rPr lang="en-US" sz="3600" b="1" dirty="0"/>
              <a:t>PENGUATAN KOMPONEN MANAJEMEN SDM KESEHATAN</a:t>
            </a:r>
            <a:endParaRPr lang="en-US" sz="3600" dirty="0"/>
          </a:p>
        </p:txBody>
      </p:sp>
      <p:graphicFrame>
        <p:nvGraphicFramePr>
          <p:cNvPr id="6" name="Content Placeholder 5"/>
          <p:cNvGraphicFramePr>
            <a:graphicFrameLocks noGrp="1"/>
          </p:cNvGraphicFramePr>
          <p:nvPr>
            <p:ph idx="1"/>
          </p:nvPr>
        </p:nvGraphicFramePr>
        <p:xfrm>
          <a:off x="381000" y="350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28600" y="3900487"/>
            <a:ext cx="1981200" cy="2893100"/>
          </a:xfrm>
          <a:prstGeom prst="rect">
            <a:avLst/>
          </a:prstGeom>
          <a:solidFill>
            <a:schemeClr val="bg1"/>
          </a:solidFill>
          <a:ln>
            <a:solidFill>
              <a:schemeClr val="tx1"/>
            </a:solidFill>
          </a:ln>
        </p:spPr>
        <p:txBody>
          <a:bodyPr wrap="square">
            <a:spAutoFit/>
          </a:bodyPr>
          <a:lstStyle/>
          <a:p>
            <a:pPr marL="109538" indent="-109538">
              <a:buFont typeface="Wingdings" pitchFamily="2" charset="2"/>
              <a:buChar char="§"/>
            </a:pPr>
            <a:r>
              <a:rPr lang="en-US" sz="1400" b="1" dirty="0" err="1"/>
              <a:t>Tersusunnya</a:t>
            </a:r>
            <a:r>
              <a:rPr lang="en-US" sz="1400" b="1" dirty="0"/>
              <a:t> PP </a:t>
            </a:r>
            <a:r>
              <a:rPr lang="en-US" sz="1400" b="1" dirty="0" err="1"/>
              <a:t>amanat</a:t>
            </a:r>
            <a:r>
              <a:rPr lang="en-US" sz="1400" b="1" dirty="0"/>
              <a:t> UU </a:t>
            </a:r>
            <a:r>
              <a:rPr lang="en-US" sz="1400" b="1" dirty="0" err="1"/>
              <a:t>Nomor</a:t>
            </a:r>
            <a:r>
              <a:rPr lang="en-US" sz="1400" b="1" dirty="0"/>
              <a:t> 23 / 2014 : </a:t>
            </a:r>
            <a:r>
              <a:rPr lang="en-US" sz="1400" b="1" dirty="0" err="1"/>
              <a:t>Pemerintahan</a:t>
            </a:r>
            <a:r>
              <a:rPr lang="en-US" sz="1400" b="1" dirty="0"/>
              <a:t> Daerah</a:t>
            </a:r>
          </a:p>
          <a:p>
            <a:pPr marL="109538" indent="-109538">
              <a:buFont typeface="Wingdings" pitchFamily="2" charset="2"/>
              <a:buChar char="§"/>
            </a:pPr>
            <a:r>
              <a:rPr lang="en-US" sz="1400" b="1" dirty="0" err="1"/>
              <a:t>Tersusunnya</a:t>
            </a:r>
            <a:r>
              <a:rPr lang="en-US" sz="1400" b="1" dirty="0"/>
              <a:t> PP </a:t>
            </a:r>
            <a:r>
              <a:rPr lang="en-US" sz="1400" b="1" dirty="0" err="1"/>
              <a:t>amanat</a:t>
            </a:r>
            <a:r>
              <a:rPr lang="en-US" sz="1400" b="1" dirty="0"/>
              <a:t> UU </a:t>
            </a:r>
            <a:r>
              <a:rPr lang="en-US" sz="1400" b="1" dirty="0" err="1"/>
              <a:t>Nomor</a:t>
            </a:r>
            <a:r>
              <a:rPr lang="en-US" sz="1400" b="1" dirty="0"/>
              <a:t> 36/2014 : </a:t>
            </a:r>
            <a:r>
              <a:rPr lang="en-US" sz="1400" b="1" dirty="0" err="1"/>
              <a:t>Tenaga</a:t>
            </a:r>
            <a:r>
              <a:rPr lang="en-US" sz="1400" b="1" dirty="0"/>
              <a:t> </a:t>
            </a:r>
            <a:r>
              <a:rPr lang="en-US" sz="1400" b="1" dirty="0" err="1"/>
              <a:t>Kesehatan</a:t>
            </a:r>
            <a:endParaRPr lang="en-US" sz="1400" b="1" dirty="0"/>
          </a:p>
          <a:p>
            <a:pPr marL="109538" indent="-109538">
              <a:buFont typeface="Wingdings" pitchFamily="2" charset="2"/>
              <a:buChar char="§"/>
            </a:pPr>
            <a:r>
              <a:rPr lang="en-US" sz="1400" b="1" dirty="0" err="1"/>
              <a:t>Tersusunnya</a:t>
            </a:r>
            <a:r>
              <a:rPr lang="en-US" sz="1400" b="1" dirty="0"/>
              <a:t> PERDA </a:t>
            </a:r>
            <a:r>
              <a:rPr lang="en-US" sz="1400" b="1" dirty="0" err="1"/>
              <a:t>Provinsi</a:t>
            </a:r>
            <a:r>
              <a:rPr lang="en-US" sz="1400" b="1" dirty="0"/>
              <a:t> </a:t>
            </a:r>
            <a:r>
              <a:rPr lang="en-US" sz="1400" b="1" dirty="0" err="1"/>
              <a:t>dan</a:t>
            </a:r>
            <a:r>
              <a:rPr lang="en-US" sz="1400" b="1" dirty="0"/>
              <a:t> </a:t>
            </a:r>
            <a:r>
              <a:rPr lang="en-US" sz="1400" b="1" dirty="0" err="1"/>
              <a:t>Kabupaten</a:t>
            </a:r>
            <a:r>
              <a:rPr lang="en-US" sz="1400" b="1" dirty="0"/>
              <a:t>/Kota </a:t>
            </a:r>
          </a:p>
          <a:p>
            <a:pPr marL="109538" indent="-109538">
              <a:buFont typeface="Wingdings" pitchFamily="2" charset="2"/>
              <a:buChar char="§"/>
            </a:pPr>
            <a:r>
              <a:rPr lang="en-US" sz="1400" b="1" dirty="0" err="1"/>
              <a:t>Tersususunnya</a:t>
            </a:r>
            <a:r>
              <a:rPr lang="en-US" sz="1400" b="1" dirty="0"/>
              <a:t> </a:t>
            </a:r>
            <a:r>
              <a:rPr lang="en-US" sz="1400" b="1" dirty="0" err="1"/>
              <a:t>Peraturan</a:t>
            </a:r>
            <a:r>
              <a:rPr lang="en-US" sz="1400" b="1" dirty="0"/>
              <a:t> </a:t>
            </a:r>
            <a:r>
              <a:rPr lang="en-US" sz="1400" b="1" dirty="0" err="1"/>
              <a:t>Menteri</a:t>
            </a:r>
            <a:r>
              <a:rPr lang="en-US" sz="1400" b="1" dirty="0"/>
              <a:t>  </a:t>
            </a:r>
          </a:p>
        </p:txBody>
      </p:sp>
      <p:sp>
        <p:nvSpPr>
          <p:cNvPr id="8" name="Rectangle 7"/>
          <p:cNvSpPr/>
          <p:nvPr/>
        </p:nvSpPr>
        <p:spPr>
          <a:xfrm>
            <a:off x="2438400" y="3976687"/>
            <a:ext cx="2057400" cy="2246769"/>
          </a:xfrm>
          <a:prstGeom prst="rect">
            <a:avLst/>
          </a:prstGeom>
          <a:ln>
            <a:solidFill>
              <a:schemeClr val="tx1"/>
            </a:solidFill>
          </a:ln>
        </p:spPr>
        <p:txBody>
          <a:bodyPr wrap="square">
            <a:spAutoFit/>
          </a:bodyPr>
          <a:lstStyle/>
          <a:p>
            <a:pPr marL="231775" indent="-231775">
              <a:buFont typeface="Wingdings" pitchFamily="2" charset="2"/>
              <a:buChar char="§"/>
            </a:pPr>
            <a:r>
              <a:rPr lang="en-US" sz="1400" b="1" dirty="0" err="1"/>
              <a:t>Peningkatan</a:t>
            </a:r>
            <a:r>
              <a:rPr lang="en-US" sz="1400" b="1" dirty="0"/>
              <a:t> </a:t>
            </a:r>
            <a:r>
              <a:rPr lang="en-US" sz="1400" b="1" dirty="0" err="1"/>
              <a:t>kapasitas</a:t>
            </a:r>
            <a:r>
              <a:rPr lang="en-US" sz="1400" b="1" dirty="0"/>
              <a:t> </a:t>
            </a:r>
            <a:r>
              <a:rPr lang="en-US" sz="1400" b="1" dirty="0" err="1"/>
              <a:t>pengelola</a:t>
            </a:r>
            <a:endParaRPr lang="en-US" sz="1400" b="1" dirty="0"/>
          </a:p>
          <a:p>
            <a:pPr marL="231775" indent="-231775">
              <a:buFont typeface="Wingdings" pitchFamily="2" charset="2"/>
              <a:buChar char="§"/>
            </a:pPr>
            <a:r>
              <a:rPr lang="en-US" sz="1400" b="1" dirty="0" err="1"/>
              <a:t>Penggunaan</a:t>
            </a:r>
            <a:r>
              <a:rPr lang="en-US" sz="1400" b="1" dirty="0"/>
              <a:t> SIM yang </a:t>
            </a:r>
            <a:r>
              <a:rPr lang="en-US" sz="1400" b="1" dirty="0" err="1"/>
              <a:t>terintegrasi</a:t>
            </a:r>
            <a:endParaRPr lang="en-US" sz="1400" b="1" dirty="0"/>
          </a:p>
          <a:p>
            <a:pPr marL="231775" indent="-231775">
              <a:buFont typeface="Wingdings" pitchFamily="2" charset="2"/>
              <a:buChar char="§"/>
            </a:pPr>
            <a:r>
              <a:rPr lang="en-US" sz="1400" b="1" dirty="0" err="1"/>
              <a:t>Penggunaan</a:t>
            </a:r>
            <a:r>
              <a:rPr lang="en-US" sz="1400" b="1" dirty="0"/>
              <a:t> TIK </a:t>
            </a:r>
            <a:r>
              <a:rPr lang="en-US" sz="1400" b="1" dirty="0" err="1"/>
              <a:t>pelatihan</a:t>
            </a:r>
            <a:endParaRPr lang="en-US" sz="1400" b="1" dirty="0"/>
          </a:p>
          <a:p>
            <a:pPr marL="231775" indent="-231775">
              <a:buFont typeface="Wingdings" pitchFamily="2" charset="2"/>
              <a:buChar char="§"/>
            </a:pPr>
            <a:r>
              <a:rPr lang="en-US" sz="1400" b="1" dirty="0" err="1"/>
              <a:t>Penggunaan</a:t>
            </a:r>
            <a:r>
              <a:rPr lang="en-US" sz="1400" b="1" dirty="0"/>
              <a:t> SIM </a:t>
            </a:r>
            <a:r>
              <a:rPr lang="en-US" sz="1400" b="1" dirty="0" err="1"/>
              <a:t>dalam</a:t>
            </a:r>
            <a:r>
              <a:rPr lang="en-US" sz="1400" b="1" dirty="0"/>
              <a:t> </a:t>
            </a:r>
            <a:r>
              <a:rPr lang="en-US" sz="1400" b="1" dirty="0" err="1"/>
              <a:t>proses</a:t>
            </a:r>
            <a:r>
              <a:rPr lang="en-US" sz="1400" b="1" dirty="0"/>
              <a:t> </a:t>
            </a:r>
            <a:r>
              <a:rPr lang="en-US" sz="1400" b="1" dirty="0" err="1"/>
              <a:t>perencanaan</a:t>
            </a:r>
            <a:r>
              <a:rPr lang="en-US" sz="1400" b="1" dirty="0"/>
              <a:t> </a:t>
            </a:r>
            <a:r>
              <a:rPr lang="en-US" sz="1400" b="1" dirty="0" err="1"/>
              <a:t>dan</a:t>
            </a:r>
            <a:r>
              <a:rPr lang="en-US" sz="1400" b="1" dirty="0"/>
              <a:t> </a:t>
            </a:r>
            <a:r>
              <a:rPr lang="en-US" sz="1400" b="1" dirty="0" err="1"/>
              <a:t>penganggaran</a:t>
            </a:r>
            <a:endParaRPr lang="en-US" sz="1400" b="1" dirty="0"/>
          </a:p>
        </p:txBody>
      </p:sp>
      <p:cxnSp>
        <p:nvCxnSpPr>
          <p:cNvPr id="9" name="Straight Connector 8"/>
          <p:cNvCxnSpPr/>
          <p:nvPr/>
        </p:nvCxnSpPr>
        <p:spPr>
          <a:xfrm rot="5400000">
            <a:off x="1013619" y="3694906"/>
            <a:ext cx="258762" cy="158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390902" y="3756027"/>
            <a:ext cx="380999" cy="1"/>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601494" y="3756025"/>
            <a:ext cx="381000" cy="158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24400" y="4022725"/>
            <a:ext cx="1820376" cy="2677656"/>
          </a:xfrm>
          <a:prstGeom prst="rect">
            <a:avLst/>
          </a:prstGeom>
          <a:solidFill>
            <a:schemeClr val="bg1"/>
          </a:solidFill>
          <a:ln>
            <a:solidFill>
              <a:schemeClr val="tx1"/>
            </a:solidFill>
          </a:ln>
        </p:spPr>
        <p:txBody>
          <a:bodyPr wrap="square">
            <a:spAutoFit/>
          </a:bodyPr>
          <a:lstStyle/>
          <a:p>
            <a:pPr marL="231775" indent="-231775">
              <a:buFont typeface="Wingdings" pitchFamily="2" charset="2"/>
              <a:buChar char="§"/>
            </a:pPr>
            <a:r>
              <a:rPr lang="en-US" sz="1400" b="1" dirty="0" err="1"/>
              <a:t>Terlaksananya</a:t>
            </a:r>
            <a:r>
              <a:rPr lang="en-US" sz="1400" b="1" dirty="0"/>
              <a:t> </a:t>
            </a:r>
            <a:r>
              <a:rPr lang="en-US" sz="1400" b="1" dirty="0" err="1"/>
              <a:t>kajian</a:t>
            </a:r>
            <a:r>
              <a:rPr lang="en-US" sz="1400" b="1" dirty="0"/>
              <a:t> </a:t>
            </a:r>
            <a:r>
              <a:rPr lang="en-US" sz="1400" b="1" dirty="0" err="1"/>
              <a:t>pembiayaan</a:t>
            </a:r>
            <a:endParaRPr lang="en-US" sz="1400" b="1" dirty="0"/>
          </a:p>
          <a:p>
            <a:pPr marL="231775" indent="-231775">
              <a:buFont typeface="Wingdings" pitchFamily="2" charset="2"/>
              <a:buChar char="§"/>
            </a:pPr>
            <a:r>
              <a:rPr lang="en-US" sz="1400" b="1" dirty="0" err="1"/>
              <a:t>Tersusunnya</a:t>
            </a:r>
            <a:r>
              <a:rPr lang="en-US" sz="1400" b="1" dirty="0"/>
              <a:t> </a:t>
            </a:r>
            <a:r>
              <a:rPr lang="en-US" sz="1400" b="1" dirty="0" err="1"/>
              <a:t>dan</a:t>
            </a:r>
            <a:r>
              <a:rPr lang="en-US" sz="1400" b="1" dirty="0"/>
              <a:t> </a:t>
            </a:r>
            <a:r>
              <a:rPr lang="en-US" sz="1400" b="1" dirty="0" err="1"/>
              <a:t>digunakannya</a:t>
            </a:r>
            <a:r>
              <a:rPr lang="en-US" sz="1400" b="1" dirty="0"/>
              <a:t> </a:t>
            </a:r>
            <a:r>
              <a:rPr lang="en-US" sz="1400" b="1" i="1" dirty="0"/>
              <a:t>template </a:t>
            </a:r>
            <a:r>
              <a:rPr lang="en-US" sz="1400" b="1" dirty="0" err="1"/>
              <a:t>perencanaan</a:t>
            </a:r>
            <a:endParaRPr lang="en-US" sz="1400" b="1" dirty="0"/>
          </a:p>
          <a:p>
            <a:pPr marL="231775" indent="-231775">
              <a:buFont typeface="Wingdings" pitchFamily="2" charset="2"/>
              <a:buChar char="§"/>
            </a:pPr>
            <a:r>
              <a:rPr lang="en-US" sz="1400" b="1" dirty="0" err="1"/>
              <a:t>Terlaksananya</a:t>
            </a:r>
            <a:r>
              <a:rPr lang="en-US" sz="1400" b="1" dirty="0"/>
              <a:t> </a:t>
            </a:r>
            <a:r>
              <a:rPr lang="en-US" sz="1400" b="1" dirty="0" err="1"/>
              <a:t>advokasi</a:t>
            </a:r>
            <a:r>
              <a:rPr lang="en-US" sz="1400" b="1" dirty="0"/>
              <a:t> </a:t>
            </a:r>
            <a:r>
              <a:rPr lang="en-US" sz="1400" b="1" dirty="0" err="1"/>
              <a:t>pembiayaan</a:t>
            </a:r>
            <a:endParaRPr lang="en-US" sz="1400" b="1" dirty="0"/>
          </a:p>
          <a:p>
            <a:pPr marL="231775" indent="-231775">
              <a:buFont typeface="Wingdings" pitchFamily="2" charset="2"/>
              <a:buChar char="§"/>
            </a:pPr>
            <a:r>
              <a:rPr lang="en-US" sz="1400" b="1" dirty="0" err="1"/>
              <a:t>Terpenuhinya</a:t>
            </a:r>
            <a:r>
              <a:rPr lang="en-US" sz="1400" b="1" dirty="0"/>
              <a:t> </a:t>
            </a:r>
            <a:r>
              <a:rPr lang="en-US" sz="1400" b="1" dirty="0" err="1"/>
              <a:t>alokasi</a:t>
            </a:r>
            <a:r>
              <a:rPr lang="en-US" sz="1400" b="1" dirty="0"/>
              <a:t> </a:t>
            </a:r>
            <a:r>
              <a:rPr lang="en-US" sz="1400" b="1" dirty="0" err="1"/>
              <a:t>pembiayaan</a:t>
            </a:r>
            <a:endParaRPr lang="en-US" sz="1400" b="1" dirty="0"/>
          </a:p>
        </p:txBody>
      </p:sp>
      <p:sp>
        <p:nvSpPr>
          <p:cNvPr id="13" name="Rectangle 12"/>
          <p:cNvSpPr/>
          <p:nvPr/>
        </p:nvSpPr>
        <p:spPr>
          <a:xfrm>
            <a:off x="6781800" y="3968135"/>
            <a:ext cx="1981200" cy="2677656"/>
          </a:xfrm>
          <a:prstGeom prst="rect">
            <a:avLst/>
          </a:prstGeom>
          <a:solidFill>
            <a:schemeClr val="bg1"/>
          </a:solidFill>
          <a:ln>
            <a:solidFill>
              <a:schemeClr val="tx1"/>
            </a:solidFill>
          </a:ln>
        </p:spPr>
        <p:txBody>
          <a:bodyPr wrap="square">
            <a:spAutoFit/>
          </a:bodyPr>
          <a:lstStyle/>
          <a:p>
            <a:pPr marL="231775" indent="-231775">
              <a:buFont typeface="Wingdings" pitchFamily="2" charset="2"/>
              <a:buChar char="§"/>
            </a:pPr>
            <a:r>
              <a:rPr lang="en-US" sz="1400" b="1" dirty="0" err="1"/>
              <a:t>Revitalisasi</a:t>
            </a:r>
            <a:r>
              <a:rPr lang="en-US" sz="1400" b="1" dirty="0"/>
              <a:t> Tim </a:t>
            </a:r>
            <a:r>
              <a:rPr lang="en-US" sz="1400" b="1" dirty="0" err="1"/>
              <a:t>Koordinasi</a:t>
            </a:r>
            <a:r>
              <a:rPr lang="en-US" sz="1400" b="1" dirty="0"/>
              <a:t> &amp; </a:t>
            </a:r>
            <a:r>
              <a:rPr lang="en-US" sz="1400" b="1" dirty="0" err="1"/>
              <a:t>Fasilitasi</a:t>
            </a:r>
            <a:r>
              <a:rPr lang="en-US" sz="1400" b="1" dirty="0"/>
              <a:t> </a:t>
            </a:r>
            <a:r>
              <a:rPr lang="en-US" sz="1400" b="1" dirty="0" err="1"/>
              <a:t>Pengembangan</a:t>
            </a:r>
            <a:r>
              <a:rPr lang="en-US" sz="1400" b="1" dirty="0"/>
              <a:t> </a:t>
            </a:r>
          </a:p>
          <a:p>
            <a:pPr marL="231775" indent="-231775">
              <a:buFont typeface="Wingdings" pitchFamily="2" charset="2"/>
              <a:buChar char="§"/>
            </a:pPr>
            <a:r>
              <a:rPr lang="en-US" sz="1400" b="1" dirty="0" err="1"/>
              <a:t>Terbentuknya</a:t>
            </a:r>
            <a:r>
              <a:rPr lang="en-US" sz="1400" b="1" dirty="0"/>
              <a:t> forum </a:t>
            </a:r>
            <a:r>
              <a:rPr lang="en-US" sz="1400" b="1" dirty="0" err="1"/>
              <a:t>koordinasi</a:t>
            </a:r>
            <a:endParaRPr lang="en-US" sz="1400" b="1" dirty="0"/>
          </a:p>
          <a:p>
            <a:pPr marL="231775" lvl="0" indent="-231775">
              <a:buFont typeface="Wingdings" pitchFamily="2" charset="2"/>
              <a:buChar char="§"/>
            </a:pPr>
            <a:r>
              <a:rPr lang="en-US" sz="1400" b="1" dirty="0" err="1"/>
              <a:t>Terlaksananya</a:t>
            </a:r>
            <a:r>
              <a:rPr lang="en-US" sz="1400" b="1" dirty="0"/>
              <a:t> monitoring </a:t>
            </a:r>
            <a:r>
              <a:rPr lang="en-US" sz="1400" b="1" dirty="0" err="1"/>
              <a:t>dan</a:t>
            </a:r>
            <a:r>
              <a:rPr lang="en-US" sz="1400" b="1" dirty="0"/>
              <a:t> </a:t>
            </a:r>
            <a:r>
              <a:rPr lang="en-US" sz="1400" b="1" dirty="0" err="1"/>
              <a:t>evaluasi</a:t>
            </a:r>
            <a:r>
              <a:rPr lang="en-US" sz="1400" b="1" dirty="0"/>
              <a:t> </a:t>
            </a:r>
            <a:r>
              <a:rPr lang="en-US" sz="1400" b="1" dirty="0" err="1"/>
              <a:t>terpadu</a:t>
            </a:r>
            <a:endParaRPr lang="en-US" sz="1400" b="1" dirty="0"/>
          </a:p>
          <a:p>
            <a:pPr marL="231775" lvl="0" indent="-231775">
              <a:buFont typeface="Wingdings" pitchFamily="2" charset="2"/>
              <a:buChar char="§"/>
            </a:pPr>
            <a:r>
              <a:rPr lang="en-US" sz="1400" b="1" dirty="0" err="1"/>
              <a:t>Terlaksananya</a:t>
            </a:r>
            <a:r>
              <a:rPr lang="en-US" sz="1400" b="1" dirty="0"/>
              <a:t> </a:t>
            </a:r>
            <a:r>
              <a:rPr lang="en-US" sz="1400" b="1" dirty="0" err="1"/>
              <a:t>proses</a:t>
            </a:r>
            <a:r>
              <a:rPr lang="en-US" sz="1400" b="1" dirty="0"/>
              <a:t> </a:t>
            </a:r>
            <a:r>
              <a:rPr lang="en-US" sz="1400" b="1" dirty="0" err="1"/>
              <a:t>perencanaan</a:t>
            </a:r>
            <a:r>
              <a:rPr lang="en-US" sz="1400" b="1" dirty="0"/>
              <a:t> </a:t>
            </a:r>
            <a:r>
              <a:rPr lang="en-US" sz="1400" b="1" dirty="0" err="1"/>
              <a:t>terpadu</a:t>
            </a:r>
            <a:endParaRPr lang="en-US" sz="1400" b="1" dirty="0"/>
          </a:p>
        </p:txBody>
      </p:sp>
      <p:cxnSp>
        <p:nvCxnSpPr>
          <p:cNvPr id="14" name="Straight Connector 13"/>
          <p:cNvCxnSpPr/>
          <p:nvPr/>
        </p:nvCxnSpPr>
        <p:spPr>
          <a:xfrm rot="5400000">
            <a:off x="7696994" y="3717131"/>
            <a:ext cx="304006" cy="79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a:xfrm>
            <a:off x="6934200" y="6569075"/>
            <a:ext cx="2133600" cy="365125"/>
          </a:xfrm>
        </p:spPr>
        <p:txBody>
          <a:bodyPr/>
          <a:lstStyle/>
          <a:p>
            <a:fld id="{D2A697D9-03F6-4967-B8E6-593E372C82EA}" type="slidenum">
              <a:rPr lang="en-US" sz="1400" b="1" smtClean="0"/>
              <a:pPr/>
              <a:t>21</a:t>
            </a:fld>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50"/>
                                        <p:tgtEl>
                                          <p:spTgt spid="14"/>
                                        </p:tgtEl>
                                      </p:cBhvr>
                                    </p:animEffect>
                                  </p:childTnLst>
                                </p:cTn>
                              </p:par>
                            </p:childTnLst>
                          </p:cTn>
                        </p:par>
                        <p:par>
                          <p:cTn id="37" fill="hold">
                            <p:stCondLst>
                              <p:cond delay="625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a:off x="2070720" y="4726635"/>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entagon 25"/>
          <p:cNvSpPr/>
          <p:nvPr/>
        </p:nvSpPr>
        <p:spPr>
          <a:xfrm>
            <a:off x="5867400" y="1371600"/>
            <a:ext cx="3206824" cy="1783432"/>
          </a:xfrm>
          <a:prstGeom prst="homePlate">
            <a:avLst>
              <a:gd name="adj" fmla="val 39338"/>
            </a:avLst>
          </a:prstGeom>
          <a:solidFill>
            <a:schemeClr val="accent6">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Pentagon 19"/>
          <p:cNvSpPr/>
          <p:nvPr/>
        </p:nvSpPr>
        <p:spPr>
          <a:xfrm>
            <a:off x="3733800" y="1401762"/>
            <a:ext cx="3206824" cy="1783432"/>
          </a:xfrm>
          <a:prstGeom prst="homePlate">
            <a:avLst>
              <a:gd name="adj" fmla="val 39338"/>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Pentagon 20"/>
          <p:cNvSpPr/>
          <p:nvPr/>
        </p:nvSpPr>
        <p:spPr>
          <a:xfrm>
            <a:off x="2286000" y="1417786"/>
            <a:ext cx="2722775" cy="1783432"/>
          </a:xfrm>
          <a:prstGeom prst="homePlate">
            <a:avLst>
              <a:gd name="adj" fmla="val 40481"/>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Pentagon 21"/>
          <p:cNvSpPr/>
          <p:nvPr/>
        </p:nvSpPr>
        <p:spPr>
          <a:xfrm>
            <a:off x="251520" y="1417786"/>
            <a:ext cx="2722775" cy="1783432"/>
          </a:xfrm>
          <a:prstGeom prst="homePlate">
            <a:avLst>
              <a:gd name="adj" fmla="val 33246"/>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Rectangle 22"/>
          <p:cNvSpPr/>
          <p:nvPr/>
        </p:nvSpPr>
        <p:spPr>
          <a:xfrm>
            <a:off x="533400" y="1784628"/>
            <a:ext cx="1908212" cy="584775"/>
          </a:xfrm>
          <a:prstGeom prst="rect">
            <a:avLst/>
          </a:prstGeom>
        </p:spPr>
        <p:txBody>
          <a:bodyPr wrap="square">
            <a:spAutoFit/>
          </a:bodyPr>
          <a:lstStyle/>
          <a:p>
            <a:pPr algn="ctr"/>
            <a:r>
              <a:rPr lang="en-US" sz="1600" b="1" i="1" dirty="0">
                <a:solidFill>
                  <a:srgbClr val="FFFF00"/>
                </a:solidFill>
              </a:rPr>
              <a:t>KETERSEDIAAN SDM KESEHATAN </a:t>
            </a:r>
          </a:p>
        </p:txBody>
      </p:sp>
      <p:sp>
        <p:nvSpPr>
          <p:cNvPr id="24" name="Rectangle 23"/>
          <p:cNvSpPr/>
          <p:nvPr/>
        </p:nvSpPr>
        <p:spPr>
          <a:xfrm>
            <a:off x="3048001" y="1836003"/>
            <a:ext cx="1676400" cy="830997"/>
          </a:xfrm>
          <a:prstGeom prst="rect">
            <a:avLst/>
          </a:prstGeom>
        </p:spPr>
        <p:txBody>
          <a:bodyPr wrap="square">
            <a:spAutoFit/>
          </a:bodyPr>
          <a:lstStyle/>
          <a:p>
            <a:r>
              <a:rPr lang="en-US" sz="1600" b="1" i="1" dirty="0">
                <a:solidFill>
                  <a:srgbClr val="FFFF00"/>
                </a:solidFill>
              </a:rPr>
              <a:t>KUALITAS PELAYANAN KESEHATAN</a:t>
            </a:r>
            <a:endParaRPr lang="en-US" sz="1600" b="1" i="1" dirty="0">
              <a:solidFill>
                <a:srgbClr val="FFFF00"/>
              </a:solidFill>
              <a:latin typeface="+mj-lt"/>
            </a:endParaRPr>
          </a:p>
        </p:txBody>
      </p:sp>
      <p:sp>
        <p:nvSpPr>
          <p:cNvPr id="25" name="Rectangle 24"/>
          <p:cNvSpPr/>
          <p:nvPr/>
        </p:nvSpPr>
        <p:spPr>
          <a:xfrm>
            <a:off x="5105400" y="1937028"/>
            <a:ext cx="1600200" cy="584775"/>
          </a:xfrm>
          <a:prstGeom prst="rect">
            <a:avLst/>
          </a:prstGeom>
        </p:spPr>
        <p:txBody>
          <a:bodyPr wrap="square">
            <a:spAutoFit/>
          </a:bodyPr>
          <a:lstStyle/>
          <a:p>
            <a:r>
              <a:rPr lang="en-US" sz="1600" b="1" i="1" dirty="0"/>
              <a:t>PEMBANGUNAN KESEHATAN</a:t>
            </a:r>
          </a:p>
        </p:txBody>
      </p:sp>
      <p:cxnSp>
        <p:nvCxnSpPr>
          <p:cNvPr id="36" name="Straight Connector 35"/>
          <p:cNvCxnSpPr/>
          <p:nvPr/>
        </p:nvCxnSpPr>
        <p:spPr>
          <a:xfrm>
            <a:off x="248308" y="4749508"/>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52400" y="3687762"/>
            <a:ext cx="1876542" cy="2893100"/>
          </a:xfrm>
          <a:prstGeom prst="rect">
            <a:avLst/>
          </a:prstGeom>
          <a:solidFill>
            <a:schemeClr val="bg1"/>
          </a:solidFill>
          <a:ln>
            <a:solidFill>
              <a:schemeClr val="tx1"/>
            </a:solidFill>
          </a:ln>
        </p:spPr>
        <p:txBody>
          <a:bodyPr wrap="square">
            <a:spAutoFit/>
          </a:bodyPr>
          <a:lstStyle/>
          <a:p>
            <a:pPr marL="231775" lvl="0" indent="-231775">
              <a:buFont typeface="Wingdings" pitchFamily="2" charset="2"/>
              <a:buChar char="§"/>
            </a:pPr>
            <a:r>
              <a:rPr lang="en-US" sz="1400" b="1" dirty="0" err="1"/>
              <a:t>Rasio</a:t>
            </a:r>
            <a:r>
              <a:rPr lang="en-US" sz="1400" b="1" dirty="0"/>
              <a:t> </a:t>
            </a:r>
            <a:r>
              <a:rPr lang="en-US" sz="1400" b="1" dirty="0" err="1"/>
              <a:t>dokter</a:t>
            </a:r>
            <a:r>
              <a:rPr lang="en-US" sz="1400" b="1" dirty="0"/>
              <a:t>, </a:t>
            </a:r>
            <a:r>
              <a:rPr lang="en-US" sz="1400" b="1" dirty="0" err="1"/>
              <a:t>dokte</a:t>
            </a:r>
            <a:r>
              <a:rPr lang="en-US" sz="1400" b="1" dirty="0"/>
              <a:t> </a:t>
            </a:r>
            <a:r>
              <a:rPr lang="en-US" sz="1400" b="1" dirty="0" err="1"/>
              <a:t>spesialis</a:t>
            </a:r>
            <a:r>
              <a:rPr lang="en-US" sz="1400" b="1" dirty="0"/>
              <a:t>, </a:t>
            </a:r>
            <a:r>
              <a:rPr lang="en-US" sz="1400" b="1" dirty="0" err="1"/>
              <a:t>dokter</a:t>
            </a:r>
            <a:r>
              <a:rPr lang="en-US" sz="1400" b="1" dirty="0"/>
              <a:t> </a:t>
            </a:r>
            <a:r>
              <a:rPr lang="en-US" sz="1400" b="1" dirty="0" err="1"/>
              <a:t>gigi</a:t>
            </a:r>
            <a:r>
              <a:rPr lang="en-US" sz="1400" b="1" dirty="0"/>
              <a:t> per 100.000 </a:t>
            </a:r>
            <a:r>
              <a:rPr lang="en-US" sz="1400" b="1" dirty="0" err="1"/>
              <a:t>penduduk</a:t>
            </a:r>
            <a:r>
              <a:rPr lang="en-US" sz="1400" b="1" dirty="0"/>
              <a:t>.</a:t>
            </a:r>
          </a:p>
          <a:p>
            <a:pPr marL="231775" lvl="0" indent="-231775">
              <a:buFont typeface="Wingdings" pitchFamily="2" charset="2"/>
              <a:buChar char="§"/>
            </a:pPr>
            <a:r>
              <a:rPr lang="en-US" sz="1400" b="1" dirty="0" err="1"/>
              <a:t>Rasio</a:t>
            </a:r>
            <a:r>
              <a:rPr lang="en-US" sz="1400" b="1" dirty="0"/>
              <a:t> </a:t>
            </a:r>
            <a:r>
              <a:rPr lang="en-US" sz="1400" b="1" dirty="0" err="1"/>
              <a:t>apoteker</a:t>
            </a:r>
            <a:endParaRPr lang="en-US" sz="1400" b="1" dirty="0"/>
          </a:p>
          <a:p>
            <a:pPr marL="231775" lvl="0" indent="-231775">
              <a:buFont typeface="Wingdings" pitchFamily="2" charset="2"/>
              <a:buChar char="§"/>
            </a:pPr>
            <a:r>
              <a:rPr lang="en-US" sz="1400" b="1" dirty="0" err="1"/>
              <a:t>Rasio</a:t>
            </a:r>
            <a:r>
              <a:rPr lang="en-US" sz="1400" b="1" dirty="0"/>
              <a:t> </a:t>
            </a:r>
            <a:r>
              <a:rPr lang="en-US" sz="1400" b="1" dirty="0" err="1"/>
              <a:t>bidan</a:t>
            </a:r>
            <a:r>
              <a:rPr lang="en-US" sz="1400" b="1" dirty="0"/>
              <a:t>, </a:t>
            </a:r>
            <a:r>
              <a:rPr lang="en-US" sz="1400" b="1" dirty="0" err="1"/>
              <a:t>perawat</a:t>
            </a:r>
            <a:endParaRPr lang="en-US" sz="1400" b="1" dirty="0"/>
          </a:p>
          <a:p>
            <a:pPr marL="231775" lvl="0" indent="-231775">
              <a:buFont typeface="Wingdings" pitchFamily="2" charset="2"/>
              <a:buChar char="§"/>
            </a:pPr>
            <a:r>
              <a:rPr lang="en-US" sz="1400" b="1" dirty="0" err="1"/>
              <a:t>Rasio</a:t>
            </a:r>
            <a:r>
              <a:rPr lang="en-US" sz="1400" b="1" dirty="0"/>
              <a:t> </a:t>
            </a:r>
            <a:r>
              <a:rPr lang="en-US" sz="1400" b="1" dirty="0" err="1"/>
              <a:t>perawat</a:t>
            </a:r>
            <a:r>
              <a:rPr lang="en-US" sz="1400" b="1" dirty="0"/>
              <a:t> </a:t>
            </a:r>
            <a:r>
              <a:rPr lang="en-US" sz="1400" b="1" dirty="0" err="1"/>
              <a:t>gigi</a:t>
            </a:r>
            <a:endParaRPr lang="en-US" sz="1400" b="1" dirty="0"/>
          </a:p>
          <a:p>
            <a:pPr marL="231775" lvl="0" indent="-231775">
              <a:buFont typeface="Wingdings" pitchFamily="2" charset="2"/>
              <a:buChar char="§"/>
            </a:pPr>
            <a:r>
              <a:rPr lang="en-US" sz="1400" b="1" dirty="0" err="1"/>
              <a:t>Rasio</a:t>
            </a:r>
            <a:r>
              <a:rPr lang="en-US" sz="1400" b="1" dirty="0"/>
              <a:t> </a:t>
            </a:r>
            <a:r>
              <a:rPr lang="en-US" sz="1400" b="1" dirty="0" err="1"/>
              <a:t>ahli</a:t>
            </a:r>
            <a:r>
              <a:rPr lang="en-US" sz="1400" b="1" dirty="0"/>
              <a:t> </a:t>
            </a:r>
            <a:r>
              <a:rPr lang="en-US" sz="1400" b="1" dirty="0" err="1"/>
              <a:t>gizi</a:t>
            </a:r>
            <a:endParaRPr lang="en-US" sz="1400" b="1" dirty="0"/>
          </a:p>
          <a:p>
            <a:pPr marL="231775" lvl="0" indent="-231775">
              <a:buFont typeface="Wingdings" pitchFamily="2" charset="2"/>
              <a:buChar char="§"/>
            </a:pPr>
            <a:r>
              <a:rPr lang="en-US" sz="1400" b="1" dirty="0" err="1"/>
              <a:t>Rasio</a:t>
            </a:r>
            <a:r>
              <a:rPr lang="en-US" sz="1400" b="1" dirty="0"/>
              <a:t> </a:t>
            </a:r>
            <a:r>
              <a:rPr lang="en-US" sz="1400" b="1" dirty="0" err="1"/>
              <a:t>tenaga</a:t>
            </a:r>
            <a:r>
              <a:rPr lang="en-US" sz="1400" b="1" dirty="0"/>
              <a:t> </a:t>
            </a:r>
            <a:r>
              <a:rPr lang="en-US" sz="1400" b="1" dirty="0" err="1"/>
              <a:t>keterapian</a:t>
            </a:r>
            <a:endParaRPr lang="en-US" sz="1400" b="1" dirty="0"/>
          </a:p>
          <a:p>
            <a:pPr marL="231775" lvl="0" indent="-231775">
              <a:buFont typeface="Wingdings" pitchFamily="2" charset="2"/>
              <a:buChar char="§"/>
            </a:pPr>
            <a:r>
              <a:rPr lang="en-US" sz="1400" b="1" dirty="0" err="1"/>
              <a:t>Rasio</a:t>
            </a:r>
            <a:r>
              <a:rPr lang="en-US" sz="1400" b="1" dirty="0"/>
              <a:t> </a:t>
            </a:r>
            <a:r>
              <a:rPr lang="en-US" sz="1400" b="1" dirty="0" err="1"/>
              <a:t>tenaga</a:t>
            </a:r>
            <a:r>
              <a:rPr lang="en-US" sz="1400" b="1" dirty="0"/>
              <a:t> </a:t>
            </a:r>
            <a:r>
              <a:rPr lang="en-US" sz="1400" b="1" dirty="0" err="1"/>
              <a:t>keteknisian</a:t>
            </a:r>
            <a:r>
              <a:rPr lang="en-US" sz="1400" b="1" dirty="0"/>
              <a:t> </a:t>
            </a:r>
            <a:r>
              <a:rPr lang="en-US" sz="1400" b="1" dirty="0" err="1"/>
              <a:t>medik</a:t>
            </a:r>
            <a:endParaRPr lang="en-US" sz="1400" b="1" dirty="0"/>
          </a:p>
        </p:txBody>
      </p:sp>
      <p:sp>
        <p:nvSpPr>
          <p:cNvPr id="44" name="Rectangle 43"/>
          <p:cNvSpPr/>
          <p:nvPr/>
        </p:nvSpPr>
        <p:spPr>
          <a:xfrm>
            <a:off x="2590800" y="3763962"/>
            <a:ext cx="1905000" cy="2677656"/>
          </a:xfrm>
          <a:prstGeom prst="rect">
            <a:avLst/>
          </a:prstGeom>
          <a:ln>
            <a:solidFill>
              <a:schemeClr val="tx1"/>
            </a:solidFill>
          </a:ln>
        </p:spPr>
        <p:txBody>
          <a:bodyPr wrap="square">
            <a:spAutoFit/>
          </a:bodyPr>
          <a:lstStyle/>
          <a:p>
            <a:pPr marL="231775" lvl="0" indent="-231775">
              <a:buFont typeface="Wingdings" pitchFamily="2" charset="2"/>
              <a:buChar char="§"/>
            </a:pPr>
            <a:r>
              <a:rPr lang="en-US" sz="1400" b="1" dirty="0" err="1"/>
              <a:t>Penurunan</a:t>
            </a:r>
            <a:r>
              <a:rPr lang="en-US" sz="1400" b="1" dirty="0"/>
              <a:t> </a:t>
            </a:r>
            <a:r>
              <a:rPr lang="id-ID" sz="1400" b="1" dirty="0"/>
              <a:t>Prevalensi Tuberkulosis per 100.000 penduduk</a:t>
            </a:r>
            <a:endParaRPr lang="en-US" sz="1400" b="1" dirty="0"/>
          </a:p>
          <a:p>
            <a:pPr marL="231775" lvl="0" indent="-231775">
              <a:buFont typeface="Wingdings" pitchFamily="2" charset="2"/>
              <a:buChar char="§"/>
            </a:pPr>
            <a:r>
              <a:rPr lang="en-US" sz="1400" b="1" dirty="0" err="1"/>
              <a:t>Penurunan</a:t>
            </a:r>
            <a:r>
              <a:rPr lang="en-US" sz="1400" b="1" dirty="0"/>
              <a:t> </a:t>
            </a:r>
            <a:r>
              <a:rPr lang="id-ID" sz="1400" b="1" dirty="0"/>
              <a:t>Prevalensi HIV (</a:t>
            </a:r>
            <a:r>
              <a:rPr lang="en-US" sz="1400" b="1" dirty="0"/>
              <a:t>%</a:t>
            </a:r>
            <a:r>
              <a:rPr lang="id-ID" sz="1400" b="1" dirty="0"/>
              <a:t>) </a:t>
            </a:r>
            <a:endParaRPr lang="en-US" sz="1400" b="1" dirty="0"/>
          </a:p>
          <a:p>
            <a:pPr marL="231775" lvl="0" indent="-231775">
              <a:buFont typeface="Wingdings" pitchFamily="2" charset="2"/>
              <a:buChar char="§"/>
            </a:pPr>
            <a:r>
              <a:rPr lang="en-US" sz="1400" b="1" dirty="0" err="1"/>
              <a:t>Penurunan</a:t>
            </a:r>
            <a:r>
              <a:rPr lang="en-US" sz="1400" b="1" dirty="0"/>
              <a:t> </a:t>
            </a:r>
            <a:r>
              <a:rPr lang="id-ID" sz="1400" b="1" dirty="0"/>
              <a:t>Prevalensi tekanan darah tinggi (</a:t>
            </a:r>
            <a:r>
              <a:rPr lang="en-US" sz="1400" b="1" dirty="0"/>
              <a:t>%</a:t>
            </a:r>
            <a:r>
              <a:rPr lang="id-ID" sz="1400" b="1" dirty="0"/>
              <a:t>) </a:t>
            </a:r>
            <a:endParaRPr lang="en-US" sz="1400" b="1" dirty="0"/>
          </a:p>
          <a:p>
            <a:pPr marL="231775" lvl="0" indent="-231775">
              <a:buFont typeface="Wingdings" pitchFamily="2" charset="2"/>
              <a:buChar char="§"/>
            </a:pPr>
            <a:r>
              <a:rPr lang="en-US" sz="1400" b="1" dirty="0" err="1"/>
              <a:t>Penurunan</a:t>
            </a:r>
            <a:r>
              <a:rPr lang="en-US" sz="1400" b="1" dirty="0"/>
              <a:t> % </a:t>
            </a:r>
            <a:r>
              <a:rPr lang="id-ID" sz="1400" b="1" dirty="0"/>
              <a:t>merokok penduduk usia 15-19 tahun</a:t>
            </a:r>
            <a:endParaRPr lang="en-US" sz="1400" b="1" dirty="0"/>
          </a:p>
        </p:txBody>
      </p:sp>
      <p:cxnSp>
        <p:nvCxnSpPr>
          <p:cNvPr id="53" name="Straight Connector 52"/>
          <p:cNvCxnSpPr/>
          <p:nvPr/>
        </p:nvCxnSpPr>
        <p:spPr>
          <a:xfrm flipV="1">
            <a:off x="6781800" y="4724400"/>
            <a:ext cx="304800" cy="2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43000" y="2531894"/>
            <a:ext cx="0" cy="107966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178015" y="3208177"/>
            <a:ext cx="792161" cy="1461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5525294" y="3238500"/>
            <a:ext cx="837406" cy="79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39600" y="4754562"/>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05400" y="3786822"/>
            <a:ext cx="1591776" cy="2246769"/>
          </a:xfrm>
          <a:prstGeom prst="rect">
            <a:avLst/>
          </a:prstGeom>
          <a:solidFill>
            <a:schemeClr val="bg1"/>
          </a:solidFill>
          <a:ln>
            <a:solidFill>
              <a:schemeClr val="tx1"/>
            </a:solidFill>
          </a:ln>
        </p:spPr>
        <p:txBody>
          <a:bodyPr wrap="square">
            <a:spAutoFit/>
          </a:bodyPr>
          <a:lstStyle/>
          <a:p>
            <a:pPr marL="177800" lvl="0" indent="-177800">
              <a:buFont typeface="Wingdings" pitchFamily="2" charset="2"/>
              <a:buChar char="§"/>
            </a:pPr>
            <a:r>
              <a:rPr lang="id-ID" sz="1400" b="1" dirty="0"/>
              <a:t>Angka kematian ibu per 100.000 kelahiran</a:t>
            </a:r>
            <a:r>
              <a:rPr lang="en-US" sz="1400" b="1" dirty="0"/>
              <a:t>.</a:t>
            </a:r>
          </a:p>
          <a:p>
            <a:pPr marL="177800" lvl="0" indent="-177800">
              <a:buFont typeface="Wingdings" pitchFamily="2" charset="2"/>
              <a:buChar char="§"/>
            </a:pPr>
            <a:r>
              <a:rPr lang="id-ID" sz="1400" b="1" dirty="0"/>
              <a:t>Angka kematian bayi per 1.000 kelahiran hidup</a:t>
            </a:r>
            <a:r>
              <a:rPr lang="en-US" sz="1400" b="1" dirty="0"/>
              <a:t>.</a:t>
            </a:r>
          </a:p>
          <a:p>
            <a:pPr marL="177800" lvl="0" indent="-177800">
              <a:buFont typeface="Wingdings" pitchFamily="2" charset="2"/>
              <a:buChar char="§"/>
            </a:pPr>
            <a:r>
              <a:rPr lang="id-ID" sz="1400" b="1" dirty="0"/>
              <a:t>Prevalensi kekurangan gizi pada anak balita </a:t>
            </a:r>
            <a:r>
              <a:rPr lang="en-US" sz="1400" b="1" dirty="0"/>
              <a:t>(%</a:t>
            </a:r>
            <a:r>
              <a:rPr lang="id-ID" sz="1400" b="1" dirty="0"/>
              <a:t>)</a:t>
            </a:r>
            <a:endParaRPr lang="en-US" sz="1400" b="1" dirty="0"/>
          </a:p>
        </p:txBody>
      </p:sp>
      <p:sp>
        <p:nvSpPr>
          <p:cNvPr id="18" name="Rectangle 17"/>
          <p:cNvSpPr/>
          <p:nvPr/>
        </p:nvSpPr>
        <p:spPr>
          <a:xfrm>
            <a:off x="1269096" y="221159"/>
            <a:ext cx="596990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effectLst>
                  <a:outerShdw blurRad="50800" dist="39000" dir="5460000" algn="tl">
                    <a:srgbClr val="000000">
                      <a:alpha val="38000"/>
                    </a:srgbClr>
                  </a:outerShdw>
                </a:effectLst>
              </a:rPr>
              <a:t>INDIKASI KEBERHASILAN</a:t>
            </a:r>
          </a:p>
        </p:txBody>
      </p:sp>
      <p:sp>
        <p:nvSpPr>
          <p:cNvPr id="27" name="Rectangle 26"/>
          <p:cNvSpPr/>
          <p:nvPr/>
        </p:nvSpPr>
        <p:spPr>
          <a:xfrm>
            <a:off x="7086600" y="1912203"/>
            <a:ext cx="1600200" cy="584775"/>
          </a:xfrm>
          <a:prstGeom prst="rect">
            <a:avLst/>
          </a:prstGeom>
        </p:spPr>
        <p:txBody>
          <a:bodyPr wrap="square">
            <a:spAutoFit/>
          </a:bodyPr>
          <a:lstStyle/>
          <a:p>
            <a:r>
              <a:rPr lang="en-US" sz="1600" b="1" i="1" dirty="0"/>
              <a:t>PEMBANGUNAN MANUSIA</a:t>
            </a:r>
          </a:p>
        </p:txBody>
      </p:sp>
      <p:sp>
        <p:nvSpPr>
          <p:cNvPr id="35" name="Rectangle 34"/>
          <p:cNvSpPr/>
          <p:nvPr/>
        </p:nvSpPr>
        <p:spPr>
          <a:xfrm>
            <a:off x="7315200" y="3755410"/>
            <a:ext cx="1676400" cy="2462213"/>
          </a:xfrm>
          <a:prstGeom prst="rect">
            <a:avLst/>
          </a:prstGeom>
          <a:solidFill>
            <a:schemeClr val="bg1"/>
          </a:solidFill>
          <a:ln>
            <a:solidFill>
              <a:schemeClr val="tx1"/>
            </a:solidFill>
          </a:ln>
        </p:spPr>
        <p:txBody>
          <a:bodyPr wrap="square">
            <a:spAutoFit/>
          </a:bodyPr>
          <a:lstStyle/>
          <a:p>
            <a:pPr marL="231775" lvl="0" indent="-231775">
              <a:buFont typeface="Wingdings" pitchFamily="2" charset="2"/>
              <a:buChar char="§"/>
            </a:pPr>
            <a:r>
              <a:rPr lang="en-US" sz="1400" b="1" dirty="0"/>
              <a:t>IPM </a:t>
            </a:r>
            <a:r>
              <a:rPr lang="en-US" sz="1400" b="1" dirty="0" err="1"/>
              <a:t>meningkat</a:t>
            </a:r>
            <a:endParaRPr lang="en-US" sz="1400" b="1" dirty="0"/>
          </a:p>
          <a:p>
            <a:pPr marL="231775" lvl="0" indent="-231775">
              <a:buFont typeface="Wingdings" pitchFamily="2" charset="2"/>
              <a:buChar char="§"/>
            </a:pPr>
            <a:r>
              <a:rPr lang="en-US" sz="1400" b="1" dirty="0" err="1"/>
              <a:t>Rasio</a:t>
            </a:r>
            <a:r>
              <a:rPr lang="en-US" sz="1400" b="1" dirty="0"/>
              <a:t> </a:t>
            </a:r>
            <a:r>
              <a:rPr lang="en-US" sz="1400" b="1" dirty="0" err="1"/>
              <a:t>Gini</a:t>
            </a:r>
            <a:r>
              <a:rPr lang="en-US" sz="1400" b="1" dirty="0"/>
              <a:t> </a:t>
            </a:r>
            <a:r>
              <a:rPr lang="en-US" sz="1400" b="1" dirty="0" err="1"/>
              <a:t>membaik</a:t>
            </a:r>
            <a:endParaRPr lang="en-US" sz="1400" b="1" dirty="0"/>
          </a:p>
          <a:p>
            <a:pPr marL="231775" lvl="0" indent="-231775">
              <a:buFont typeface="Wingdings" pitchFamily="2" charset="2"/>
              <a:buChar char="§"/>
            </a:pPr>
            <a:r>
              <a:rPr lang="en-US" sz="1400" b="1" dirty="0" err="1"/>
              <a:t>Pertumbuhan</a:t>
            </a:r>
            <a:r>
              <a:rPr lang="en-US" sz="1400" b="1" dirty="0"/>
              <a:t> </a:t>
            </a:r>
            <a:r>
              <a:rPr lang="en-US" sz="1400" b="1" dirty="0" err="1"/>
              <a:t>ekonomi</a:t>
            </a:r>
            <a:r>
              <a:rPr lang="en-US" sz="1400" b="1" dirty="0"/>
              <a:t> </a:t>
            </a:r>
            <a:r>
              <a:rPr lang="en-US" sz="1400" b="1" dirty="0" err="1"/>
              <a:t>meningkat</a:t>
            </a:r>
            <a:endParaRPr lang="en-US" sz="1400" b="1" dirty="0"/>
          </a:p>
          <a:p>
            <a:pPr marL="231775" lvl="0" indent="-231775">
              <a:buFont typeface="Wingdings" pitchFamily="2" charset="2"/>
              <a:buChar char="§"/>
            </a:pPr>
            <a:r>
              <a:rPr lang="en-US" sz="1400" b="1" dirty="0" err="1"/>
              <a:t>Turunnya</a:t>
            </a:r>
            <a:r>
              <a:rPr lang="en-US" sz="1400" b="1" dirty="0"/>
              <a:t> </a:t>
            </a:r>
            <a:r>
              <a:rPr lang="en-US" sz="1400" b="1" dirty="0" err="1"/>
              <a:t>tingkat</a:t>
            </a:r>
            <a:r>
              <a:rPr lang="en-US" sz="1400" b="1" dirty="0"/>
              <a:t> </a:t>
            </a:r>
            <a:r>
              <a:rPr lang="en-US" sz="1400" b="1" dirty="0" err="1"/>
              <a:t>kemiskinan</a:t>
            </a:r>
            <a:r>
              <a:rPr lang="en-US" sz="1400" b="1" dirty="0"/>
              <a:t> </a:t>
            </a:r>
            <a:r>
              <a:rPr lang="en-US" sz="1400" b="1" dirty="0" err="1"/>
              <a:t>dari</a:t>
            </a:r>
            <a:endParaRPr lang="en-US" sz="1400" b="1" dirty="0"/>
          </a:p>
          <a:p>
            <a:pPr marL="231775" lvl="0" indent="-231775">
              <a:buFont typeface="Wingdings" pitchFamily="2" charset="2"/>
              <a:buChar char="§"/>
            </a:pPr>
            <a:r>
              <a:rPr lang="en-US" sz="1400" b="1" dirty="0" err="1"/>
              <a:t>Turunnya</a:t>
            </a:r>
            <a:r>
              <a:rPr lang="en-US" sz="1400" b="1" dirty="0"/>
              <a:t> </a:t>
            </a:r>
            <a:r>
              <a:rPr lang="en-US" sz="1400" b="1" dirty="0" err="1"/>
              <a:t>tingkat</a:t>
            </a:r>
            <a:r>
              <a:rPr lang="en-US" sz="1400" b="1" dirty="0"/>
              <a:t> </a:t>
            </a:r>
            <a:r>
              <a:rPr lang="en-US" sz="1400" b="1" dirty="0" err="1"/>
              <a:t>pengangguran</a:t>
            </a:r>
            <a:r>
              <a:rPr lang="en-US" sz="1400" b="1" dirty="0"/>
              <a:t> </a:t>
            </a:r>
            <a:r>
              <a:rPr lang="en-US" sz="1400" b="1" dirty="0" err="1"/>
              <a:t>terbuka</a:t>
            </a:r>
            <a:endParaRPr lang="en-US" sz="1400" b="1" dirty="0"/>
          </a:p>
        </p:txBody>
      </p:sp>
      <p:sp>
        <p:nvSpPr>
          <p:cNvPr id="38" name="Chevron 37"/>
          <p:cNvSpPr/>
          <p:nvPr/>
        </p:nvSpPr>
        <p:spPr>
          <a:xfrm>
            <a:off x="1905000" y="3886200"/>
            <a:ext cx="699120" cy="1700340"/>
          </a:xfrm>
          <a:prstGeom prst="chevron">
            <a:avLst/>
          </a:prstGeom>
          <a:solidFill>
            <a:schemeClr val="accent6">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a:off x="4419600" y="3886200"/>
            <a:ext cx="699120" cy="1700340"/>
          </a:xfrm>
          <a:prstGeom prst="chevron">
            <a:avLst/>
          </a:prstGeom>
          <a:solidFill>
            <a:srgbClr val="FFCC66"/>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55" name="Chevron 54"/>
          <p:cNvSpPr/>
          <p:nvPr/>
        </p:nvSpPr>
        <p:spPr>
          <a:xfrm>
            <a:off x="6629400" y="3886200"/>
            <a:ext cx="699120" cy="1700340"/>
          </a:xfrm>
          <a:prstGeom prst="chevron">
            <a:avLst/>
          </a:prstGeom>
          <a:solidFill>
            <a:srgbClr val="CC66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cxnSp>
        <p:nvCxnSpPr>
          <p:cNvPr id="46" name="Straight Connector 45"/>
          <p:cNvCxnSpPr/>
          <p:nvPr/>
        </p:nvCxnSpPr>
        <p:spPr>
          <a:xfrm rot="5400000">
            <a:off x="7658100" y="3237706"/>
            <a:ext cx="837406" cy="794"/>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a:xfrm>
            <a:off x="6858000" y="6356350"/>
            <a:ext cx="2133600" cy="365125"/>
          </a:xfrm>
        </p:spPr>
        <p:txBody>
          <a:bodyPr/>
          <a:lstStyle/>
          <a:p>
            <a:fld id="{D2A697D9-03F6-4967-B8E6-593E372C82EA}" type="slidenum">
              <a:rPr lang="en-US" sz="1400" b="1" smtClean="0"/>
              <a:pPr/>
              <a:t>22</a:t>
            </a:fld>
            <a:endParaRPr lang="en-US" sz="1400" b="1" dirty="0"/>
          </a:p>
        </p:txBody>
      </p:sp>
    </p:spTree>
    <p:extLst>
      <p:ext uri="{BB962C8B-B14F-4D97-AF65-F5344CB8AC3E}">
        <p14:creationId xmlns:p14="http://schemas.microsoft.com/office/powerpoint/2010/main" val="1235112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250"/>
                                        <p:tgtEl>
                                          <p:spTgt spid="57"/>
                                        </p:tgtEl>
                                      </p:cBhvr>
                                    </p:animEffect>
                                  </p:childTnLst>
                                </p:cTn>
                              </p:par>
                              <p:par>
                                <p:cTn id="34" presetID="10" presetClass="entr" presetSubtype="0"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250"/>
                                        <p:tgtEl>
                                          <p:spTgt spid="58"/>
                                        </p:tgtEl>
                                      </p:cBhvr>
                                    </p:animEffect>
                                  </p:childTnLst>
                                </p:cTn>
                              </p:par>
                              <p:par>
                                <p:cTn id="37" presetID="10"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250"/>
                                        <p:tgtEl>
                                          <p:spTgt spid="59"/>
                                        </p:tgtEl>
                                      </p:cBhvr>
                                    </p:animEffect>
                                  </p:childTnLst>
                                </p:cTn>
                              </p:par>
                            </p:childTnLst>
                          </p:cTn>
                        </p:par>
                        <p:par>
                          <p:cTn id="40" fill="hold">
                            <p:stCondLst>
                              <p:cond delay="1250"/>
                            </p:stCondLst>
                            <p:childTnLst>
                              <p:par>
                                <p:cTn id="41" presetID="10"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175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par>
                          <p:cTn id="60" fill="hold">
                            <p:stCondLst>
                              <p:cond delay="225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par>
                          <p:cTn id="73" fill="hold">
                            <p:stCondLst>
                              <p:cond delay="275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1" grpId="0" animBg="1"/>
      <p:bldP spid="22" grpId="0" animBg="1"/>
      <p:bldP spid="23" grpId="0"/>
      <p:bldP spid="24" grpId="0"/>
      <p:bldP spid="25" grpId="0"/>
      <p:bldP spid="43" grpId="0" animBg="1"/>
      <p:bldP spid="44" grpId="0" animBg="1"/>
      <p:bldP spid="45" grpId="0" animBg="1"/>
      <p:bldP spid="27" grpId="0"/>
      <p:bldP spid="35" grpId="0" animBg="1"/>
      <p:bldP spid="38" grpId="0" animBg="1"/>
      <p:bldP spid="39"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98437"/>
            <a:ext cx="8229600" cy="411163"/>
          </a:xfrm>
        </p:spPr>
        <p:txBody>
          <a:bodyPr>
            <a:noAutofit/>
          </a:bodyPr>
          <a:lstStyle/>
          <a:p>
            <a:r>
              <a:rPr lang="id-ID" sz="3600" b="1" dirty="0"/>
              <a:t>UPAYA PEMENUHAN</a:t>
            </a:r>
          </a:p>
        </p:txBody>
      </p:sp>
      <p:graphicFrame>
        <p:nvGraphicFramePr>
          <p:cNvPr id="4" name="Table 3"/>
          <p:cNvGraphicFramePr>
            <a:graphicFrameLocks noGrp="1"/>
          </p:cNvGraphicFramePr>
          <p:nvPr/>
        </p:nvGraphicFramePr>
        <p:xfrm>
          <a:off x="0" y="766208"/>
          <a:ext cx="9144001" cy="5786992"/>
        </p:xfrm>
        <a:graphic>
          <a:graphicData uri="http://schemas.openxmlformats.org/drawingml/2006/table">
            <a:tbl>
              <a:tblPr firstRow="1" bandRow="1">
                <a:tableStyleId>{F5AB1C69-6EDB-4FF4-983F-18BD219EF322}</a:tableStyleId>
              </a:tblPr>
              <a:tblGrid>
                <a:gridCol w="1351722">
                  <a:extLst>
                    <a:ext uri="{9D8B030D-6E8A-4147-A177-3AD203B41FA5}">
                      <a16:colId xmlns:a16="http://schemas.microsoft.com/office/drawing/2014/main" val="20000"/>
                    </a:ext>
                  </a:extLst>
                </a:gridCol>
                <a:gridCol w="1852016">
                  <a:extLst>
                    <a:ext uri="{9D8B030D-6E8A-4147-A177-3AD203B41FA5}">
                      <a16:colId xmlns:a16="http://schemas.microsoft.com/office/drawing/2014/main" val="20001"/>
                    </a:ext>
                  </a:extLst>
                </a:gridCol>
                <a:gridCol w="2069081">
                  <a:extLst>
                    <a:ext uri="{9D8B030D-6E8A-4147-A177-3AD203B41FA5}">
                      <a16:colId xmlns:a16="http://schemas.microsoft.com/office/drawing/2014/main" val="20002"/>
                    </a:ext>
                  </a:extLst>
                </a:gridCol>
                <a:gridCol w="1935591">
                  <a:extLst>
                    <a:ext uri="{9D8B030D-6E8A-4147-A177-3AD203B41FA5}">
                      <a16:colId xmlns:a16="http://schemas.microsoft.com/office/drawing/2014/main" val="20003"/>
                    </a:ext>
                  </a:extLst>
                </a:gridCol>
                <a:gridCol w="1935591">
                  <a:extLst>
                    <a:ext uri="{9D8B030D-6E8A-4147-A177-3AD203B41FA5}">
                      <a16:colId xmlns:a16="http://schemas.microsoft.com/office/drawing/2014/main" val="20004"/>
                    </a:ext>
                  </a:extLst>
                </a:gridCol>
              </a:tblGrid>
              <a:tr h="361290">
                <a:tc>
                  <a:txBody>
                    <a:bodyPr/>
                    <a:lstStyle/>
                    <a:p>
                      <a:pPr algn="ctr"/>
                      <a:r>
                        <a:rPr lang="id-ID" sz="1600" dirty="0"/>
                        <a:t>KRITERIA</a:t>
                      </a:r>
                      <a:endParaRPr lang="id-ID" sz="1600" dirty="0">
                        <a:latin typeface="Arial Narrow" pitchFamily="34" charset="0"/>
                      </a:endParaRPr>
                    </a:p>
                  </a:txBody>
                  <a:tcPr/>
                </a:tc>
                <a:tc>
                  <a:txBody>
                    <a:bodyPr/>
                    <a:lstStyle/>
                    <a:p>
                      <a:pPr algn="ctr"/>
                      <a:r>
                        <a:rPr lang="id-ID" sz="1600" dirty="0"/>
                        <a:t>YANG</a:t>
                      </a:r>
                      <a:r>
                        <a:rPr lang="id-ID" sz="1600" baseline="0" dirty="0"/>
                        <a:t> ADA</a:t>
                      </a:r>
                      <a:endParaRPr lang="id-ID" sz="1600" dirty="0">
                        <a:latin typeface="Arial Narrow" pitchFamily="34" charset="0"/>
                      </a:endParaRPr>
                    </a:p>
                  </a:txBody>
                  <a:tcPr/>
                </a:tc>
                <a:tc>
                  <a:txBody>
                    <a:bodyPr/>
                    <a:lstStyle/>
                    <a:p>
                      <a:pPr algn="ctr"/>
                      <a:r>
                        <a:rPr lang="id-ID" sz="1600" dirty="0"/>
                        <a:t>KEDEPAN</a:t>
                      </a:r>
                      <a:endParaRPr lang="id-ID" sz="1600" dirty="0">
                        <a:latin typeface="Arial Narrow" pitchFamily="34" charset="0"/>
                      </a:endParaRPr>
                    </a:p>
                  </a:txBody>
                  <a:tcPr/>
                </a:tc>
                <a:tc>
                  <a:txBody>
                    <a:bodyPr/>
                    <a:lstStyle/>
                    <a:p>
                      <a:pPr algn="ctr"/>
                      <a:r>
                        <a:rPr lang="id-ID" sz="1600" dirty="0"/>
                        <a:t>KETERANGAN</a:t>
                      </a:r>
                      <a:endParaRPr lang="id-ID" sz="1600" dirty="0">
                        <a:latin typeface="Arial Narrow" pitchFamily="34" charset="0"/>
                      </a:endParaRPr>
                    </a:p>
                  </a:txBody>
                  <a:tcPr/>
                </a:tc>
                <a:tc>
                  <a:txBody>
                    <a:bodyPr/>
                    <a:lstStyle/>
                    <a:p>
                      <a:pPr algn="ctr"/>
                      <a:r>
                        <a:rPr lang="id-ID" sz="1600" dirty="0"/>
                        <a:t>KLASIFIKASI</a:t>
                      </a:r>
                      <a:endParaRPr lang="id-ID" sz="1600" dirty="0">
                        <a:latin typeface="Arial Narrow" pitchFamily="34" charset="0"/>
                      </a:endParaRPr>
                    </a:p>
                  </a:txBody>
                  <a:tcPr/>
                </a:tc>
                <a:extLst>
                  <a:ext uri="{0D108BD9-81ED-4DB2-BD59-A6C34878D82A}">
                    <a16:rowId xmlns:a16="http://schemas.microsoft.com/office/drawing/2014/main" val="10000"/>
                  </a:ext>
                </a:extLst>
              </a:tr>
              <a:tr h="801768">
                <a:tc>
                  <a:txBody>
                    <a:bodyPr/>
                    <a:lstStyle/>
                    <a:p>
                      <a:r>
                        <a:rPr lang="id-ID" sz="1600" dirty="0"/>
                        <a:t>PERMANEN</a:t>
                      </a:r>
                      <a:endParaRPr lang="id-ID" sz="1600" dirty="0">
                        <a:latin typeface="Arial Narrow" pitchFamily="34" charset="0"/>
                      </a:endParaRPr>
                    </a:p>
                  </a:txBody>
                  <a:tcPr/>
                </a:tc>
                <a:tc>
                  <a:txBody>
                    <a:bodyPr/>
                    <a:lstStyle/>
                    <a:p>
                      <a:r>
                        <a:rPr lang="id-ID" sz="1600" dirty="0"/>
                        <a:t>CPNS</a:t>
                      </a:r>
                      <a:endParaRPr lang="id-ID" sz="1600" dirty="0">
                        <a:latin typeface="Arial Narrow" pitchFamily="34" charset="0"/>
                      </a:endParaRPr>
                    </a:p>
                  </a:txBody>
                  <a:tcPr/>
                </a:tc>
                <a:tc>
                  <a:txBody>
                    <a:bodyPr/>
                    <a:lstStyle/>
                    <a:p>
                      <a:pPr marL="342900" indent="-342900">
                        <a:buFont typeface="+mj-lt"/>
                        <a:buAutoNum type="arabicPeriod"/>
                      </a:pPr>
                      <a:r>
                        <a:rPr lang="id-ID" sz="1600" dirty="0"/>
                        <a:t>CPNS</a:t>
                      </a:r>
                    </a:p>
                    <a:p>
                      <a:pPr marL="342900" indent="-342900">
                        <a:buFont typeface="+mj-lt"/>
                        <a:buAutoNum type="arabicPeriod"/>
                      </a:pPr>
                      <a:r>
                        <a:rPr lang="id-ID" sz="1600" dirty="0"/>
                        <a:t>PPPK</a:t>
                      </a:r>
                      <a:endParaRPr lang="id-ID" sz="1600" dirty="0">
                        <a:latin typeface="Arial Narrow" pitchFamily="34" charset="0"/>
                      </a:endParaRPr>
                    </a:p>
                  </a:txBody>
                  <a:tcPr/>
                </a:tc>
                <a:tc>
                  <a:txBody>
                    <a:bodyPr/>
                    <a:lstStyle/>
                    <a:p>
                      <a:r>
                        <a:rPr lang="id-ID" sz="1600" dirty="0"/>
                        <a:t>Sesuai</a:t>
                      </a:r>
                      <a:r>
                        <a:rPr lang="id-ID" sz="1600" baseline="0" dirty="0"/>
                        <a:t> UU No 5 Tahun 2014 Tentang Aparatur Sipil Negara</a:t>
                      </a:r>
                      <a:endParaRPr lang="id-ID" sz="1600" dirty="0">
                        <a:latin typeface="Arial Narrow" pitchFamily="34" charset="0"/>
                      </a:endParaRPr>
                    </a:p>
                  </a:txBody>
                  <a:tcPr/>
                </a:tc>
                <a:tc>
                  <a:txBody>
                    <a:bodyPr/>
                    <a:lstStyle/>
                    <a:p>
                      <a:r>
                        <a:rPr lang="id-ID" sz="1600" dirty="0"/>
                        <a:t>Semua</a:t>
                      </a:r>
                      <a:r>
                        <a:rPr lang="id-ID" sz="1600" baseline="0" dirty="0"/>
                        <a:t> daerah</a:t>
                      </a:r>
                      <a:endParaRPr lang="id-ID" sz="1600" dirty="0">
                        <a:latin typeface="Arial Narrow" pitchFamily="34" charset="0"/>
                      </a:endParaRPr>
                    </a:p>
                  </a:txBody>
                  <a:tcPr/>
                </a:tc>
                <a:extLst>
                  <a:ext uri="{0D108BD9-81ED-4DB2-BD59-A6C34878D82A}">
                    <a16:rowId xmlns:a16="http://schemas.microsoft.com/office/drawing/2014/main" val="10001"/>
                  </a:ext>
                </a:extLst>
              </a:tr>
              <a:tr h="4602742">
                <a:tc>
                  <a:txBody>
                    <a:bodyPr/>
                    <a:lstStyle/>
                    <a:p>
                      <a:r>
                        <a:rPr lang="id-ID" sz="1600" dirty="0"/>
                        <a:t>SEMENTARA</a:t>
                      </a:r>
                      <a:endParaRPr lang="id-ID" sz="1600" dirty="0">
                        <a:latin typeface="Arial Narrow" pitchFamily="34" charset="0"/>
                      </a:endParaRPr>
                    </a:p>
                  </a:txBody>
                  <a:tcPr/>
                </a:tc>
                <a:tc>
                  <a:txBody>
                    <a:bodyPr/>
                    <a:lstStyle/>
                    <a:p>
                      <a:pPr marL="342900" indent="-342900">
                        <a:buFont typeface="+mj-lt"/>
                        <a:buAutoNum type="arabicPeriod"/>
                      </a:pPr>
                      <a:r>
                        <a:rPr lang="id-ID" sz="1600" dirty="0"/>
                        <a:t>PTT</a:t>
                      </a:r>
                    </a:p>
                    <a:p>
                      <a:pPr marL="342900" indent="-342900">
                        <a:buFont typeface="+mj-lt"/>
                        <a:buAutoNum type="arabicPeriod"/>
                      </a:pPr>
                      <a:r>
                        <a:rPr lang="id-ID" sz="1600" dirty="0"/>
                        <a:t>NUSANTARA SEHAT (PENUGASAN KHUSUS</a:t>
                      </a:r>
                      <a:r>
                        <a:rPr lang="id-ID" sz="1600" baseline="0" dirty="0"/>
                        <a:t> BERBASIS TIM)</a:t>
                      </a:r>
                      <a:endParaRPr lang="id-ID" sz="1600" dirty="0"/>
                    </a:p>
                    <a:p>
                      <a:endParaRPr lang="id-ID" sz="1600" dirty="0">
                        <a:latin typeface="Arial Narrow" pitchFamily="34" charset="0"/>
                      </a:endParaRPr>
                    </a:p>
                  </a:txBody>
                  <a:tcPr/>
                </a:tc>
                <a:tc>
                  <a:txBody>
                    <a:bodyPr/>
                    <a:lstStyle/>
                    <a:p>
                      <a:pPr marL="342900" indent="-342900">
                        <a:buFont typeface="+mj-lt"/>
                        <a:buAutoNum type="arabicPeriod"/>
                      </a:pPr>
                      <a:r>
                        <a:rPr lang="id-ID" sz="1600" dirty="0"/>
                        <a:t>PTT</a:t>
                      </a:r>
                      <a:r>
                        <a:rPr lang="id-ID" sz="1600" baseline="0" dirty="0"/>
                        <a:t> (DISESUAIKAN DENGAN PERATURAN PRESIDEN TERKAIT PPPK)</a:t>
                      </a:r>
                    </a:p>
                    <a:p>
                      <a:pPr marL="342900" indent="-342900">
                        <a:buFont typeface="+mj-lt"/>
                        <a:buNone/>
                      </a:pPr>
                      <a:endParaRPr lang="id-ID" sz="1600" baseline="0" dirty="0"/>
                    </a:p>
                    <a:p>
                      <a:pPr marL="342900" indent="-342900">
                        <a:buFont typeface="+mj-lt"/>
                        <a:buAutoNum type="arabicPeriod" startAt="2"/>
                      </a:pPr>
                      <a:r>
                        <a:rPr lang="id-ID" sz="1600" baseline="0" dirty="0"/>
                        <a:t>NUSANTARA SEHAT I (PENUGASAN KHUSUS BERBASIS TIM) *</a:t>
                      </a:r>
                    </a:p>
                    <a:p>
                      <a:pPr marL="342900" indent="-342900">
                        <a:buFont typeface="+mj-lt"/>
                        <a:buNone/>
                      </a:pPr>
                      <a:endParaRPr lang="id-ID" sz="1600" baseline="0" dirty="0"/>
                    </a:p>
                    <a:p>
                      <a:pPr marL="342900" indent="-342900">
                        <a:buFont typeface="+mj-lt"/>
                        <a:buNone/>
                      </a:pPr>
                      <a:endParaRPr lang="id-ID" sz="1600" baseline="0" dirty="0"/>
                    </a:p>
                    <a:p>
                      <a:pPr marL="342900" indent="-342900">
                        <a:buFont typeface="+mj-lt"/>
                        <a:buAutoNum type="arabicPeriod" startAt="3"/>
                      </a:pPr>
                      <a:r>
                        <a:rPr lang="id-ID" sz="1600" baseline="0" dirty="0"/>
                        <a:t>NUSANTARA SEHAT II (PERORANGAN) *</a:t>
                      </a:r>
                      <a:endParaRPr lang="id-ID" sz="1600" dirty="0">
                        <a:latin typeface="Arial Narrow" pitchFamily="34" charset="0"/>
                      </a:endParaRPr>
                    </a:p>
                  </a:txBody>
                  <a:tcPr/>
                </a:tc>
                <a:tc>
                  <a:txBody>
                    <a:bodyPr/>
                    <a:lstStyle/>
                    <a:p>
                      <a:r>
                        <a:rPr lang="id-ID" sz="1600" dirty="0"/>
                        <a:t>Dokter, dokter gigi dan bidang</a:t>
                      </a:r>
                    </a:p>
                    <a:p>
                      <a:endParaRPr lang="id-ID" sz="1600" dirty="0"/>
                    </a:p>
                    <a:p>
                      <a:endParaRPr lang="id-ID" sz="1600" dirty="0"/>
                    </a:p>
                    <a:p>
                      <a:endParaRPr lang="id-ID" sz="1600" dirty="0"/>
                    </a:p>
                    <a:p>
                      <a:endParaRPr lang="id-ID" sz="1600" dirty="0"/>
                    </a:p>
                    <a:p>
                      <a:r>
                        <a:rPr lang="id-ID" sz="1600" dirty="0"/>
                        <a:t>Dokter,</a:t>
                      </a:r>
                      <a:r>
                        <a:rPr lang="id-ID" sz="1600" baseline="0" dirty="0"/>
                        <a:t> dokter gigi, perawat, bidan, kesling, kesmas, tenaga farmasi, gizi, analis laboratorium</a:t>
                      </a:r>
                    </a:p>
                    <a:p>
                      <a:endParaRPr lang="id-ID" sz="1600" dirty="0"/>
                    </a:p>
                    <a:p>
                      <a:endParaRPr lang="id-ID" sz="1600" dirty="0"/>
                    </a:p>
                    <a:p>
                      <a:r>
                        <a:rPr lang="id-ID" sz="1600" dirty="0"/>
                        <a:t>Perawat, bidan, kesling, kesmas,</a:t>
                      </a:r>
                      <a:r>
                        <a:rPr lang="id-ID" sz="1600" baseline="0" dirty="0"/>
                        <a:t> tenaga farmasi, gizi, analis laboratorium</a:t>
                      </a:r>
                      <a:endParaRPr lang="id-ID" sz="1600" dirty="0">
                        <a:latin typeface="Arial Narrow" pitchFamily="34" charset="0"/>
                      </a:endParaRPr>
                    </a:p>
                  </a:txBody>
                  <a:tcPr/>
                </a:tc>
                <a:tc>
                  <a:txBody>
                    <a:bodyPr/>
                    <a:lstStyle/>
                    <a:p>
                      <a:r>
                        <a:rPr lang="id-ID" sz="1600" dirty="0"/>
                        <a:t>DTPK,</a:t>
                      </a:r>
                      <a:r>
                        <a:rPr lang="id-ID" sz="1600" baseline="0" dirty="0"/>
                        <a:t> wilayah timur, kepulauan </a:t>
                      </a:r>
                    </a:p>
                    <a:p>
                      <a:endParaRPr lang="id-ID" sz="1600" baseline="0" dirty="0"/>
                    </a:p>
                    <a:p>
                      <a:endParaRPr lang="id-ID" sz="1600" baseline="0" dirty="0"/>
                    </a:p>
                    <a:p>
                      <a:endParaRPr lang="id-ID" sz="1600" baseline="0" dirty="0"/>
                    </a:p>
                    <a:p>
                      <a:endParaRPr lang="id-ID" sz="1600" baseline="0" dirty="0"/>
                    </a:p>
                    <a:p>
                      <a:pPr marL="180975" indent="-180975">
                        <a:buFont typeface="Arial" pitchFamily="34" charset="0"/>
                        <a:buChar char="•"/>
                      </a:pPr>
                      <a:r>
                        <a:rPr lang="id-ID" sz="1600" baseline="0" dirty="0"/>
                        <a:t>DTPK</a:t>
                      </a:r>
                    </a:p>
                    <a:p>
                      <a:pPr marL="180975" indent="-180975">
                        <a:buFont typeface="Arial" pitchFamily="34" charset="0"/>
                        <a:buChar char="•"/>
                      </a:pPr>
                      <a:r>
                        <a:rPr lang="id-ID" sz="1600" baseline="0" dirty="0"/>
                        <a:t>Kosong/kurang  5 - 7 jenis nakes</a:t>
                      </a:r>
                    </a:p>
                    <a:p>
                      <a:pPr marL="180975" indent="-180975">
                        <a:buFont typeface="Arial" pitchFamily="34" charset="0"/>
                        <a:buChar char="•"/>
                      </a:pPr>
                      <a:endParaRPr lang="id-ID" sz="1600" baseline="0" dirty="0"/>
                    </a:p>
                    <a:p>
                      <a:pPr marL="180975" indent="-180975">
                        <a:buFont typeface="Arial" pitchFamily="34" charset="0"/>
                        <a:buChar char="•"/>
                      </a:pPr>
                      <a:endParaRPr lang="id-ID" sz="1600" baseline="0" dirty="0"/>
                    </a:p>
                    <a:p>
                      <a:pPr marL="180975" indent="-180975">
                        <a:buFont typeface="Arial" pitchFamily="34" charset="0"/>
                        <a:buChar char="•"/>
                      </a:pPr>
                      <a:endParaRPr lang="id-ID" sz="1600" baseline="0" dirty="0"/>
                    </a:p>
                    <a:p>
                      <a:pPr marL="180975" indent="-180975">
                        <a:buFont typeface="Arial" pitchFamily="34" charset="0"/>
                        <a:buChar char="•"/>
                      </a:pPr>
                      <a:endParaRPr lang="id-ID" sz="1600" baseline="0" dirty="0"/>
                    </a:p>
                    <a:p>
                      <a:pPr marL="180975" indent="-180975">
                        <a:buFont typeface="Arial" pitchFamily="34" charset="0"/>
                        <a:buChar char="•"/>
                      </a:pPr>
                      <a:r>
                        <a:rPr lang="id-ID" sz="1600" baseline="0" dirty="0"/>
                        <a:t>Semua puskesmas</a:t>
                      </a:r>
                    </a:p>
                    <a:p>
                      <a:pPr marL="180975" indent="-180975">
                        <a:buFont typeface="Arial" pitchFamily="34" charset="0"/>
                        <a:buChar char="•"/>
                      </a:pPr>
                      <a:r>
                        <a:rPr lang="id-ID" sz="1600" baseline="0" dirty="0"/>
                        <a:t>Fiskal kapasitas rendah</a:t>
                      </a:r>
                    </a:p>
                    <a:p>
                      <a:pPr marL="180975" indent="-180975">
                        <a:buFont typeface="Arial" pitchFamily="34" charset="0"/>
                        <a:buChar char="•"/>
                      </a:pPr>
                      <a:r>
                        <a:rPr lang="id-ID" sz="1600" baseline="0" dirty="0"/>
                        <a:t>Kosong/kurang nakes &lt; 4 nakes</a:t>
                      </a:r>
                    </a:p>
                  </a:txBody>
                  <a:tcPr/>
                </a:tc>
                <a:extLst>
                  <a:ext uri="{0D108BD9-81ED-4DB2-BD59-A6C34878D82A}">
                    <a16:rowId xmlns:a16="http://schemas.microsoft.com/office/drawing/2014/main" val="10002"/>
                  </a:ext>
                </a:extLst>
              </a:tr>
            </a:tbl>
          </a:graphicData>
        </a:graphic>
      </p:graphicFrame>
      <p:sp>
        <p:nvSpPr>
          <p:cNvPr id="7197" name="TextBox 4"/>
          <p:cNvSpPr txBox="1">
            <a:spLocks noChangeArrowheads="1"/>
          </p:cNvSpPr>
          <p:nvPr/>
        </p:nvSpPr>
        <p:spPr bwMode="auto">
          <a:xfrm>
            <a:off x="152400" y="6488113"/>
            <a:ext cx="7010400" cy="369887"/>
          </a:xfrm>
          <a:prstGeom prst="rect">
            <a:avLst/>
          </a:prstGeom>
          <a:noFill/>
          <a:ln w="9525">
            <a:noFill/>
            <a:miter lim="800000"/>
            <a:headEnd/>
            <a:tailEnd/>
          </a:ln>
        </p:spPr>
        <p:txBody>
          <a:bodyPr>
            <a:spAutoFit/>
          </a:bodyPr>
          <a:lstStyle/>
          <a:p>
            <a:r>
              <a:rPr lang="id-ID"/>
              <a:t>* </a:t>
            </a:r>
            <a:r>
              <a:rPr lang="id-ID" sz="1100"/>
              <a:t>Sesuai UU No 36 Tahun 2014 Tentang Tenaga Kesehatan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a:solidFill>
                  <a:srgbClr val="00863D"/>
                </a:solidFill>
              </a:rPr>
              <a:t>PERAN DAN TANGGUNGJAWAB PEMERINTAH PROVINSI DAN KABUPATEN/KOTA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54162"/>
          </a:xfrm>
        </p:spPr>
        <p:txBody>
          <a:bodyPr>
            <a:noAutofit/>
          </a:bodyPr>
          <a:lstStyle/>
          <a:p>
            <a:r>
              <a:rPr lang="en-US" sz="3200" b="1" dirty="0"/>
              <a:t>UU NO 23 TAHUN 2014 : </a:t>
            </a:r>
            <a:br>
              <a:rPr lang="en-US" sz="3200" b="1" dirty="0"/>
            </a:br>
            <a:r>
              <a:rPr lang="en-US" sz="3200" b="1" dirty="0"/>
              <a:t>PEMERINTAHAN DAERAH</a:t>
            </a:r>
            <a:br>
              <a:rPr lang="en-US" sz="3200" b="1" dirty="0"/>
            </a:br>
            <a:r>
              <a:rPr lang="en-US" sz="3200" b="1" dirty="0"/>
              <a:t>URUSAN SUMBER DAYA MANUSIA KESEHATAN</a:t>
            </a:r>
          </a:p>
        </p:txBody>
      </p:sp>
      <p:graphicFrame>
        <p:nvGraphicFramePr>
          <p:cNvPr id="5" name="Content Placeholder 4"/>
          <p:cNvGraphicFramePr>
            <a:graphicFrameLocks noGrp="1"/>
          </p:cNvGraphicFramePr>
          <p:nvPr>
            <p:ph idx="1"/>
          </p:nvPr>
        </p:nvGraphicFramePr>
        <p:xfrm>
          <a:off x="228600" y="2057400"/>
          <a:ext cx="8382000" cy="3977640"/>
        </p:xfrm>
        <a:graphic>
          <a:graphicData uri="http://schemas.openxmlformats.org/drawingml/2006/table">
            <a:tbl>
              <a:tblPr firstRow="1" bandRow="1">
                <a:tableStyleId>{8799B23B-EC83-4686-B30A-512413B5E67A}</a:tableStyleId>
              </a:tblPr>
              <a:tblGrid>
                <a:gridCol w="31242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838200">
                <a:tc>
                  <a:txBody>
                    <a:bodyPr/>
                    <a:lstStyle/>
                    <a:p>
                      <a:pPr algn="ctr"/>
                      <a:r>
                        <a:rPr lang="en-US" sz="2400" dirty="0">
                          <a:solidFill>
                            <a:schemeClr val="bg1"/>
                          </a:solidFill>
                        </a:rPr>
                        <a:t>PUSAT</a:t>
                      </a:r>
                    </a:p>
                  </a:txBody>
                  <a:tcPr anchor="ctr">
                    <a:solidFill>
                      <a:srgbClr val="00B050"/>
                    </a:solidFill>
                  </a:tcPr>
                </a:tc>
                <a:tc>
                  <a:txBody>
                    <a:bodyPr/>
                    <a:lstStyle/>
                    <a:p>
                      <a:pPr algn="ctr"/>
                      <a:r>
                        <a:rPr lang="en-US" sz="2400" dirty="0">
                          <a:solidFill>
                            <a:schemeClr val="bg1"/>
                          </a:solidFill>
                        </a:rPr>
                        <a:t>PROVINSI</a:t>
                      </a:r>
                    </a:p>
                  </a:txBody>
                  <a:tcPr anchor="ctr">
                    <a:solidFill>
                      <a:srgbClr val="00B050"/>
                    </a:solidFill>
                  </a:tcPr>
                </a:tc>
                <a:tc>
                  <a:txBody>
                    <a:bodyPr/>
                    <a:lstStyle/>
                    <a:p>
                      <a:pPr algn="ctr"/>
                      <a:r>
                        <a:rPr lang="en-US" sz="2400" dirty="0">
                          <a:solidFill>
                            <a:schemeClr val="bg1"/>
                          </a:solidFill>
                        </a:rPr>
                        <a:t>KABUPATEN/KOTA</a:t>
                      </a:r>
                    </a:p>
                  </a:txBody>
                  <a:tcPr anchor="ctr">
                    <a:solidFill>
                      <a:srgbClr val="00B050"/>
                    </a:solidFill>
                  </a:tcPr>
                </a:tc>
                <a:extLst>
                  <a:ext uri="{0D108BD9-81ED-4DB2-BD59-A6C34878D82A}">
                    <a16:rowId xmlns:a16="http://schemas.microsoft.com/office/drawing/2014/main" val="10000"/>
                  </a:ext>
                </a:extLst>
              </a:tr>
              <a:tr h="838200">
                <a:tc>
                  <a:txBody>
                    <a:bodyPr/>
                    <a:lstStyle/>
                    <a:p>
                      <a:pPr marL="342900" indent="-342900">
                        <a:buFont typeface="+mj-lt"/>
                        <a:buAutoNum type="alphaLcParenR"/>
                      </a:pPr>
                      <a:r>
                        <a:rPr lang="en-US" sz="2000" kern="1200" dirty="0" err="1">
                          <a:solidFill>
                            <a:schemeClr val="tx1"/>
                          </a:solidFill>
                          <a:latin typeface="+mn-lt"/>
                          <a:ea typeface="+mn-ea"/>
                          <a:cs typeface="+mn-cs"/>
                        </a:rPr>
                        <a:t>Penetapan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standardisasi</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registrasi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tenaga</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Indonesia,</a:t>
                      </a:r>
                      <a:r>
                        <a:rPr lang="en-US" sz="2000" kern="1200" baseline="0" dirty="0">
                          <a:solidFill>
                            <a:schemeClr val="tx1"/>
                          </a:solidFill>
                          <a:latin typeface="+mn-lt"/>
                          <a:ea typeface="+mn-ea"/>
                          <a:cs typeface="+mn-cs"/>
                        </a:rPr>
                        <a:t> </a:t>
                      </a:r>
                      <a:r>
                        <a:rPr lang="en-US" sz="2000" kern="1200" dirty="0">
                          <a:solidFill>
                            <a:schemeClr val="tx1"/>
                          </a:solidFill>
                          <a:latin typeface="+mn-lt"/>
                          <a:ea typeface="+mn-ea"/>
                          <a:cs typeface="+mn-cs"/>
                        </a:rPr>
                        <a:t>TK-WNA</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serta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penerbitan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rekomendasi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pengesahan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rencana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penggunaaN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tenaga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kerja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asing</a:t>
                      </a:r>
                      <a:r>
                        <a:rPr lang="en-US" sz="2000" kern="1200" baseline="0" dirty="0">
                          <a:solidFill>
                            <a:schemeClr val="tx1"/>
                          </a:solidFill>
                          <a:latin typeface="+mn-lt"/>
                          <a:ea typeface="+mn-ea"/>
                          <a:cs typeface="+mn-cs"/>
                        </a:rPr>
                        <a:t> (</a:t>
                      </a:r>
                      <a:r>
                        <a:rPr lang="en-US" sz="2000" kern="1200" dirty="0">
                          <a:solidFill>
                            <a:schemeClr val="tx1"/>
                          </a:solidFill>
                          <a:latin typeface="+mn-lt"/>
                          <a:ea typeface="+mn-ea"/>
                          <a:cs typeface="+mn-cs"/>
                        </a:rPr>
                        <a:t>RPTKA) </a:t>
                      </a:r>
                      <a:r>
                        <a:rPr lang="en-US" sz="2000" kern="1200" dirty="0" err="1">
                          <a:solidFill>
                            <a:schemeClr val="tx1"/>
                          </a:solidFill>
                          <a:latin typeface="+mn-lt"/>
                          <a:ea typeface="+mn-ea"/>
                          <a:cs typeface="+mn-cs"/>
                        </a:rPr>
                        <a:t>dan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izin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mempekerjakan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tenaga</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asing</a:t>
                      </a:r>
                      <a:r>
                        <a:rPr lang="en-US" sz="2000" kern="1200" dirty="0">
                          <a:solidFill>
                            <a:schemeClr val="tx1"/>
                          </a:solidFill>
                          <a:latin typeface="+mn-lt"/>
                          <a:ea typeface="+mn-ea"/>
                          <a:cs typeface="+mn-cs"/>
                        </a:rPr>
                        <a:t> (IMTA). </a:t>
                      </a:r>
                      <a:endParaRPr lang="en-US" sz="2000" dirty="0"/>
                    </a:p>
                  </a:txBody>
                  <a:tcPr/>
                </a:tc>
                <a:tc>
                  <a:txBody>
                    <a:bodyPr/>
                    <a:lstStyle/>
                    <a:p>
                      <a:endParaRPr lang="en-US" sz="2000"/>
                    </a:p>
                  </a:txBody>
                  <a:tcPr/>
                </a:tc>
                <a:tc>
                  <a:txBody>
                    <a:bodyPr/>
                    <a:lstStyle/>
                    <a:p>
                      <a:pPr marL="0" indent="0">
                        <a:buFont typeface="+mj-lt"/>
                        <a:buNone/>
                      </a:pPr>
                      <a:r>
                        <a:rPr lang="en-US" sz="2000" kern="1200" dirty="0" err="1">
                          <a:solidFill>
                            <a:schemeClr val="tx1"/>
                          </a:solidFill>
                          <a:latin typeface="+mn-lt"/>
                          <a:ea typeface="+mn-ea"/>
                          <a:cs typeface="+mn-cs"/>
                        </a:rPr>
                        <a:t>Penerbitan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izin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praktik</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izin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kerja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tenaga</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p>
                    <a:p>
                      <a:pPr marL="0" indent="0">
                        <a:buFont typeface="+mj-lt"/>
                        <a:buNone/>
                      </a:pPr>
                      <a:r>
                        <a:rPr lang="en-US" sz="2000" kern="1200" dirty="0">
                          <a:solidFill>
                            <a:schemeClr val="tx1"/>
                          </a:solidFill>
                          <a:latin typeface="+mn-lt"/>
                          <a:ea typeface="+mn-ea"/>
                          <a:cs typeface="+mn-cs"/>
                        </a:rPr>
                        <a:t> </a:t>
                      </a:r>
                      <a:endParaRPr lang="en-US" sz="20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
          <a:ext cx="8153400" cy="6553200"/>
        </p:xfrm>
        <a:graphic>
          <a:graphicData uri="http://schemas.openxmlformats.org/drawingml/2006/table">
            <a:tbl>
              <a:tblPr firstRow="1" bandRow="1">
                <a:tableStyleId>{8799B23B-EC83-4686-B30A-512413B5E67A}</a:tableStyleId>
              </a:tblPr>
              <a:tblGrid>
                <a:gridCol w="3048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62642">
                <a:tc>
                  <a:txBody>
                    <a:bodyPr/>
                    <a:lstStyle/>
                    <a:p>
                      <a:pPr algn="ctr"/>
                      <a:r>
                        <a:rPr lang="en-US" sz="2000" dirty="0">
                          <a:solidFill>
                            <a:schemeClr val="bg1"/>
                          </a:solidFill>
                        </a:rPr>
                        <a:t>PUSAT</a:t>
                      </a:r>
                    </a:p>
                  </a:txBody>
                  <a:tcPr>
                    <a:solidFill>
                      <a:srgbClr val="00B050"/>
                    </a:solidFill>
                  </a:tcPr>
                </a:tc>
                <a:tc>
                  <a:txBody>
                    <a:bodyPr/>
                    <a:lstStyle/>
                    <a:p>
                      <a:pPr algn="ctr"/>
                      <a:r>
                        <a:rPr lang="en-US" sz="2000" dirty="0">
                          <a:solidFill>
                            <a:schemeClr val="bg1"/>
                          </a:solidFill>
                        </a:rPr>
                        <a:t>PROVINSI</a:t>
                      </a:r>
                    </a:p>
                  </a:txBody>
                  <a:tcPr>
                    <a:solidFill>
                      <a:srgbClr val="00B050"/>
                    </a:solidFill>
                  </a:tcPr>
                </a:tc>
                <a:tc>
                  <a:txBody>
                    <a:bodyPr/>
                    <a:lstStyle/>
                    <a:p>
                      <a:pPr algn="ctr"/>
                      <a:r>
                        <a:rPr lang="en-US" sz="2000" dirty="0">
                          <a:solidFill>
                            <a:schemeClr val="bg1"/>
                          </a:solidFill>
                        </a:rPr>
                        <a:t>KABUPATEN/KOTA</a:t>
                      </a:r>
                    </a:p>
                  </a:txBody>
                  <a:tcPr>
                    <a:solidFill>
                      <a:srgbClr val="00B050"/>
                    </a:solidFill>
                  </a:tcPr>
                </a:tc>
                <a:extLst>
                  <a:ext uri="{0D108BD9-81ED-4DB2-BD59-A6C34878D82A}">
                    <a16:rowId xmlns:a16="http://schemas.microsoft.com/office/drawing/2014/main" val="10000"/>
                  </a:ext>
                </a:extLst>
              </a:tr>
              <a:tr h="1598121">
                <a:tc>
                  <a:txBody>
                    <a:bodyPr/>
                    <a:lstStyle/>
                    <a:p>
                      <a:pPr marL="225425" indent="-225425">
                        <a:buFont typeface="+mj-lt"/>
                        <a:buAutoNum type="alphaLcParenR" startAt="2"/>
                      </a:pPr>
                      <a:r>
                        <a:rPr lang="en-US" sz="2000" kern="1200" dirty="0" err="1">
                          <a:solidFill>
                            <a:schemeClr val="tx1"/>
                          </a:solidFill>
                          <a:latin typeface="+mn-lt"/>
                          <a:ea typeface="+mn-ea"/>
                          <a:cs typeface="+mn-cs"/>
                        </a:rPr>
                        <a:t>Penetapan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penempatan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dr</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spesialis</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drg</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spesialis</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bagi</a:t>
                      </a:r>
                      <a:r>
                        <a:rPr lang="en-US" sz="2000" kern="1200" baseline="0" dirty="0">
                          <a:solidFill>
                            <a:schemeClr val="tx1"/>
                          </a:solidFill>
                          <a:latin typeface="+mn-lt"/>
                          <a:ea typeface="+mn-ea"/>
                          <a:cs typeface="+mn-cs"/>
                        </a:rPr>
                        <a:t> </a:t>
                      </a:r>
                      <a:r>
                        <a:rPr lang="en-US" sz="2000" kern="1200" dirty="0">
                          <a:solidFill>
                            <a:schemeClr val="tx1"/>
                          </a:solidFill>
                          <a:latin typeface="+mn-lt"/>
                          <a:ea typeface="+mn-ea"/>
                          <a:cs typeface="+mn-cs"/>
                        </a:rPr>
                        <a:t>Daerah yang </a:t>
                      </a:r>
                      <a:r>
                        <a:rPr lang="en-US" sz="2000" kern="1200" dirty="0" err="1">
                          <a:solidFill>
                            <a:schemeClr val="tx1"/>
                          </a:solidFill>
                          <a:latin typeface="+mn-lt"/>
                          <a:ea typeface="+mn-ea"/>
                          <a:cs typeface="+mn-cs"/>
                        </a:rPr>
                        <a:t>tidak</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mampu</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tidak</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diminati</a:t>
                      </a:r>
                      <a:r>
                        <a:rPr lang="en-US" sz="2000" kern="1200" dirty="0">
                          <a:solidFill>
                            <a:schemeClr val="tx1"/>
                          </a:solidFill>
                          <a:latin typeface="+mn-lt"/>
                          <a:ea typeface="+mn-ea"/>
                          <a:cs typeface="+mn-cs"/>
                        </a:rPr>
                        <a:t>. </a:t>
                      </a: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r h="1463754">
                <a:tc>
                  <a:txBody>
                    <a:bodyPr/>
                    <a:lstStyle/>
                    <a:p>
                      <a:pPr marL="225425" indent="-225425">
                        <a:buFont typeface="+mj-lt"/>
                        <a:buAutoNum type="alphaLcParenR" startAt="3"/>
                      </a:pPr>
                      <a:r>
                        <a:rPr lang="en-US" sz="2000" kern="1200" dirty="0" err="1">
                          <a:solidFill>
                            <a:schemeClr val="tx1"/>
                          </a:solidFill>
                          <a:latin typeface="+mn-lt"/>
                          <a:ea typeface="+mn-ea"/>
                          <a:cs typeface="+mn-cs"/>
                        </a:rPr>
                        <a:t>Penetapan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standar</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kompetensi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teknis</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sertifikasi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pelaksana</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Urusan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Pemerintahan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bidang</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kesehatan</a:t>
                      </a: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r h="1131527">
                <a:tc>
                  <a:txBody>
                    <a:bodyPr/>
                    <a:lstStyle/>
                    <a:p>
                      <a:pPr marL="342900" indent="-342900">
                        <a:buFont typeface="+mj-lt"/>
                        <a:buAutoNum type="alphaLcParenR" startAt="4"/>
                      </a:pPr>
                      <a:r>
                        <a:rPr lang="en-US" sz="2000" kern="1200" dirty="0" err="1">
                          <a:solidFill>
                            <a:schemeClr val="tx1"/>
                          </a:solidFill>
                          <a:latin typeface="+mn-lt"/>
                          <a:ea typeface="+mn-ea"/>
                          <a:cs typeface="+mn-cs"/>
                        </a:rPr>
                        <a:t>Penetapan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standar</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pengembangan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kapasitas</a:t>
                      </a:r>
                      <a:r>
                        <a:rPr lang="en-US" sz="2000" kern="1200" baseline="0" dirty="0">
                          <a:solidFill>
                            <a:schemeClr val="tx1"/>
                          </a:solidFill>
                          <a:latin typeface="+mn-lt"/>
                          <a:ea typeface="+mn-ea"/>
                          <a:cs typeface="+mn-cs"/>
                        </a:rPr>
                        <a:t> </a:t>
                      </a:r>
                      <a:r>
                        <a:rPr lang="en-US" sz="2000" kern="1200" dirty="0">
                          <a:solidFill>
                            <a:schemeClr val="tx1"/>
                          </a:solidFill>
                          <a:latin typeface="+mn-lt"/>
                          <a:ea typeface="+mn-ea"/>
                          <a:cs typeface="+mn-cs"/>
                        </a:rPr>
                        <a:t>SDM </a:t>
                      </a:r>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r h="1463754">
                <a:tc>
                  <a:txBody>
                    <a:bodyPr/>
                    <a:lstStyle/>
                    <a:p>
                      <a:pPr marL="225425" indent="-225425">
                        <a:buFont typeface="+mj-lt"/>
                        <a:buAutoNum type="alphaLcParenR" startAt="5"/>
                      </a:pPr>
                      <a:r>
                        <a:rPr lang="en-US" sz="2000" kern="1200" dirty="0" err="1">
                          <a:solidFill>
                            <a:schemeClr val="tx1"/>
                          </a:solidFill>
                          <a:latin typeface="+mn-lt"/>
                          <a:ea typeface="+mn-ea"/>
                          <a:cs typeface="+mn-cs"/>
                        </a:rPr>
                        <a:t>Perencanaan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pengembangan</a:t>
                      </a:r>
                      <a:r>
                        <a:rPr lang="en-US" sz="2000" kern="1200" dirty="0">
                          <a:solidFill>
                            <a:schemeClr val="tx1"/>
                          </a:solidFill>
                          <a:latin typeface="+mn-lt"/>
                          <a:ea typeface="+mn-ea"/>
                          <a:cs typeface="+mn-cs"/>
                        </a:rPr>
                        <a:t> SDM</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untuk</a:t>
                      </a:r>
                      <a:r>
                        <a:rPr lang="en-US" sz="2000" kern="1200" dirty="0">
                          <a:solidFill>
                            <a:schemeClr val="tx1"/>
                          </a:solidFill>
                          <a:latin typeface="+mn-lt"/>
                          <a:ea typeface="+mn-ea"/>
                          <a:cs typeface="+mn-cs"/>
                        </a:rPr>
                        <a:t> UKM</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dirty="0">
                          <a:solidFill>
                            <a:schemeClr val="tx1"/>
                          </a:solidFill>
                          <a:latin typeface="+mn-lt"/>
                          <a:ea typeface="+mn-ea"/>
                          <a:cs typeface="+mn-cs"/>
                        </a:rPr>
                        <a:t> UKP </a:t>
                      </a:r>
                      <a:r>
                        <a:rPr lang="en-US" sz="2000" kern="1200" dirty="0" err="1">
                          <a:solidFill>
                            <a:schemeClr val="tx1"/>
                          </a:solidFill>
                          <a:latin typeface="+mn-lt"/>
                          <a:ea typeface="+mn-ea"/>
                          <a:cs typeface="+mn-cs"/>
                        </a:rPr>
                        <a:t>Nasional</a:t>
                      </a:r>
                      <a:r>
                        <a:rPr lang="en-US" sz="2000" kern="1200" dirty="0">
                          <a:solidFill>
                            <a:schemeClr val="tx1"/>
                          </a:solidFill>
                          <a:latin typeface="+mn-lt"/>
                          <a:ea typeface="+mn-ea"/>
                          <a:cs typeface="+mn-cs"/>
                        </a:rPr>
                        <a:t>. </a:t>
                      </a:r>
                      <a:endParaRPr lang="en-US" sz="2000" dirty="0"/>
                    </a:p>
                  </a:txBody>
                  <a:tcPr/>
                </a:tc>
                <a:tc>
                  <a:txBody>
                    <a:bodyPr/>
                    <a:lstStyle/>
                    <a:p>
                      <a:r>
                        <a:rPr lang="en-US" sz="2000" kern="1200" dirty="0" err="1">
                          <a:solidFill>
                            <a:schemeClr val="tx1"/>
                          </a:solidFill>
                          <a:latin typeface="+mn-lt"/>
                          <a:ea typeface="+mn-ea"/>
                          <a:cs typeface="+mn-cs"/>
                        </a:rPr>
                        <a:t>Perencanaan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endParaRPr lang="en-US" sz="2000" kern="1200" dirty="0">
                        <a:solidFill>
                          <a:schemeClr val="tx1"/>
                        </a:solidFill>
                        <a:latin typeface="+mn-lt"/>
                        <a:ea typeface="+mn-ea"/>
                        <a:cs typeface="+mn-cs"/>
                      </a:endParaRPr>
                    </a:p>
                    <a:p>
                      <a:r>
                        <a:rPr lang="en-US" sz="2000" kern="1200" dirty="0" err="1">
                          <a:solidFill>
                            <a:schemeClr val="tx1"/>
                          </a:solidFill>
                          <a:latin typeface="+mn-lt"/>
                          <a:ea typeface="+mn-ea"/>
                          <a:cs typeface="+mn-cs"/>
                        </a:rPr>
                        <a:t>pengembangan</a:t>
                      </a:r>
                      <a:r>
                        <a:rPr lang="en-US" sz="2000" kern="1200" dirty="0">
                          <a:solidFill>
                            <a:schemeClr val="tx1"/>
                          </a:solidFill>
                          <a:latin typeface="+mn-lt"/>
                          <a:ea typeface="+mn-ea"/>
                          <a:cs typeface="+mn-cs"/>
                        </a:rPr>
                        <a:t> SDM</a:t>
                      </a:r>
                    </a:p>
                    <a:p>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untuk</a:t>
                      </a:r>
                      <a:r>
                        <a:rPr lang="en-US" sz="2000" kern="1200" dirty="0">
                          <a:solidFill>
                            <a:schemeClr val="tx1"/>
                          </a:solidFill>
                          <a:latin typeface="+mn-lt"/>
                          <a:ea typeface="+mn-ea"/>
                          <a:cs typeface="+mn-cs"/>
                        </a:rPr>
                        <a:t> UKM </a:t>
                      </a:r>
                      <a:r>
                        <a:rPr lang="en-US" sz="2000" kern="1200" dirty="0" err="1">
                          <a:solidFill>
                            <a:schemeClr val="tx1"/>
                          </a:solidFill>
                          <a:latin typeface="+mn-lt"/>
                          <a:ea typeface="+mn-ea"/>
                          <a:cs typeface="+mn-cs"/>
                        </a:rPr>
                        <a:t>danUKP</a:t>
                      </a:r>
                      <a:r>
                        <a:rPr lang="en-US" sz="2000" kern="1200" dirty="0">
                          <a:solidFill>
                            <a:schemeClr val="tx1"/>
                          </a:solidFill>
                          <a:latin typeface="+mn-lt"/>
                          <a:ea typeface="+mn-ea"/>
                          <a:cs typeface="+mn-cs"/>
                        </a:rPr>
                        <a:t> Daerah </a:t>
                      </a:r>
                      <a:r>
                        <a:rPr lang="en-US" sz="2000" kern="1200" dirty="0" err="1">
                          <a:solidFill>
                            <a:schemeClr val="tx1"/>
                          </a:solidFill>
                          <a:latin typeface="+mn-lt"/>
                          <a:ea typeface="+mn-ea"/>
                          <a:cs typeface="+mn-cs"/>
                        </a:rPr>
                        <a:t>provinsi</a:t>
                      </a:r>
                      <a:r>
                        <a:rPr lang="en-US" sz="2000" kern="1200" dirty="0">
                          <a:solidFill>
                            <a:schemeClr val="tx1"/>
                          </a:solidFill>
                          <a:latin typeface="+mn-lt"/>
                          <a:ea typeface="+mn-ea"/>
                          <a:cs typeface="+mn-cs"/>
                        </a:rPr>
                        <a:t>. </a:t>
                      </a:r>
                      <a:endParaRPr lang="en-US" sz="2000" dirty="0"/>
                    </a:p>
                  </a:txBody>
                  <a:tcPr/>
                </a:tc>
                <a:tc>
                  <a:txBody>
                    <a:bodyPr/>
                    <a:lstStyle/>
                    <a:p>
                      <a:r>
                        <a:rPr lang="en-US" sz="2000" kern="1200" dirty="0" err="1">
                          <a:solidFill>
                            <a:schemeClr val="tx1"/>
                          </a:solidFill>
                          <a:latin typeface="+mn-lt"/>
                          <a:ea typeface="+mn-ea"/>
                          <a:cs typeface="+mn-cs"/>
                        </a:rPr>
                        <a:t>Perencanaan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pengembangan</a:t>
                      </a:r>
                      <a:r>
                        <a:rPr lang="en-US" sz="2000" kern="1200" dirty="0">
                          <a:solidFill>
                            <a:schemeClr val="tx1"/>
                          </a:solidFill>
                          <a:latin typeface="+mn-lt"/>
                          <a:ea typeface="+mn-ea"/>
                          <a:cs typeface="+mn-cs"/>
                        </a:rPr>
                        <a:t> SDM</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untuk</a:t>
                      </a:r>
                      <a:r>
                        <a:rPr lang="en-US" sz="2000" kern="1200" dirty="0">
                          <a:solidFill>
                            <a:schemeClr val="tx1"/>
                          </a:solidFill>
                          <a:latin typeface="+mn-lt"/>
                          <a:ea typeface="+mn-ea"/>
                          <a:cs typeface="+mn-cs"/>
                        </a:rPr>
                        <a:t> UKM</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dirty="0">
                          <a:solidFill>
                            <a:schemeClr val="tx1"/>
                          </a:solidFill>
                          <a:latin typeface="+mn-lt"/>
                          <a:ea typeface="+mn-ea"/>
                          <a:cs typeface="+mn-cs"/>
                        </a:rPr>
                        <a:t> UKP Daerah</a:t>
                      </a:r>
                      <a:r>
                        <a:rPr lang="en-US" sz="2000" kern="1200" baseline="0" dirty="0">
                          <a:solidFill>
                            <a:schemeClr val="tx1"/>
                          </a:solidFill>
                          <a:latin typeface="+mn-lt"/>
                          <a:ea typeface="+mn-ea"/>
                          <a:cs typeface="+mn-cs"/>
                        </a:rPr>
                        <a:t> </a:t>
                      </a:r>
                      <a:r>
                        <a:rPr lang="en-US" sz="2000" kern="1200" baseline="0" dirty="0" err="1">
                          <a:solidFill>
                            <a:schemeClr val="tx1"/>
                          </a:solidFill>
                          <a:latin typeface="+mn-lt"/>
                          <a:ea typeface="+mn-ea"/>
                          <a:cs typeface="+mn-cs"/>
                        </a:rPr>
                        <a:t>k</a:t>
                      </a:r>
                      <a:r>
                        <a:rPr lang="en-US" sz="2000" kern="1200" dirty="0" err="1">
                          <a:solidFill>
                            <a:schemeClr val="tx1"/>
                          </a:solidFill>
                          <a:latin typeface="+mn-lt"/>
                          <a:ea typeface="+mn-ea"/>
                          <a:cs typeface="+mn-cs"/>
                        </a:rPr>
                        <a:t>abupaten</a:t>
                      </a:r>
                      <a:r>
                        <a:rPr lang="en-US" sz="2000" kern="1200" dirty="0">
                          <a:solidFill>
                            <a:schemeClr val="tx1"/>
                          </a:solidFill>
                          <a:latin typeface="+mn-lt"/>
                          <a:ea typeface="+mn-ea"/>
                          <a:cs typeface="+mn-cs"/>
                        </a:rPr>
                        <a:t>/</a:t>
                      </a:r>
                      <a:r>
                        <a:rPr lang="en-US" sz="2000" kern="1200" dirty="0" err="1">
                          <a:solidFill>
                            <a:schemeClr val="tx1"/>
                          </a:solidFill>
                          <a:latin typeface="+mn-lt"/>
                          <a:ea typeface="+mn-ea"/>
                          <a:cs typeface="+mn-cs"/>
                        </a:rPr>
                        <a:t>kota</a:t>
                      </a:r>
                      <a:r>
                        <a:rPr lang="en-US" sz="2000" kern="1200" dirty="0">
                          <a:solidFill>
                            <a:schemeClr val="tx1"/>
                          </a:solidFill>
                          <a:latin typeface="+mn-lt"/>
                          <a:ea typeface="+mn-ea"/>
                          <a:cs typeface="+mn-cs"/>
                        </a:rPr>
                        <a:t>. </a:t>
                      </a:r>
                      <a:endParaRPr lang="en-US"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639762"/>
          </a:xfrm>
        </p:spPr>
        <p:txBody>
          <a:bodyPr>
            <a:noAutofit/>
          </a:bodyPr>
          <a:lstStyle/>
          <a:p>
            <a:r>
              <a:rPr lang="en-US" sz="3200" b="1" dirty="0"/>
              <a:t>PEMBAGIAN PERAN DAN TANGGUNGJAWAB</a:t>
            </a:r>
          </a:p>
        </p:txBody>
      </p:sp>
      <p:graphicFrame>
        <p:nvGraphicFramePr>
          <p:cNvPr id="5" name="Content Placeholder 4"/>
          <p:cNvGraphicFramePr>
            <a:graphicFrameLocks noGrp="1"/>
          </p:cNvGraphicFramePr>
          <p:nvPr>
            <p:ph idx="1"/>
          </p:nvPr>
        </p:nvGraphicFramePr>
        <p:xfrm>
          <a:off x="228600" y="914401"/>
          <a:ext cx="8686800" cy="5667939"/>
        </p:xfrm>
        <a:graphic>
          <a:graphicData uri="http://schemas.openxmlformats.org/drawingml/2006/table">
            <a:tbl>
              <a:tblPr firstRow="1" bandRow="1">
                <a:tableStyleId>{8799B23B-EC83-4686-B30A-512413B5E67A}</a:tableStyleId>
              </a:tblPr>
              <a:tblGrid>
                <a:gridCol w="3247402">
                  <a:extLst>
                    <a:ext uri="{9D8B030D-6E8A-4147-A177-3AD203B41FA5}">
                      <a16:colId xmlns:a16="http://schemas.microsoft.com/office/drawing/2014/main" val="20000"/>
                    </a:ext>
                  </a:extLst>
                </a:gridCol>
                <a:gridCol w="2760291">
                  <a:extLst>
                    <a:ext uri="{9D8B030D-6E8A-4147-A177-3AD203B41FA5}">
                      <a16:colId xmlns:a16="http://schemas.microsoft.com/office/drawing/2014/main" val="20001"/>
                    </a:ext>
                  </a:extLst>
                </a:gridCol>
                <a:gridCol w="2679107">
                  <a:extLst>
                    <a:ext uri="{9D8B030D-6E8A-4147-A177-3AD203B41FA5}">
                      <a16:colId xmlns:a16="http://schemas.microsoft.com/office/drawing/2014/main" val="20002"/>
                    </a:ext>
                  </a:extLst>
                </a:gridCol>
              </a:tblGrid>
              <a:tr h="455859">
                <a:tc>
                  <a:txBody>
                    <a:bodyPr/>
                    <a:lstStyle/>
                    <a:p>
                      <a:pPr algn="ctr"/>
                      <a:r>
                        <a:rPr lang="en-US" sz="2200" dirty="0">
                          <a:solidFill>
                            <a:schemeClr val="bg1"/>
                          </a:solidFill>
                        </a:rPr>
                        <a:t>PUSAT</a:t>
                      </a:r>
                    </a:p>
                  </a:txBody>
                  <a:tcPr marL="92295" marR="92295">
                    <a:solidFill>
                      <a:srgbClr val="00B050"/>
                    </a:solidFill>
                  </a:tcPr>
                </a:tc>
                <a:tc>
                  <a:txBody>
                    <a:bodyPr/>
                    <a:lstStyle/>
                    <a:p>
                      <a:pPr algn="ctr"/>
                      <a:r>
                        <a:rPr lang="en-US" sz="2200" dirty="0">
                          <a:solidFill>
                            <a:schemeClr val="bg1"/>
                          </a:solidFill>
                        </a:rPr>
                        <a:t>PROVINSI</a:t>
                      </a:r>
                    </a:p>
                  </a:txBody>
                  <a:tcPr marL="92295" marR="92295">
                    <a:solidFill>
                      <a:srgbClr val="00B050"/>
                    </a:solidFill>
                  </a:tcPr>
                </a:tc>
                <a:tc>
                  <a:txBody>
                    <a:bodyPr/>
                    <a:lstStyle/>
                    <a:p>
                      <a:pPr algn="ctr"/>
                      <a:r>
                        <a:rPr lang="en-US" sz="2200" dirty="0">
                          <a:solidFill>
                            <a:schemeClr val="bg1"/>
                          </a:solidFill>
                        </a:rPr>
                        <a:t>KABUPATEN/KOTA</a:t>
                      </a:r>
                    </a:p>
                  </a:txBody>
                  <a:tcPr marL="92295" marR="92295">
                    <a:solidFill>
                      <a:srgbClr val="00B050"/>
                    </a:solidFill>
                  </a:tcPr>
                </a:tc>
                <a:extLst>
                  <a:ext uri="{0D108BD9-81ED-4DB2-BD59-A6C34878D82A}">
                    <a16:rowId xmlns:a16="http://schemas.microsoft.com/office/drawing/2014/main" val="10000"/>
                  </a:ext>
                </a:extLst>
              </a:tr>
              <a:tr h="1296740">
                <a:tc>
                  <a:txBody>
                    <a:bodyPr/>
                    <a:lstStyle/>
                    <a:p>
                      <a:pPr marL="284163" indent="-284163">
                        <a:buFont typeface="+mj-lt"/>
                        <a:buAutoNum type="alphaLcParenR"/>
                      </a:pPr>
                      <a:r>
                        <a:rPr lang="en-US" sz="2200" dirty="0" err="1"/>
                        <a:t>Penerbitan</a:t>
                      </a:r>
                      <a:r>
                        <a:rPr lang="en-US" sz="2200" dirty="0"/>
                        <a:t> STR</a:t>
                      </a:r>
                    </a:p>
                    <a:p>
                      <a:pPr marL="465138" lvl="1" indent="-180975">
                        <a:buFont typeface="Wingdings" pitchFamily="2" charset="2"/>
                        <a:buChar char="§"/>
                      </a:pPr>
                      <a:r>
                        <a:rPr lang="en-US" sz="2200" dirty="0" err="1"/>
                        <a:t>Memberikan</a:t>
                      </a:r>
                      <a:r>
                        <a:rPr lang="en-US" sz="2200" dirty="0"/>
                        <a:t> </a:t>
                      </a:r>
                      <a:r>
                        <a:rPr lang="en-US" sz="2200" dirty="0" err="1"/>
                        <a:t>dukungan</a:t>
                      </a:r>
                      <a:r>
                        <a:rPr lang="en-US" sz="2200" dirty="0"/>
                        <a:t> dg </a:t>
                      </a:r>
                      <a:r>
                        <a:rPr lang="en-US" sz="2200" dirty="0" err="1"/>
                        <a:t>berfungsinya</a:t>
                      </a:r>
                      <a:r>
                        <a:rPr lang="en-US" sz="2200" dirty="0"/>
                        <a:t> MTKI</a:t>
                      </a:r>
                    </a:p>
                    <a:p>
                      <a:pPr marL="465138" lvl="1" indent="-180975">
                        <a:buFont typeface="Wingdings" pitchFamily="2" charset="2"/>
                        <a:buChar char="§"/>
                      </a:pPr>
                      <a:r>
                        <a:rPr lang="en-US" sz="2200" dirty="0" err="1"/>
                        <a:t>Membina</a:t>
                      </a:r>
                      <a:r>
                        <a:rPr lang="en-US" sz="2200" dirty="0"/>
                        <a:t> org </a:t>
                      </a:r>
                      <a:r>
                        <a:rPr lang="en-US" sz="2200" dirty="0" err="1"/>
                        <a:t>profesi</a:t>
                      </a:r>
                      <a:endParaRPr lang="en-US" sz="2200" dirty="0"/>
                    </a:p>
                    <a:p>
                      <a:pPr marL="465138" lvl="1" indent="-180975">
                        <a:buFont typeface="Wingdings" pitchFamily="2" charset="2"/>
                        <a:buChar char="§"/>
                      </a:pPr>
                      <a:r>
                        <a:rPr lang="en-US" sz="2200" dirty="0" err="1"/>
                        <a:t>Alokasi</a:t>
                      </a:r>
                      <a:r>
                        <a:rPr lang="en-US" sz="2200" dirty="0"/>
                        <a:t> </a:t>
                      </a:r>
                      <a:r>
                        <a:rPr lang="en-US" sz="2200" dirty="0" err="1"/>
                        <a:t>anggaran</a:t>
                      </a:r>
                      <a:endParaRPr lang="en-US" sz="2200" dirty="0"/>
                    </a:p>
                    <a:p>
                      <a:pPr marL="457200" indent="-457200">
                        <a:buFont typeface="+mj-lt"/>
                        <a:buNone/>
                      </a:pPr>
                      <a:endParaRPr lang="en-US" sz="2200" dirty="0"/>
                    </a:p>
                  </a:txBody>
                  <a:tcPr marL="92295" marR="92295"/>
                </a:tc>
                <a:tc>
                  <a:txBody>
                    <a:bodyPr/>
                    <a:lstStyle/>
                    <a:p>
                      <a:pPr marL="120650" indent="-120650">
                        <a:buFont typeface="Wingdings" pitchFamily="2" charset="2"/>
                        <a:buChar char="§"/>
                      </a:pPr>
                      <a:r>
                        <a:rPr lang="en-US" sz="2200" dirty="0" err="1"/>
                        <a:t>Memberikan</a:t>
                      </a:r>
                      <a:r>
                        <a:rPr lang="en-US" sz="2200" dirty="0"/>
                        <a:t> </a:t>
                      </a:r>
                      <a:r>
                        <a:rPr lang="en-US" sz="2200" dirty="0" err="1"/>
                        <a:t>dukungan</a:t>
                      </a:r>
                      <a:r>
                        <a:rPr lang="en-US" sz="2200" dirty="0"/>
                        <a:t> dg </a:t>
                      </a:r>
                      <a:r>
                        <a:rPr lang="en-US" sz="2200" dirty="0" err="1"/>
                        <a:t>berfungsinya</a:t>
                      </a:r>
                      <a:r>
                        <a:rPr lang="en-US" sz="2200" dirty="0"/>
                        <a:t> MTKP</a:t>
                      </a:r>
                    </a:p>
                    <a:p>
                      <a:pPr marL="120650" indent="-120650">
                        <a:buFont typeface="Wingdings" pitchFamily="2" charset="2"/>
                        <a:buChar char="§"/>
                      </a:pPr>
                      <a:r>
                        <a:rPr lang="en-US" sz="2200" dirty="0" err="1"/>
                        <a:t>Membina</a:t>
                      </a:r>
                      <a:r>
                        <a:rPr lang="en-US" sz="2200" dirty="0"/>
                        <a:t> org </a:t>
                      </a:r>
                      <a:r>
                        <a:rPr lang="en-US" sz="2200" dirty="0" err="1"/>
                        <a:t>profesi</a:t>
                      </a:r>
                      <a:endParaRPr lang="en-US" sz="2200" dirty="0"/>
                    </a:p>
                    <a:p>
                      <a:pPr marL="120650" indent="-120650">
                        <a:buFont typeface="Wingdings" pitchFamily="2" charset="2"/>
                        <a:buChar char="§"/>
                      </a:pPr>
                      <a:r>
                        <a:rPr lang="en-US" sz="2200" dirty="0" err="1"/>
                        <a:t>Alokasi</a:t>
                      </a:r>
                      <a:r>
                        <a:rPr lang="en-US" sz="2200" dirty="0"/>
                        <a:t> </a:t>
                      </a:r>
                      <a:r>
                        <a:rPr lang="en-US" sz="2200" dirty="0" err="1"/>
                        <a:t>anggaran</a:t>
                      </a:r>
                      <a:endParaRPr lang="en-US" sz="2200" dirty="0"/>
                    </a:p>
                  </a:txBody>
                  <a:tcPr marL="92295" marR="92295"/>
                </a:tc>
                <a:tc>
                  <a:txBody>
                    <a:bodyPr/>
                    <a:lstStyle/>
                    <a:p>
                      <a:pPr marL="120650" indent="-120650">
                        <a:buFont typeface="Wingdings" pitchFamily="2" charset="2"/>
                        <a:buChar char="§"/>
                      </a:pPr>
                      <a:r>
                        <a:rPr lang="en-US" sz="2200" dirty="0" err="1"/>
                        <a:t>Menerbitkan</a:t>
                      </a:r>
                      <a:r>
                        <a:rPr lang="en-US" sz="2200" dirty="0"/>
                        <a:t> SIP</a:t>
                      </a:r>
                    </a:p>
                    <a:p>
                      <a:pPr marL="120650" indent="-120650">
                        <a:buFont typeface="Wingdings" pitchFamily="2" charset="2"/>
                        <a:buChar char="§"/>
                      </a:pPr>
                      <a:r>
                        <a:rPr lang="en-US" sz="2200" dirty="0" err="1"/>
                        <a:t>Membina</a:t>
                      </a:r>
                      <a:r>
                        <a:rPr lang="en-US" sz="2200" dirty="0"/>
                        <a:t> </a:t>
                      </a:r>
                      <a:r>
                        <a:rPr lang="en-US" sz="2200" dirty="0" err="1"/>
                        <a:t>mutu</a:t>
                      </a:r>
                      <a:r>
                        <a:rPr lang="en-US" sz="2200" dirty="0"/>
                        <a:t> &amp; </a:t>
                      </a:r>
                      <a:r>
                        <a:rPr lang="en-US" sz="2200" dirty="0" err="1"/>
                        <a:t>kompetensi</a:t>
                      </a:r>
                      <a:endParaRPr lang="en-US" sz="2200" dirty="0"/>
                    </a:p>
                    <a:p>
                      <a:pPr marL="120650" indent="-120650">
                        <a:buFont typeface="Wingdings" pitchFamily="2" charset="2"/>
                        <a:buChar char="§"/>
                      </a:pPr>
                      <a:r>
                        <a:rPr lang="en-US" sz="2200" dirty="0" err="1"/>
                        <a:t>Mengawasi</a:t>
                      </a:r>
                      <a:endParaRPr lang="en-US" sz="2200" dirty="0"/>
                    </a:p>
                    <a:p>
                      <a:pPr marL="120650" indent="-120650">
                        <a:buFont typeface="Wingdings" pitchFamily="2" charset="2"/>
                        <a:buChar char="§"/>
                      </a:pPr>
                      <a:r>
                        <a:rPr lang="en-US" sz="2200" dirty="0" err="1"/>
                        <a:t>Membina</a:t>
                      </a:r>
                      <a:r>
                        <a:rPr lang="en-US" sz="2200" dirty="0"/>
                        <a:t> org </a:t>
                      </a:r>
                      <a:r>
                        <a:rPr lang="en-US" sz="2200" dirty="0" err="1"/>
                        <a:t>profesi</a:t>
                      </a:r>
                      <a:endParaRPr lang="en-US" sz="2200" dirty="0"/>
                    </a:p>
                    <a:p>
                      <a:pPr marL="120650" indent="-120650">
                        <a:buFont typeface="Wingdings" pitchFamily="2" charset="2"/>
                        <a:buChar char="§"/>
                      </a:pPr>
                      <a:r>
                        <a:rPr lang="en-US" sz="2200" dirty="0" err="1"/>
                        <a:t>Alokasi</a:t>
                      </a:r>
                      <a:r>
                        <a:rPr lang="en-US" sz="2200" dirty="0"/>
                        <a:t> </a:t>
                      </a:r>
                      <a:r>
                        <a:rPr lang="en-US" sz="2200" dirty="0" err="1"/>
                        <a:t>anggaran</a:t>
                      </a:r>
                      <a:endParaRPr lang="en-US" sz="2200" dirty="0"/>
                    </a:p>
                  </a:txBody>
                  <a:tcPr marL="92295" marR="92295"/>
                </a:tc>
                <a:extLst>
                  <a:ext uri="{0D108BD9-81ED-4DB2-BD59-A6C34878D82A}">
                    <a16:rowId xmlns:a16="http://schemas.microsoft.com/office/drawing/2014/main" val="10001"/>
                  </a:ext>
                </a:extLst>
              </a:tr>
              <a:tr h="1238834">
                <a:tc>
                  <a:txBody>
                    <a:bodyPr/>
                    <a:lstStyle/>
                    <a:p>
                      <a:pPr marL="225425" indent="-225425">
                        <a:buFont typeface="+mj-lt"/>
                        <a:buAutoNum type="alphaLcParenR" startAt="2"/>
                      </a:pPr>
                      <a:r>
                        <a:rPr lang="en-US" sz="2200" kern="1200" dirty="0" err="1">
                          <a:solidFill>
                            <a:schemeClr val="tx1"/>
                          </a:solidFill>
                          <a:latin typeface="+mn-lt"/>
                          <a:ea typeface="+mn-ea"/>
                          <a:cs typeface="+mn-cs"/>
                        </a:rPr>
                        <a:t>Penerbitan</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rekomendasi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pengesahan</a:t>
                      </a:r>
                      <a:r>
                        <a:rPr lang="en-US" sz="2200" kern="1200" baseline="0" dirty="0">
                          <a:solidFill>
                            <a:schemeClr val="tx1"/>
                          </a:solidFill>
                          <a:latin typeface="+mn-lt"/>
                          <a:ea typeface="+mn-ea"/>
                          <a:cs typeface="+mn-cs"/>
                        </a:rPr>
                        <a:t> </a:t>
                      </a:r>
                      <a:r>
                        <a:rPr lang="en-US" sz="2200" kern="1200" dirty="0">
                          <a:solidFill>
                            <a:schemeClr val="tx1"/>
                          </a:solidFill>
                          <a:latin typeface="+mn-lt"/>
                          <a:ea typeface="+mn-ea"/>
                          <a:cs typeface="+mn-cs"/>
                        </a:rPr>
                        <a:t>RPTKA</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dan</a:t>
                      </a:r>
                      <a:r>
                        <a:rPr lang="en-US" sz="2200" kern="1200" dirty="0">
                          <a:solidFill>
                            <a:schemeClr val="tx1"/>
                          </a:solidFill>
                          <a:latin typeface="+mn-lt"/>
                          <a:ea typeface="+mn-ea"/>
                          <a:cs typeface="+mn-cs"/>
                        </a:rPr>
                        <a:t> IMTA</a:t>
                      </a:r>
                    </a:p>
                    <a:p>
                      <a:pPr marL="465138" lvl="1" indent="-239713">
                        <a:buFont typeface="Wingdings" pitchFamily="2" charset="2"/>
                        <a:buChar char="§"/>
                      </a:pPr>
                      <a:r>
                        <a:rPr lang="en-US" sz="2200" dirty="0" err="1"/>
                        <a:t>Memberikan</a:t>
                      </a:r>
                      <a:r>
                        <a:rPr lang="en-US" sz="2200" dirty="0"/>
                        <a:t> </a:t>
                      </a:r>
                      <a:r>
                        <a:rPr lang="en-US" sz="2200" dirty="0" err="1"/>
                        <a:t>dukungan</a:t>
                      </a:r>
                      <a:r>
                        <a:rPr lang="en-US" sz="2200" dirty="0"/>
                        <a:t> </a:t>
                      </a:r>
                      <a:r>
                        <a:rPr lang="en-US" sz="2200" dirty="0" err="1"/>
                        <a:t>kerja</a:t>
                      </a:r>
                      <a:r>
                        <a:rPr lang="en-US" sz="2200" dirty="0"/>
                        <a:t> </a:t>
                      </a:r>
                      <a:r>
                        <a:rPr lang="en-US" sz="2200" dirty="0" err="1"/>
                        <a:t>sama</a:t>
                      </a:r>
                      <a:r>
                        <a:rPr lang="en-US" sz="2200" dirty="0"/>
                        <a:t> </a:t>
                      </a:r>
                      <a:r>
                        <a:rPr lang="en-US" sz="2200" dirty="0" err="1"/>
                        <a:t>lintas</a:t>
                      </a:r>
                      <a:r>
                        <a:rPr lang="en-US" sz="2200" dirty="0"/>
                        <a:t> </a:t>
                      </a:r>
                      <a:r>
                        <a:rPr lang="en-US" sz="2200" dirty="0" err="1"/>
                        <a:t>sektor</a:t>
                      </a:r>
                      <a:r>
                        <a:rPr lang="en-US" sz="2200" dirty="0"/>
                        <a:t> </a:t>
                      </a:r>
                      <a:r>
                        <a:rPr lang="en-US" sz="2200" dirty="0" err="1"/>
                        <a:t>dan</a:t>
                      </a:r>
                      <a:r>
                        <a:rPr lang="en-US" sz="2200" dirty="0"/>
                        <a:t> </a:t>
                      </a:r>
                      <a:r>
                        <a:rPr lang="en-US" sz="2200" dirty="0" err="1"/>
                        <a:t>pengawasan</a:t>
                      </a:r>
                      <a:endParaRPr lang="en-US" sz="2200" dirty="0"/>
                    </a:p>
                    <a:p>
                      <a:pPr marL="465138" lvl="1" indent="-239713">
                        <a:buFont typeface="Wingdings" pitchFamily="2" charset="2"/>
                        <a:buChar char="§"/>
                      </a:pPr>
                      <a:r>
                        <a:rPr lang="en-US" sz="2200" dirty="0" err="1"/>
                        <a:t>Alokasi</a:t>
                      </a:r>
                      <a:r>
                        <a:rPr lang="en-US" sz="2200" dirty="0"/>
                        <a:t> </a:t>
                      </a:r>
                      <a:r>
                        <a:rPr lang="en-US" sz="2200" dirty="0" err="1"/>
                        <a:t>anggaran</a:t>
                      </a:r>
                      <a:endParaRPr lang="en-US" sz="2200" dirty="0"/>
                    </a:p>
                  </a:txBody>
                  <a:tcPr marL="92295" marR="92295"/>
                </a:tc>
                <a:tc>
                  <a:txBody>
                    <a:bodyPr/>
                    <a:lstStyle/>
                    <a:p>
                      <a:pPr marL="120650" indent="-120650">
                        <a:buFont typeface="Wingdings" pitchFamily="2" charset="2"/>
                        <a:buChar char="§"/>
                      </a:pPr>
                      <a:r>
                        <a:rPr lang="en-US" sz="2200" dirty="0" err="1"/>
                        <a:t>Memberikan</a:t>
                      </a:r>
                      <a:r>
                        <a:rPr lang="en-US" sz="2200" dirty="0"/>
                        <a:t> </a:t>
                      </a:r>
                      <a:r>
                        <a:rPr lang="en-US" sz="2200" dirty="0" err="1"/>
                        <a:t>dukungan</a:t>
                      </a:r>
                      <a:r>
                        <a:rPr lang="en-US" sz="2200" dirty="0"/>
                        <a:t> </a:t>
                      </a:r>
                      <a:r>
                        <a:rPr lang="en-US" sz="2200" dirty="0" err="1"/>
                        <a:t>kerja</a:t>
                      </a:r>
                      <a:r>
                        <a:rPr lang="en-US" sz="2200" dirty="0"/>
                        <a:t> </a:t>
                      </a:r>
                      <a:r>
                        <a:rPr lang="en-US" sz="2200" dirty="0" err="1"/>
                        <a:t>sama</a:t>
                      </a:r>
                      <a:r>
                        <a:rPr lang="en-US" sz="2200" dirty="0"/>
                        <a:t> </a:t>
                      </a:r>
                      <a:r>
                        <a:rPr lang="en-US" sz="2200" dirty="0" err="1"/>
                        <a:t>lintas</a:t>
                      </a:r>
                      <a:r>
                        <a:rPr lang="en-US" sz="2200" dirty="0"/>
                        <a:t> </a:t>
                      </a:r>
                      <a:r>
                        <a:rPr lang="en-US" sz="2200" dirty="0" err="1"/>
                        <a:t>sektor</a:t>
                      </a:r>
                      <a:r>
                        <a:rPr lang="en-US" sz="2200" dirty="0"/>
                        <a:t> </a:t>
                      </a:r>
                      <a:r>
                        <a:rPr lang="en-US" sz="2200" dirty="0" err="1"/>
                        <a:t>dan</a:t>
                      </a:r>
                      <a:r>
                        <a:rPr lang="en-US" sz="2200" dirty="0"/>
                        <a:t> </a:t>
                      </a:r>
                      <a:r>
                        <a:rPr lang="en-US" sz="2200" dirty="0" err="1"/>
                        <a:t>pengawasan</a:t>
                      </a:r>
                      <a:endParaRPr lang="en-US" sz="2200" dirty="0"/>
                    </a:p>
                    <a:p>
                      <a:pPr marL="120650" indent="-120650">
                        <a:buFont typeface="Wingdings" pitchFamily="2" charset="2"/>
                        <a:buChar char="§"/>
                      </a:pPr>
                      <a:r>
                        <a:rPr lang="en-US" sz="2200" dirty="0" err="1"/>
                        <a:t>Alokasi</a:t>
                      </a:r>
                      <a:r>
                        <a:rPr lang="en-US" sz="2200" dirty="0"/>
                        <a:t> </a:t>
                      </a:r>
                      <a:r>
                        <a:rPr lang="en-US" sz="2200" dirty="0" err="1"/>
                        <a:t>anggaran</a:t>
                      </a:r>
                      <a:endParaRPr lang="en-US" sz="2200" dirty="0"/>
                    </a:p>
                  </a:txBody>
                  <a:tcPr marL="92295" marR="92295"/>
                </a:tc>
                <a:tc>
                  <a:txBody>
                    <a:bodyPr/>
                    <a:lstStyle/>
                    <a:p>
                      <a:pPr marL="120650" indent="-120650">
                        <a:buFont typeface="Wingdings" pitchFamily="2" charset="2"/>
                        <a:buChar char="§"/>
                      </a:pPr>
                      <a:r>
                        <a:rPr lang="en-US" sz="2200" dirty="0" err="1"/>
                        <a:t>Menerbitkan</a:t>
                      </a:r>
                      <a:r>
                        <a:rPr lang="en-US" sz="2200" dirty="0"/>
                        <a:t> SIP TKWNA</a:t>
                      </a:r>
                    </a:p>
                    <a:p>
                      <a:pPr marL="120650" indent="-120650">
                        <a:buFont typeface="Wingdings" pitchFamily="2" charset="2"/>
                        <a:buChar char="§"/>
                      </a:pPr>
                      <a:r>
                        <a:rPr lang="en-US" sz="2200" dirty="0" err="1"/>
                        <a:t>Mengawasi</a:t>
                      </a:r>
                      <a:endParaRPr lang="en-US" sz="2200" dirty="0"/>
                    </a:p>
                    <a:p>
                      <a:pPr marL="120650" indent="-120650">
                        <a:buFont typeface="Wingdings" pitchFamily="2" charset="2"/>
                        <a:buChar char="§"/>
                      </a:pPr>
                      <a:r>
                        <a:rPr lang="en-US" sz="2200" dirty="0" err="1"/>
                        <a:t>Alokasi</a:t>
                      </a:r>
                      <a:r>
                        <a:rPr lang="en-US" sz="2200" dirty="0"/>
                        <a:t> </a:t>
                      </a:r>
                      <a:r>
                        <a:rPr lang="en-US" sz="2200" dirty="0" err="1"/>
                        <a:t>anggaran</a:t>
                      </a:r>
                      <a:endParaRPr lang="en-US" sz="2200" dirty="0"/>
                    </a:p>
                  </a:txBody>
                  <a:tcPr marL="92295" marR="92295"/>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381000"/>
          <a:ext cx="8686800" cy="6324600"/>
        </p:xfrm>
        <a:graphic>
          <a:graphicData uri="http://schemas.openxmlformats.org/drawingml/2006/table">
            <a:tbl>
              <a:tblPr firstRow="1" bandRow="1">
                <a:tableStyleId>{8799B23B-EC83-4686-B30A-512413B5E67A}</a:tableStyleId>
              </a:tblPr>
              <a:tblGrid>
                <a:gridCol w="3247402">
                  <a:extLst>
                    <a:ext uri="{9D8B030D-6E8A-4147-A177-3AD203B41FA5}">
                      <a16:colId xmlns:a16="http://schemas.microsoft.com/office/drawing/2014/main" val="20000"/>
                    </a:ext>
                  </a:extLst>
                </a:gridCol>
                <a:gridCol w="2760291">
                  <a:extLst>
                    <a:ext uri="{9D8B030D-6E8A-4147-A177-3AD203B41FA5}">
                      <a16:colId xmlns:a16="http://schemas.microsoft.com/office/drawing/2014/main" val="20001"/>
                    </a:ext>
                  </a:extLst>
                </a:gridCol>
                <a:gridCol w="2679107">
                  <a:extLst>
                    <a:ext uri="{9D8B030D-6E8A-4147-A177-3AD203B41FA5}">
                      <a16:colId xmlns:a16="http://schemas.microsoft.com/office/drawing/2014/main" val="20002"/>
                    </a:ext>
                  </a:extLst>
                </a:gridCol>
              </a:tblGrid>
              <a:tr h="589506">
                <a:tc>
                  <a:txBody>
                    <a:bodyPr/>
                    <a:lstStyle/>
                    <a:p>
                      <a:pPr algn="ctr"/>
                      <a:r>
                        <a:rPr lang="en-US" sz="2200" dirty="0">
                          <a:solidFill>
                            <a:schemeClr val="bg1"/>
                          </a:solidFill>
                        </a:rPr>
                        <a:t>PUSAT</a:t>
                      </a:r>
                    </a:p>
                  </a:txBody>
                  <a:tcPr marL="92295" marR="92295">
                    <a:solidFill>
                      <a:srgbClr val="00B050"/>
                    </a:solidFill>
                  </a:tcPr>
                </a:tc>
                <a:tc>
                  <a:txBody>
                    <a:bodyPr/>
                    <a:lstStyle/>
                    <a:p>
                      <a:pPr algn="ctr"/>
                      <a:r>
                        <a:rPr lang="en-US" sz="2200" dirty="0">
                          <a:solidFill>
                            <a:schemeClr val="bg1"/>
                          </a:solidFill>
                        </a:rPr>
                        <a:t>PROVINSI</a:t>
                      </a:r>
                    </a:p>
                  </a:txBody>
                  <a:tcPr marL="92295" marR="92295">
                    <a:solidFill>
                      <a:srgbClr val="00B050"/>
                    </a:solidFill>
                  </a:tcPr>
                </a:tc>
                <a:tc>
                  <a:txBody>
                    <a:bodyPr/>
                    <a:lstStyle/>
                    <a:p>
                      <a:pPr algn="ctr"/>
                      <a:r>
                        <a:rPr lang="en-US" sz="2200" dirty="0">
                          <a:solidFill>
                            <a:schemeClr val="bg1"/>
                          </a:solidFill>
                        </a:rPr>
                        <a:t>KABUPATEN/KOTA</a:t>
                      </a:r>
                    </a:p>
                  </a:txBody>
                  <a:tcPr marL="92295" marR="92295">
                    <a:solidFill>
                      <a:srgbClr val="00B050"/>
                    </a:solidFill>
                  </a:tcPr>
                </a:tc>
                <a:extLst>
                  <a:ext uri="{0D108BD9-81ED-4DB2-BD59-A6C34878D82A}">
                    <a16:rowId xmlns:a16="http://schemas.microsoft.com/office/drawing/2014/main" val="10000"/>
                  </a:ext>
                </a:extLst>
              </a:tr>
              <a:tr h="2815689">
                <a:tc>
                  <a:txBody>
                    <a:bodyPr/>
                    <a:lstStyle/>
                    <a:p>
                      <a:pPr marL="344488" marR="0" indent="-344488" algn="l" defTabSz="914400" rtl="0" eaLnBrk="1" fontAlgn="auto" latinLnBrk="0" hangingPunct="1">
                        <a:lnSpc>
                          <a:spcPct val="100000"/>
                        </a:lnSpc>
                        <a:spcBef>
                          <a:spcPts val="0"/>
                        </a:spcBef>
                        <a:spcAft>
                          <a:spcPts val="0"/>
                        </a:spcAft>
                        <a:buClrTx/>
                        <a:buSzTx/>
                        <a:buFont typeface="+mj-lt"/>
                        <a:buAutoNum type="alphaLcParenR" startAt="3"/>
                        <a:tabLst/>
                        <a:defRPr/>
                      </a:pPr>
                      <a:r>
                        <a:rPr lang="en-US" sz="2200" kern="1200" dirty="0" err="1">
                          <a:solidFill>
                            <a:schemeClr val="tx1"/>
                          </a:solidFill>
                          <a:latin typeface="+mn-lt"/>
                          <a:ea typeface="+mn-ea"/>
                          <a:cs typeface="+mn-cs"/>
                        </a:rPr>
                        <a:t>Penetapan</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penempatan</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dr</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spesialis</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dan</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drg</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spesialis</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bagi</a:t>
                      </a:r>
                      <a:r>
                        <a:rPr lang="en-US" sz="2200" kern="1200" baseline="0" dirty="0">
                          <a:solidFill>
                            <a:schemeClr val="tx1"/>
                          </a:solidFill>
                          <a:latin typeface="+mn-lt"/>
                          <a:ea typeface="+mn-ea"/>
                          <a:cs typeface="+mn-cs"/>
                        </a:rPr>
                        <a:t> </a:t>
                      </a:r>
                      <a:r>
                        <a:rPr lang="en-US" sz="2200" kern="1200" dirty="0">
                          <a:solidFill>
                            <a:schemeClr val="tx1"/>
                          </a:solidFill>
                          <a:latin typeface="+mn-lt"/>
                          <a:ea typeface="+mn-ea"/>
                          <a:cs typeface="+mn-cs"/>
                        </a:rPr>
                        <a:t>Daerah yang </a:t>
                      </a:r>
                      <a:r>
                        <a:rPr lang="en-US" sz="2200" kern="1200" dirty="0" err="1">
                          <a:solidFill>
                            <a:schemeClr val="tx1"/>
                          </a:solidFill>
                          <a:latin typeface="+mn-lt"/>
                          <a:ea typeface="+mn-ea"/>
                          <a:cs typeface="+mn-cs"/>
                        </a:rPr>
                        <a:t>tidak</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mampu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dan</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tidak</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diminati</a:t>
                      </a:r>
                      <a:r>
                        <a:rPr lang="en-US" sz="2200" kern="1200" dirty="0">
                          <a:solidFill>
                            <a:schemeClr val="tx1"/>
                          </a:solidFill>
                          <a:latin typeface="+mn-lt"/>
                          <a:ea typeface="+mn-ea"/>
                          <a:cs typeface="+mn-cs"/>
                        </a:rPr>
                        <a:t>. </a:t>
                      </a:r>
                      <a:endParaRPr lang="en-US" sz="2200" dirty="0"/>
                    </a:p>
                  </a:txBody>
                  <a:tcPr marL="92295" marR="92295"/>
                </a:tc>
                <a:tc>
                  <a:txBody>
                    <a:bodyPr/>
                    <a:lstStyle/>
                    <a:p>
                      <a:pPr marL="225425" indent="-225425">
                        <a:buFont typeface="Wingdings" pitchFamily="2" charset="2"/>
                        <a:buChar char="§"/>
                      </a:pPr>
                      <a:r>
                        <a:rPr lang="en-US" sz="2200" dirty="0" err="1"/>
                        <a:t>Menyusun</a:t>
                      </a:r>
                      <a:r>
                        <a:rPr lang="en-US" sz="2200" dirty="0"/>
                        <a:t> </a:t>
                      </a:r>
                      <a:r>
                        <a:rPr lang="en-US" sz="2200" dirty="0" err="1"/>
                        <a:t>rencana</a:t>
                      </a:r>
                      <a:r>
                        <a:rPr lang="en-US" sz="2200" dirty="0"/>
                        <a:t> </a:t>
                      </a:r>
                      <a:r>
                        <a:rPr lang="en-US" sz="2200" dirty="0" err="1"/>
                        <a:t>kebutuhan</a:t>
                      </a:r>
                      <a:r>
                        <a:rPr lang="en-US" sz="2200" dirty="0"/>
                        <a:t> </a:t>
                      </a:r>
                      <a:r>
                        <a:rPr lang="en-US" sz="2200" dirty="0" err="1"/>
                        <a:t>nakes</a:t>
                      </a:r>
                      <a:r>
                        <a:rPr lang="en-US" sz="2200" dirty="0"/>
                        <a:t> </a:t>
                      </a:r>
                      <a:r>
                        <a:rPr lang="en-US" sz="2200" dirty="0" err="1"/>
                        <a:t>di</a:t>
                      </a:r>
                      <a:r>
                        <a:rPr lang="en-US" sz="2200" dirty="0"/>
                        <a:t> </a:t>
                      </a:r>
                      <a:r>
                        <a:rPr lang="en-US" sz="2200" dirty="0" err="1"/>
                        <a:t>fasyankes</a:t>
                      </a:r>
                      <a:r>
                        <a:rPr lang="en-US" sz="2200" dirty="0"/>
                        <a:t> </a:t>
                      </a:r>
                      <a:r>
                        <a:rPr lang="en-US" sz="2200" dirty="0" err="1"/>
                        <a:t>provinsi</a:t>
                      </a:r>
                      <a:r>
                        <a:rPr lang="en-US" sz="2200" dirty="0"/>
                        <a:t> </a:t>
                      </a:r>
                      <a:r>
                        <a:rPr lang="en-US" sz="2200" dirty="0" err="1"/>
                        <a:t>dan</a:t>
                      </a:r>
                      <a:r>
                        <a:rPr lang="en-US" sz="2200" dirty="0"/>
                        <a:t> </a:t>
                      </a:r>
                      <a:r>
                        <a:rPr lang="en-US" sz="2200" dirty="0" err="1"/>
                        <a:t>lintas</a:t>
                      </a:r>
                      <a:r>
                        <a:rPr lang="en-US" sz="2200" dirty="0"/>
                        <a:t> </a:t>
                      </a:r>
                      <a:r>
                        <a:rPr lang="en-US" sz="2200" dirty="0" err="1"/>
                        <a:t>kab</a:t>
                      </a:r>
                      <a:r>
                        <a:rPr lang="en-US" sz="2200" dirty="0"/>
                        <a:t>/</a:t>
                      </a:r>
                      <a:r>
                        <a:rPr lang="en-US" sz="2200" dirty="0" err="1"/>
                        <a:t>kota</a:t>
                      </a:r>
                      <a:endParaRPr lang="en-US" sz="2200" dirty="0"/>
                    </a:p>
                    <a:p>
                      <a:pPr marL="225425" indent="-225425">
                        <a:buFont typeface="Wingdings" pitchFamily="2" charset="2"/>
                        <a:buChar char="§"/>
                      </a:pPr>
                      <a:r>
                        <a:rPr lang="en-US" sz="2200" dirty="0" err="1"/>
                        <a:t>Membuat</a:t>
                      </a:r>
                      <a:r>
                        <a:rPr lang="en-US" sz="2200" dirty="0"/>
                        <a:t> </a:t>
                      </a:r>
                      <a:r>
                        <a:rPr lang="en-US" sz="2200" dirty="0" err="1"/>
                        <a:t>regulasi</a:t>
                      </a:r>
                      <a:endParaRPr lang="en-US" sz="2200" dirty="0"/>
                    </a:p>
                    <a:p>
                      <a:pPr marL="225425" indent="-225425">
                        <a:buFont typeface="Wingdings" pitchFamily="2" charset="2"/>
                        <a:buChar char="§"/>
                      </a:pPr>
                      <a:r>
                        <a:rPr lang="en-US" sz="2200" dirty="0" err="1"/>
                        <a:t>Alokasi</a:t>
                      </a:r>
                      <a:r>
                        <a:rPr lang="en-US" sz="2200" dirty="0"/>
                        <a:t> </a:t>
                      </a:r>
                      <a:r>
                        <a:rPr lang="en-US" sz="2200" dirty="0" err="1"/>
                        <a:t>anggaran</a:t>
                      </a:r>
                      <a:endParaRPr lang="en-US" sz="2200" dirty="0"/>
                    </a:p>
                    <a:p>
                      <a:pPr marL="225425" indent="-225425">
                        <a:buFont typeface="Wingdings" pitchFamily="2" charset="2"/>
                        <a:buChar char="§"/>
                      </a:pPr>
                      <a:r>
                        <a:rPr lang="en-US" sz="2200" dirty="0" err="1"/>
                        <a:t>Membina</a:t>
                      </a:r>
                      <a:r>
                        <a:rPr lang="en-US" sz="2200" dirty="0"/>
                        <a:t> </a:t>
                      </a:r>
                      <a:r>
                        <a:rPr lang="en-US" sz="2200" dirty="0" err="1"/>
                        <a:t>dan</a:t>
                      </a:r>
                      <a:r>
                        <a:rPr lang="en-US" sz="2200" dirty="0"/>
                        <a:t> </a:t>
                      </a:r>
                      <a:r>
                        <a:rPr lang="en-US" sz="2200" dirty="0" err="1"/>
                        <a:t>mengawasi</a:t>
                      </a:r>
                      <a:endParaRPr lang="en-US" sz="2200" dirty="0"/>
                    </a:p>
                  </a:txBody>
                  <a:tcPr marL="92295" marR="92295"/>
                </a:tc>
                <a:tc>
                  <a:txBody>
                    <a:bodyPr/>
                    <a:lstStyle/>
                    <a:p>
                      <a:pPr marL="165100" marR="0" indent="-1651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dirty="0" err="1"/>
                        <a:t>Menyusun</a:t>
                      </a:r>
                      <a:r>
                        <a:rPr lang="en-US" sz="2200" dirty="0"/>
                        <a:t> </a:t>
                      </a:r>
                      <a:r>
                        <a:rPr lang="en-US" sz="2200" dirty="0" err="1"/>
                        <a:t>rencana</a:t>
                      </a:r>
                      <a:r>
                        <a:rPr lang="en-US" sz="2200" dirty="0"/>
                        <a:t> </a:t>
                      </a:r>
                      <a:r>
                        <a:rPr lang="en-US" sz="2200" dirty="0" err="1"/>
                        <a:t>kebutuhan</a:t>
                      </a:r>
                      <a:r>
                        <a:rPr lang="en-US" sz="2200" dirty="0"/>
                        <a:t> </a:t>
                      </a:r>
                      <a:r>
                        <a:rPr lang="en-US" sz="2200" dirty="0" err="1"/>
                        <a:t>nakes</a:t>
                      </a:r>
                      <a:r>
                        <a:rPr lang="en-US" sz="2200" dirty="0"/>
                        <a:t> </a:t>
                      </a:r>
                      <a:r>
                        <a:rPr lang="en-US" sz="2200" dirty="0" err="1"/>
                        <a:t>di</a:t>
                      </a:r>
                      <a:r>
                        <a:rPr lang="en-US" sz="2200" dirty="0"/>
                        <a:t> </a:t>
                      </a:r>
                      <a:r>
                        <a:rPr lang="en-US" sz="2200" dirty="0" err="1"/>
                        <a:t>fasyankes</a:t>
                      </a:r>
                      <a:r>
                        <a:rPr lang="en-US" sz="2200" dirty="0"/>
                        <a:t> </a:t>
                      </a:r>
                      <a:r>
                        <a:rPr lang="en-US" sz="2200" dirty="0" err="1"/>
                        <a:t>kab</a:t>
                      </a:r>
                      <a:r>
                        <a:rPr lang="en-US" sz="2200" dirty="0"/>
                        <a:t>/</a:t>
                      </a:r>
                      <a:r>
                        <a:rPr lang="en-US" sz="2200" dirty="0" err="1"/>
                        <a:t>kota</a:t>
                      </a:r>
                      <a:endParaRPr lang="en-US" sz="2200" dirty="0"/>
                    </a:p>
                    <a:p>
                      <a:pPr marL="165100" indent="-165100">
                        <a:buFont typeface="Wingdings" pitchFamily="2" charset="2"/>
                        <a:buChar char="§"/>
                      </a:pPr>
                      <a:r>
                        <a:rPr lang="en-US" sz="2200" dirty="0" err="1"/>
                        <a:t>Membuat</a:t>
                      </a:r>
                      <a:r>
                        <a:rPr lang="en-US" sz="2200" dirty="0"/>
                        <a:t> </a:t>
                      </a:r>
                      <a:r>
                        <a:rPr lang="en-US" sz="2200" dirty="0" err="1"/>
                        <a:t>regulasi</a:t>
                      </a:r>
                      <a:endParaRPr lang="en-US" sz="2200" dirty="0"/>
                    </a:p>
                    <a:p>
                      <a:pPr marL="165100" indent="-165100">
                        <a:buFont typeface="Wingdings" pitchFamily="2" charset="2"/>
                        <a:buChar char="§"/>
                      </a:pPr>
                      <a:r>
                        <a:rPr lang="en-US" sz="2200" dirty="0" err="1"/>
                        <a:t>Alokasi</a:t>
                      </a:r>
                      <a:r>
                        <a:rPr lang="en-US" sz="2200" dirty="0"/>
                        <a:t> </a:t>
                      </a:r>
                      <a:r>
                        <a:rPr lang="en-US" sz="2200" dirty="0" err="1"/>
                        <a:t>anggaran</a:t>
                      </a:r>
                      <a:endParaRPr lang="en-US" sz="2200" dirty="0"/>
                    </a:p>
                    <a:p>
                      <a:pPr marL="165100" indent="-165100">
                        <a:buFont typeface="Wingdings" pitchFamily="2" charset="2"/>
                        <a:buChar char="§"/>
                      </a:pPr>
                      <a:r>
                        <a:rPr lang="en-US" sz="2200" dirty="0" err="1"/>
                        <a:t>Membina</a:t>
                      </a:r>
                      <a:r>
                        <a:rPr lang="en-US" sz="2200" dirty="0"/>
                        <a:t> </a:t>
                      </a:r>
                      <a:r>
                        <a:rPr lang="en-US" sz="2200" dirty="0" err="1"/>
                        <a:t>dan</a:t>
                      </a:r>
                      <a:r>
                        <a:rPr lang="en-US" sz="2200" dirty="0"/>
                        <a:t> </a:t>
                      </a:r>
                      <a:r>
                        <a:rPr lang="en-US" sz="2200" dirty="0" err="1"/>
                        <a:t>mengawasi</a:t>
                      </a:r>
                      <a:endParaRPr lang="en-US" sz="2200" dirty="0"/>
                    </a:p>
                    <a:p>
                      <a:endParaRPr lang="en-US" sz="2200" dirty="0"/>
                    </a:p>
                  </a:txBody>
                  <a:tcPr marL="92295" marR="92295"/>
                </a:tc>
                <a:extLst>
                  <a:ext uri="{0D108BD9-81ED-4DB2-BD59-A6C34878D82A}">
                    <a16:rowId xmlns:a16="http://schemas.microsoft.com/office/drawing/2014/main" val="10001"/>
                  </a:ext>
                </a:extLst>
              </a:tr>
              <a:tr h="2919405">
                <a:tc>
                  <a:txBody>
                    <a:bodyPr/>
                    <a:lstStyle/>
                    <a:p>
                      <a:pPr marL="344488" marR="0" indent="-344488" algn="l" defTabSz="914400" rtl="0" eaLnBrk="1" fontAlgn="auto" latinLnBrk="0" hangingPunct="1">
                        <a:lnSpc>
                          <a:spcPct val="100000"/>
                        </a:lnSpc>
                        <a:spcBef>
                          <a:spcPts val="0"/>
                        </a:spcBef>
                        <a:spcAft>
                          <a:spcPts val="0"/>
                        </a:spcAft>
                        <a:buClrTx/>
                        <a:buSzTx/>
                        <a:buFont typeface="+mj-lt"/>
                        <a:buAutoNum type="alphaLcParenR" startAt="4"/>
                        <a:tabLst/>
                        <a:defRPr/>
                      </a:pPr>
                      <a:r>
                        <a:rPr lang="en-US" sz="2200" kern="1200" dirty="0" err="1">
                          <a:solidFill>
                            <a:schemeClr val="tx1"/>
                          </a:solidFill>
                          <a:latin typeface="+mn-lt"/>
                          <a:ea typeface="+mn-ea"/>
                          <a:cs typeface="+mn-cs"/>
                        </a:rPr>
                        <a:t>Penetapan</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standar</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kompetensi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teknis</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dan</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sertifikasi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pelaksana</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Urusan</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Pemerintahan</a:t>
                      </a:r>
                      <a:r>
                        <a:rPr lang="en-US" sz="2200" kern="1200" baseline="0" dirty="0">
                          <a:solidFill>
                            <a:schemeClr val="tx1"/>
                          </a:solidFill>
                          <a:latin typeface="+mn-lt"/>
                          <a:ea typeface="+mn-ea"/>
                          <a:cs typeface="+mn-cs"/>
                        </a:rPr>
                        <a:t> </a:t>
                      </a:r>
                      <a:r>
                        <a:rPr lang="en-US" sz="2200" kern="1200" dirty="0" err="1">
                          <a:solidFill>
                            <a:schemeClr val="tx1"/>
                          </a:solidFill>
                          <a:latin typeface="+mn-lt"/>
                          <a:ea typeface="+mn-ea"/>
                          <a:cs typeface="+mn-cs"/>
                        </a:rPr>
                        <a:t>bidang</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kesehatan</a:t>
                      </a:r>
                      <a:endParaRPr lang="en-US" sz="2200" kern="1200" dirty="0">
                        <a:solidFill>
                          <a:schemeClr val="tx1"/>
                        </a:solidFill>
                        <a:latin typeface="+mn-lt"/>
                        <a:ea typeface="+mn-ea"/>
                        <a:cs typeface="+mn-cs"/>
                      </a:endParaRPr>
                    </a:p>
                    <a:p>
                      <a:pPr marL="344488" marR="0" indent="-34448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kern="1200" dirty="0" err="1">
                          <a:solidFill>
                            <a:schemeClr val="tx1"/>
                          </a:solidFill>
                          <a:latin typeface="+mn-lt"/>
                          <a:ea typeface="+mn-ea"/>
                          <a:cs typeface="+mn-cs"/>
                        </a:rPr>
                        <a:t>Menyusun</a:t>
                      </a:r>
                      <a:r>
                        <a:rPr lang="en-US" sz="2200" kern="1200" baseline="0" dirty="0">
                          <a:solidFill>
                            <a:schemeClr val="tx1"/>
                          </a:solidFill>
                          <a:latin typeface="+mn-lt"/>
                          <a:ea typeface="+mn-ea"/>
                          <a:cs typeface="+mn-cs"/>
                        </a:rPr>
                        <a:t> </a:t>
                      </a:r>
                      <a:r>
                        <a:rPr lang="en-US" sz="2200" kern="1200" baseline="0" dirty="0" err="1">
                          <a:solidFill>
                            <a:schemeClr val="tx1"/>
                          </a:solidFill>
                          <a:latin typeface="+mn-lt"/>
                          <a:ea typeface="+mn-ea"/>
                          <a:cs typeface="+mn-cs"/>
                        </a:rPr>
                        <a:t>kurikulum</a:t>
                      </a:r>
                      <a:r>
                        <a:rPr lang="en-US" sz="2200" kern="1200" baseline="0" dirty="0">
                          <a:solidFill>
                            <a:schemeClr val="tx1"/>
                          </a:solidFill>
                          <a:latin typeface="+mn-lt"/>
                          <a:ea typeface="+mn-ea"/>
                          <a:cs typeface="+mn-cs"/>
                        </a:rPr>
                        <a:t> </a:t>
                      </a:r>
                      <a:r>
                        <a:rPr lang="en-US" sz="2200" kern="1200" baseline="0" dirty="0" err="1">
                          <a:solidFill>
                            <a:schemeClr val="tx1"/>
                          </a:solidFill>
                          <a:latin typeface="+mn-lt"/>
                          <a:ea typeface="+mn-ea"/>
                          <a:cs typeface="+mn-cs"/>
                        </a:rPr>
                        <a:t>dan</a:t>
                      </a:r>
                      <a:r>
                        <a:rPr lang="en-US" sz="2200" kern="1200" baseline="0" dirty="0">
                          <a:solidFill>
                            <a:schemeClr val="tx1"/>
                          </a:solidFill>
                          <a:latin typeface="+mn-lt"/>
                          <a:ea typeface="+mn-ea"/>
                          <a:cs typeface="+mn-cs"/>
                        </a:rPr>
                        <a:t> </a:t>
                      </a:r>
                      <a:r>
                        <a:rPr lang="en-US" sz="2200" kern="1200" baseline="0" dirty="0" err="1">
                          <a:solidFill>
                            <a:schemeClr val="tx1"/>
                          </a:solidFill>
                          <a:latin typeface="+mn-lt"/>
                          <a:ea typeface="+mn-ea"/>
                          <a:cs typeface="+mn-cs"/>
                        </a:rPr>
                        <a:t>modul</a:t>
                      </a:r>
                      <a:r>
                        <a:rPr lang="en-US" sz="2200" kern="1200" baseline="0" dirty="0">
                          <a:solidFill>
                            <a:schemeClr val="tx1"/>
                          </a:solidFill>
                          <a:latin typeface="+mn-lt"/>
                          <a:ea typeface="+mn-ea"/>
                          <a:cs typeface="+mn-cs"/>
                        </a:rPr>
                        <a:t> </a:t>
                      </a:r>
                      <a:r>
                        <a:rPr lang="en-US" sz="2200" kern="1200" baseline="0" dirty="0" err="1">
                          <a:solidFill>
                            <a:schemeClr val="tx1"/>
                          </a:solidFill>
                          <a:latin typeface="+mn-lt"/>
                          <a:ea typeface="+mn-ea"/>
                          <a:cs typeface="+mn-cs"/>
                        </a:rPr>
                        <a:t>pelatihan</a:t>
                      </a:r>
                      <a:endParaRPr lang="en-US" sz="2200" dirty="0"/>
                    </a:p>
                  </a:txBody>
                  <a:tcPr marL="92295" marR="92295"/>
                </a:tc>
                <a:tc>
                  <a:txBody>
                    <a:bodyPr/>
                    <a:lstStyle/>
                    <a:p>
                      <a:pPr marL="225425" indent="-225425">
                        <a:buFont typeface="Wingdings" pitchFamily="2" charset="2"/>
                        <a:buChar char="§"/>
                      </a:pPr>
                      <a:r>
                        <a:rPr lang="en-US" sz="2200" dirty="0" err="1"/>
                        <a:t>Menggunakan</a:t>
                      </a:r>
                      <a:r>
                        <a:rPr lang="en-US" sz="2200" baseline="0" dirty="0"/>
                        <a:t> </a:t>
                      </a:r>
                      <a:r>
                        <a:rPr lang="en-US" sz="2200" baseline="0" dirty="0" err="1"/>
                        <a:t>standar</a:t>
                      </a:r>
                      <a:r>
                        <a:rPr lang="en-US" sz="2200" baseline="0" dirty="0"/>
                        <a:t> </a:t>
                      </a:r>
                      <a:r>
                        <a:rPr lang="en-US" sz="2200" baseline="0" dirty="0" err="1"/>
                        <a:t>kompetensi</a:t>
                      </a:r>
                      <a:r>
                        <a:rPr lang="en-US" sz="2200" baseline="0" dirty="0"/>
                        <a:t> </a:t>
                      </a:r>
                      <a:r>
                        <a:rPr lang="en-US" sz="2200" baseline="0" dirty="0" err="1"/>
                        <a:t>Kadinkes</a:t>
                      </a:r>
                      <a:r>
                        <a:rPr lang="en-US" sz="2200" baseline="0" dirty="0"/>
                        <a:t>, </a:t>
                      </a:r>
                      <a:r>
                        <a:rPr lang="en-US" sz="2200" baseline="0" dirty="0" err="1"/>
                        <a:t>Kabid</a:t>
                      </a:r>
                      <a:r>
                        <a:rPr lang="en-US" sz="2200" baseline="0" dirty="0"/>
                        <a:t>/</a:t>
                      </a:r>
                      <a:r>
                        <a:rPr lang="en-US" sz="2200" baseline="0" dirty="0" err="1"/>
                        <a:t>Kabag</a:t>
                      </a:r>
                      <a:r>
                        <a:rPr lang="en-US" sz="2200" baseline="0" dirty="0"/>
                        <a:t> </a:t>
                      </a:r>
                      <a:r>
                        <a:rPr lang="en-US" sz="2200" baseline="0" dirty="0" err="1"/>
                        <a:t>dan</a:t>
                      </a:r>
                      <a:r>
                        <a:rPr lang="en-US" sz="2200" baseline="0" dirty="0"/>
                        <a:t> </a:t>
                      </a:r>
                      <a:r>
                        <a:rPr lang="en-US" sz="2200" baseline="0" dirty="0" err="1"/>
                        <a:t>kasubid</a:t>
                      </a:r>
                      <a:r>
                        <a:rPr lang="en-US" sz="2200" baseline="0" dirty="0"/>
                        <a:t>/</a:t>
                      </a:r>
                      <a:r>
                        <a:rPr lang="en-US" sz="2200" baseline="0" dirty="0" err="1"/>
                        <a:t>kasubag</a:t>
                      </a:r>
                      <a:r>
                        <a:rPr lang="en-US" sz="2200" baseline="0" dirty="0"/>
                        <a:t>/</a:t>
                      </a:r>
                      <a:r>
                        <a:rPr lang="en-US" sz="2200" baseline="0" dirty="0" err="1"/>
                        <a:t>kasi</a:t>
                      </a:r>
                      <a:endParaRPr lang="en-US" sz="2200" baseline="0" dirty="0"/>
                    </a:p>
                    <a:p>
                      <a:pPr marL="225425" indent="-225425">
                        <a:buFont typeface="Wingdings" pitchFamily="2" charset="2"/>
                        <a:buChar char="§"/>
                      </a:pPr>
                      <a:r>
                        <a:rPr lang="en-US" sz="2200" baseline="0" dirty="0" err="1"/>
                        <a:t>Melaksanakan</a:t>
                      </a:r>
                      <a:r>
                        <a:rPr lang="en-US" sz="2200" baseline="0" dirty="0"/>
                        <a:t> </a:t>
                      </a:r>
                      <a:r>
                        <a:rPr lang="en-US" sz="2200" baseline="0" dirty="0" err="1"/>
                        <a:t>pelatihan</a:t>
                      </a:r>
                      <a:endParaRPr lang="en-US" sz="2200" dirty="0"/>
                    </a:p>
                  </a:txBody>
                  <a:tcPr marL="92295" marR="92295"/>
                </a:tc>
                <a:tc>
                  <a:txBody>
                    <a:bodyPr/>
                    <a:lstStyle/>
                    <a:p>
                      <a:pPr marL="120650" marR="0" indent="-1206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dirty="0" err="1"/>
                        <a:t>Menggunakan</a:t>
                      </a:r>
                      <a:r>
                        <a:rPr lang="en-US" sz="2200" baseline="0" dirty="0"/>
                        <a:t> </a:t>
                      </a:r>
                      <a:r>
                        <a:rPr lang="en-US" sz="2200" baseline="0" dirty="0" err="1"/>
                        <a:t>standar</a:t>
                      </a:r>
                      <a:r>
                        <a:rPr lang="en-US" sz="2200" baseline="0" dirty="0"/>
                        <a:t> </a:t>
                      </a:r>
                      <a:r>
                        <a:rPr lang="en-US" sz="2200" baseline="0" dirty="0" err="1"/>
                        <a:t>kompetensi</a:t>
                      </a:r>
                      <a:r>
                        <a:rPr lang="en-US" sz="2200" baseline="0" dirty="0"/>
                        <a:t> </a:t>
                      </a:r>
                      <a:r>
                        <a:rPr lang="en-US" sz="2200" baseline="0" dirty="0" err="1"/>
                        <a:t>Kadinkes</a:t>
                      </a:r>
                      <a:r>
                        <a:rPr lang="en-US" sz="2200" baseline="0" dirty="0"/>
                        <a:t>, </a:t>
                      </a:r>
                      <a:r>
                        <a:rPr lang="en-US" sz="2200" baseline="0" dirty="0" err="1"/>
                        <a:t>Kabid</a:t>
                      </a:r>
                      <a:r>
                        <a:rPr lang="en-US" sz="2200" baseline="0" dirty="0"/>
                        <a:t>/</a:t>
                      </a:r>
                      <a:r>
                        <a:rPr lang="en-US" sz="2200" baseline="0" dirty="0" err="1"/>
                        <a:t>Kabag</a:t>
                      </a:r>
                      <a:r>
                        <a:rPr lang="en-US" sz="2200" baseline="0" dirty="0"/>
                        <a:t> </a:t>
                      </a:r>
                      <a:r>
                        <a:rPr lang="en-US" sz="2200" baseline="0" dirty="0" err="1"/>
                        <a:t>dan</a:t>
                      </a:r>
                      <a:r>
                        <a:rPr lang="en-US" sz="2200" baseline="0" dirty="0"/>
                        <a:t> </a:t>
                      </a:r>
                      <a:r>
                        <a:rPr lang="en-US" sz="2200" baseline="0" dirty="0" err="1"/>
                        <a:t>kasubid</a:t>
                      </a:r>
                      <a:r>
                        <a:rPr lang="en-US" sz="2200" baseline="0" dirty="0"/>
                        <a:t>/</a:t>
                      </a:r>
                      <a:r>
                        <a:rPr lang="en-US" sz="2200" baseline="0" dirty="0" err="1"/>
                        <a:t>kasubag</a:t>
                      </a:r>
                      <a:r>
                        <a:rPr lang="en-US" sz="2200" baseline="0" dirty="0"/>
                        <a:t>/</a:t>
                      </a:r>
                      <a:r>
                        <a:rPr lang="en-US" sz="2200" baseline="0" dirty="0" err="1"/>
                        <a:t>kasi</a:t>
                      </a:r>
                      <a:endParaRPr lang="en-US" sz="2200" baseline="0" dirty="0"/>
                    </a:p>
                    <a:p>
                      <a:pPr marL="120650" marR="0" indent="-1206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baseline="0" dirty="0" err="1"/>
                        <a:t>Melaksanakan</a:t>
                      </a:r>
                      <a:r>
                        <a:rPr lang="en-US" sz="2200" baseline="0" dirty="0"/>
                        <a:t> </a:t>
                      </a:r>
                      <a:r>
                        <a:rPr lang="en-US" sz="2200" baseline="0" dirty="0" err="1"/>
                        <a:t>pelatihan</a:t>
                      </a:r>
                      <a:endParaRPr lang="en-US" sz="2200" dirty="0"/>
                    </a:p>
                  </a:txBody>
                  <a:tcPr marL="92295" marR="92295"/>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152400"/>
          <a:ext cx="8686801" cy="6370320"/>
        </p:xfrm>
        <a:graphic>
          <a:graphicData uri="http://schemas.openxmlformats.org/drawingml/2006/table">
            <a:tbl>
              <a:tblPr firstRow="1" bandRow="1">
                <a:tableStyleId>{8799B23B-EC83-4686-B30A-512413B5E67A}</a:tableStyleId>
              </a:tblPr>
              <a:tblGrid>
                <a:gridCol w="2679107">
                  <a:extLst>
                    <a:ext uri="{9D8B030D-6E8A-4147-A177-3AD203B41FA5}">
                      <a16:colId xmlns:a16="http://schemas.microsoft.com/office/drawing/2014/main" val="20000"/>
                    </a:ext>
                  </a:extLst>
                </a:gridCol>
                <a:gridCol w="2922662">
                  <a:extLst>
                    <a:ext uri="{9D8B030D-6E8A-4147-A177-3AD203B41FA5}">
                      <a16:colId xmlns:a16="http://schemas.microsoft.com/office/drawing/2014/main" val="20001"/>
                    </a:ext>
                  </a:extLst>
                </a:gridCol>
                <a:gridCol w="3085032">
                  <a:extLst>
                    <a:ext uri="{9D8B030D-6E8A-4147-A177-3AD203B41FA5}">
                      <a16:colId xmlns:a16="http://schemas.microsoft.com/office/drawing/2014/main" val="20002"/>
                    </a:ext>
                  </a:extLst>
                </a:gridCol>
              </a:tblGrid>
              <a:tr h="362642">
                <a:tc>
                  <a:txBody>
                    <a:bodyPr/>
                    <a:lstStyle/>
                    <a:p>
                      <a:pPr algn="ctr"/>
                      <a:r>
                        <a:rPr lang="en-US" sz="2000" dirty="0">
                          <a:solidFill>
                            <a:schemeClr val="bg1"/>
                          </a:solidFill>
                        </a:rPr>
                        <a:t>PUSAT</a:t>
                      </a:r>
                    </a:p>
                  </a:txBody>
                  <a:tcPr>
                    <a:solidFill>
                      <a:srgbClr val="00B050"/>
                    </a:solidFill>
                  </a:tcPr>
                </a:tc>
                <a:tc>
                  <a:txBody>
                    <a:bodyPr/>
                    <a:lstStyle/>
                    <a:p>
                      <a:pPr algn="ctr"/>
                      <a:r>
                        <a:rPr lang="en-US" sz="2000" dirty="0">
                          <a:solidFill>
                            <a:schemeClr val="bg1"/>
                          </a:solidFill>
                        </a:rPr>
                        <a:t>PROVINSI</a:t>
                      </a:r>
                    </a:p>
                  </a:txBody>
                  <a:tcPr>
                    <a:solidFill>
                      <a:srgbClr val="00B050"/>
                    </a:solidFill>
                  </a:tcPr>
                </a:tc>
                <a:tc>
                  <a:txBody>
                    <a:bodyPr/>
                    <a:lstStyle/>
                    <a:p>
                      <a:pPr algn="ctr"/>
                      <a:r>
                        <a:rPr lang="en-US" sz="2000" dirty="0">
                          <a:solidFill>
                            <a:schemeClr val="bg1"/>
                          </a:solidFill>
                        </a:rPr>
                        <a:t>KABUPATEN/KOTA</a:t>
                      </a:r>
                    </a:p>
                  </a:txBody>
                  <a:tcPr>
                    <a:solidFill>
                      <a:srgbClr val="00B050"/>
                    </a:solidFill>
                  </a:tcPr>
                </a:tc>
                <a:extLst>
                  <a:ext uri="{0D108BD9-81ED-4DB2-BD59-A6C34878D82A}">
                    <a16:rowId xmlns:a16="http://schemas.microsoft.com/office/drawing/2014/main" val="10000"/>
                  </a:ext>
                </a:extLst>
              </a:tr>
              <a:tr h="1706880">
                <a:tc>
                  <a:txBody>
                    <a:bodyPr/>
                    <a:lstStyle/>
                    <a:p>
                      <a:pPr marL="344488" indent="-344488">
                        <a:buFont typeface="+mj-lt"/>
                        <a:buAutoNum type="alphaLcParenR" startAt="5"/>
                      </a:pPr>
                      <a:r>
                        <a:rPr lang="en-US" sz="2000" kern="1200" dirty="0" err="1">
                          <a:solidFill>
                            <a:schemeClr val="tx1"/>
                          </a:solidFill>
                          <a:latin typeface="+mn-lt"/>
                          <a:ea typeface="+mn-ea"/>
                          <a:cs typeface="+mn-cs"/>
                        </a:rPr>
                        <a:t>Penetapan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standar</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pengembangan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kapasitas</a:t>
                      </a:r>
                      <a:r>
                        <a:rPr lang="en-US" sz="2000" kern="1200" baseline="0" dirty="0">
                          <a:solidFill>
                            <a:schemeClr val="tx1"/>
                          </a:solidFill>
                          <a:latin typeface="+mn-lt"/>
                          <a:ea typeface="+mn-ea"/>
                          <a:cs typeface="+mn-cs"/>
                        </a:rPr>
                        <a:t> </a:t>
                      </a:r>
                      <a:r>
                        <a:rPr lang="en-US" sz="2000" kern="1200" dirty="0">
                          <a:solidFill>
                            <a:schemeClr val="tx1"/>
                          </a:solidFill>
                          <a:latin typeface="+mn-lt"/>
                          <a:ea typeface="+mn-ea"/>
                          <a:cs typeface="+mn-cs"/>
                        </a:rPr>
                        <a:t>SDM </a:t>
                      </a:r>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p>
                    <a:p>
                      <a:pPr marL="344488" indent="-344488">
                        <a:buFont typeface="Wingdings" pitchFamily="2" charset="2"/>
                        <a:buChar char="§"/>
                      </a:pPr>
                      <a:r>
                        <a:rPr lang="en-US" sz="2000" kern="1200" dirty="0" err="1">
                          <a:solidFill>
                            <a:schemeClr val="tx1"/>
                          </a:solidFill>
                          <a:latin typeface="+mn-lt"/>
                          <a:ea typeface="+mn-ea"/>
                          <a:cs typeface="+mn-cs"/>
                        </a:rPr>
                        <a:t>Menyusun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regulasi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jabatan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fungsional</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jenjang</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karir</a:t>
                      </a:r>
                      <a:endParaRPr lang="en-US" sz="2000" kern="1200" dirty="0">
                        <a:solidFill>
                          <a:schemeClr val="tx1"/>
                        </a:solidFill>
                        <a:latin typeface="+mn-lt"/>
                        <a:ea typeface="+mn-ea"/>
                        <a:cs typeface="+mn-cs"/>
                      </a:endParaRPr>
                    </a:p>
                  </a:txBody>
                  <a:tcPr/>
                </a:tc>
                <a:tc>
                  <a:txBody>
                    <a:bodyPr/>
                    <a:lstStyle/>
                    <a:p>
                      <a:pPr marL="225425" indent="-225425">
                        <a:buFont typeface="Wingdings" pitchFamily="2" charset="2"/>
                        <a:buChar char="§"/>
                      </a:pPr>
                      <a:r>
                        <a:rPr lang="en-US" sz="2000" dirty="0" err="1"/>
                        <a:t>Menerapkan</a:t>
                      </a:r>
                      <a:r>
                        <a:rPr lang="en-US" sz="2000" baseline="0" dirty="0"/>
                        <a:t> NSPK yang </a:t>
                      </a:r>
                      <a:r>
                        <a:rPr lang="en-US" sz="2000" baseline="0" dirty="0" err="1"/>
                        <a:t>disusun</a:t>
                      </a:r>
                      <a:endParaRPr lang="en-US" sz="2000" baseline="0" dirty="0"/>
                    </a:p>
                    <a:p>
                      <a:pPr marL="225425" indent="-225425">
                        <a:buFont typeface="Wingdings" pitchFamily="2" charset="2"/>
                        <a:buChar char="§"/>
                      </a:pPr>
                      <a:r>
                        <a:rPr lang="en-US" sz="2000" baseline="0" dirty="0" err="1"/>
                        <a:t>Pelatihan</a:t>
                      </a:r>
                      <a:r>
                        <a:rPr lang="en-US" sz="2000" baseline="0" dirty="0"/>
                        <a:t> </a:t>
                      </a:r>
                      <a:r>
                        <a:rPr lang="en-US" sz="2000" baseline="0" dirty="0" err="1"/>
                        <a:t>jabatan</a:t>
                      </a:r>
                      <a:r>
                        <a:rPr lang="en-US" sz="2000" baseline="0" dirty="0"/>
                        <a:t> </a:t>
                      </a:r>
                      <a:r>
                        <a:rPr lang="en-US" sz="2000" baseline="0" dirty="0" err="1"/>
                        <a:t>fungsional</a:t>
                      </a:r>
                      <a:endParaRPr lang="en-US" sz="2000" baseline="0" dirty="0"/>
                    </a:p>
                    <a:p>
                      <a:pPr marL="225425" indent="-225425">
                        <a:buFont typeface="Wingdings" pitchFamily="2" charset="2"/>
                        <a:buChar char="§"/>
                      </a:pPr>
                      <a:r>
                        <a:rPr lang="en-US" sz="2000" baseline="0" dirty="0" err="1"/>
                        <a:t>Penggunaan</a:t>
                      </a:r>
                      <a:r>
                        <a:rPr lang="en-US" sz="2000" baseline="0" dirty="0"/>
                        <a:t> </a:t>
                      </a:r>
                      <a:r>
                        <a:rPr lang="en-US" sz="2000" baseline="0" dirty="0" err="1"/>
                        <a:t>jenjang</a:t>
                      </a:r>
                      <a:r>
                        <a:rPr lang="en-US" sz="2000" baseline="0" dirty="0"/>
                        <a:t> </a:t>
                      </a:r>
                      <a:r>
                        <a:rPr lang="en-US" sz="2000" baseline="0" dirty="0" err="1"/>
                        <a:t>karir</a:t>
                      </a:r>
                      <a:endParaRPr lang="en-US" sz="2000" dirty="0"/>
                    </a:p>
                  </a:txBody>
                  <a:tcPr/>
                </a:tc>
                <a:tc>
                  <a:txBody>
                    <a:bodyPr/>
                    <a:lstStyle/>
                    <a:p>
                      <a:pPr marL="225425" indent="-225425">
                        <a:buFont typeface="Wingdings" pitchFamily="2" charset="2"/>
                        <a:buChar char="§"/>
                      </a:pPr>
                      <a:r>
                        <a:rPr lang="en-US" sz="2000" dirty="0" err="1"/>
                        <a:t>Menerapkan</a:t>
                      </a:r>
                      <a:r>
                        <a:rPr lang="en-US" sz="2000" baseline="0" dirty="0"/>
                        <a:t> NSPK yang </a:t>
                      </a:r>
                      <a:r>
                        <a:rPr lang="en-US" sz="2000" baseline="0" dirty="0" err="1"/>
                        <a:t>disusun</a:t>
                      </a:r>
                      <a:endParaRPr lang="en-US" sz="2000" baseline="0" dirty="0"/>
                    </a:p>
                    <a:p>
                      <a:pPr marL="225425" indent="-225425">
                        <a:buFont typeface="Wingdings" pitchFamily="2" charset="2"/>
                        <a:buChar char="§"/>
                      </a:pPr>
                      <a:r>
                        <a:rPr lang="en-US" sz="2000" baseline="0" dirty="0" err="1"/>
                        <a:t>Pelatihan</a:t>
                      </a:r>
                      <a:r>
                        <a:rPr lang="en-US" sz="2000" baseline="0" dirty="0"/>
                        <a:t> </a:t>
                      </a:r>
                      <a:r>
                        <a:rPr lang="en-US" sz="2000" baseline="0" dirty="0" err="1"/>
                        <a:t>jabatan</a:t>
                      </a:r>
                      <a:r>
                        <a:rPr lang="en-US" sz="2000" baseline="0" dirty="0"/>
                        <a:t> </a:t>
                      </a:r>
                      <a:r>
                        <a:rPr lang="en-US" sz="2000" baseline="0" dirty="0" err="1"/>
                        <a:t>fungsional</a:t>
                      </a:r>
                      <a:endParaRPr lang="en-US" sz="2000" baseline="0" dirty="0"/>
                    </a:p>
                    <a:p>
                      <a:pPr marL="225425" indent="-225425">
                        <a:buFont typeface="Wingdings" pitchFamily="2" charset="2"/>
                        <a:buChar char="§"/>
                      </a:pPr>
                      <a:r>
                        <a:rPr lang="en-US" sz="2000" baseline="0" dirty="0" err="1"/>
                        <a:t>Penggunaan</a:t>
                      </a:r>
                      <a:r>
                        <a:rPr lang="en-US" sz="2000" baseline="0" dirty="0"/>
                        <a:t> </a:t>
                      </a:r>
                      <a:r>
                        <a:rPr lang="en-US" sz="2000" baseline="0" dirty="0" err="1"/>
                        <a:t>jenjang</a:t>
                      </a:r>
                      <a:r>
                        <a:rPr lang="en-US" sz="2000" baseline="0" dirty="0"/>
                        <a:t> </a:t>
                      </a:r>
                      <a:r>
                        <a:rPr lang="en-US" sz="2000" baseline="0" dirty="0" err="1"/>
                        <a:t>karir</a:t>
                      </a:r>
                      <a:endParaRPr lang="en-US" sz="2000" dirty="0"/>
                    </a:p>
                    <a:p>
                      <a:endParaRPr lang="en-US" sz="2000" dirty="0"/>
                    </a:p>
                  </a:txBody>
                  <a:tcPr/>
                </a:tc>
                <a:extLst>
                  <a:ext uri="{0D108BD9-81ED-4DB2-BD59-A6C34878D82A}">
                    <a16:rowId xmlns:a16="http://schemas.microsoft.com/office/drawing/2014/main" val="10001"/>
                  </a:ext>
                </a:extLst>
              </a:tr>
              <a:tr h="1463754">
                <a:tc>
                  <a:txBody>
                    <a:bodyPr/>
                    <a:lstStyle/>
                    <a:p>
                      <a:pPr marL="284163" indent="-284163">
                        <a:buFont typeface="+mj-lt"/>
                        <a:buAutoNum type="alphaLcParenR" startAt="6"/>
                      </a:pPr>
                      <a:r>
                        <a:rPr lang="en-US" sz="2000" kern="1200" dirty="0" err="1">
                          <a:solidFill>
                            <a:schemeClr val="tx1"/>
                          </a:solidFill>
                          <a:latin typeface="+mn-lt"/>
                          <a:ea typeface="+mn-ea"/>
                          <a:cs typeface="+mn-cs"/>
                        </a:rPr>
                        <a:t>Perencanaan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pengembangan</a:t>
                      </a:r>
                      <a:r>
                        <a:rPr lang="en-US" sz="2000" kern="1200" dirty="0">
                          <a:solidFill>
                            <a:schemeClr val="tx1"/>
                          </a:solidFill>
                          <a:latin typeface="+mn-lt"/>
                          <a:ea typeface="+mn-ea"/>
                          <a:cs typeface="+mn-cs"/>
                        </a:rPr>
                        <a:t> SDM</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untuk</a:t>
                      </a:r>
                      <a:r>
                        <a:rPr lang="en-US" sz="2000" kern="1200" dirty="0">
                          <a:solidFill>
                            <a:schemeClr val="tx1"/>
                          </a:solidFill>
                          <a:latin typeface="+mn-lt"/>
                          <a:ea typeface="+mn-ea"/>
                          <a:cs typeface="+mn-cs"/>
                        </a:rPr>
                        <a:t> UKM</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dirty="0">
                          <a:solidFill>
                            <a:schemeClr val="tx1"/>
                          </a:solidFill>
                          <a:latin typeface="+mn-lt"/>
                          <a:ea typeface="+mn-ea"/>
                          <a:cs typeface="+mn-cs"/>
                        </a:rPr>
                        <a:t> UKP </a:t>
                      </a:r>
                      <a:r>
                        <a:rPr lang="en-US" sz="2000" kern="1200" dirty="0" err="1">
                          <a:solidFill>
                            <a:schemeClr val="tx1"/>
                          </a:solidFill>
                          <a:latin typeface="+mn-lt"/>
                          <a:ea typeface="+mn-ea"/>
                          <a:cs typeface="+mn-cs"/>
                        </a:rPr>
                        <a:t>Nasional</a:t>
                      </a:r>
                      <a:r>
                        <a:rPr lang="en-US" sz="2000" kern="1200" dirty="0">
                          <a:solidFill>
                            <a:schemeClr val="tx1"/>
                          </a:solidFill>
                          <a:latin typeface="+mn-lt"/>
                          <a:ea typeface="+mn-ea"/>
                          <a:cs typeface="+mn-cs"/>
                        </a:rPr>
                        <a:t>. </a:t>
                      </a:r>
                      <a:endParaRPr lang="en-US" sz="2000" dirty="0"/>
                    </a:p>
                  </a:txBody>
                  <a:tcPr/>
                </a:tc>
                <a:tc>
                  <a:txBody>
                    <a:bodyPr/>
                    <a:lstStyle/>
                    <a:p>
                      <a:r>
                        <a:rPr lang="en-US" sz="2000" kern="1200" dirty="0" err="1">
                          <a:solidFill>
                            <a:schemeClr val="tx1"/>
                          </a:solidFill>
                          <a:latin typeface="+mn-lt"/>
                          <a:ea typeface="+mn-ea"/>
                          <a:cs typeface="+mn-cs"/>
                        </a:rPr>
                        <a:t>Perencanaan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endParaRPr lang="en-US" sz="2000" kern="1200" dirty="0">
                        <a:solidFill>
                          <a:schemeClr val="tx1"/>
                        </a:solidFill>
                        <a:latin typeface="+mn-lt"/>
                        <a:ea typeface="+mn-ea"/>
                        <a:cs typeface="+mn-cs"/>
                      </a:endParaRPr>
                    </a:p>
                    <a:p>
                      <a:r>
                        <a:rPr lang="en-US" sz="2000" kern="1200" dirty="0" err="1">
                          <a:solidFill>
                            <a:schemeClr val="tx1"/>
                          </a:solidFill>
                          <a:latin typeface="+mn-lt"/>
                          <a:ea typeface="+mn-ea"/>
                          <a:cs typeface="+mn-cs"/>
                        </a:rPr>
                        <a:t>pengembangan</a:t>
                      </a:r>
                      <a:r>
                        <a:rPr lang="en-US" sz="2000" kern="1200" dirty="0">
                          <a:solidFill>
                            <a:schemeClr val="tx1"/>
                          </a:solidFill>
                          <a:latin typeface="+mn-lt"/>
                          <a:ea typeface="+mn-ea"/>
                          <a:cs typeface="+mn-cs"/>
                        </a:rPr>
                        <a:t> SDM</a:t>
                      </a:r>
                    </a:p>
                    <a:p>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untuk</a:t>
                      </a:r>
                      <a:r>
                        <a:rPr lang="en-US" sz="2000" kern="1200" dirty="0">
                          <a:solidFill>
                            <a:schemeClr val="tx1"/>
                          </a:solidFill>
                          <a:latin typeface="+mn-lt"/>
                          <a:ea typeface="+mn-ea"/>
                          <a:cs typeface="+mn-cs"/>
                        </a:rPr>
                        <a:t> UKM </a:t>
                      </a:r>
                      <a:r>
                        <a:rPr lang="en-US" sz="2000" kern="1200" dirty="0" err="1">
                          <a:solidFill>
                            <a:schemeClr val="tx1"/>
                          </a:solidFill>
                          <a:latin typeface="+mn-lt"/>
                          <a:ea typeface="+mn-ea"/>
                          <a:cs typeface="+mn-cs"/>
                        </a:rPr>
                        <a:t>danUKP</a:t>
                      </a:r>
                      <a:r>
                        <a:rPr lang="en-US" sz="2000" kern="1200" dirty="0">
                          <a:solidFill>
                            <a:schemeClr val="tx1"/>
                          </a:solidFill>
                          <a:latin typeface="+mn-lt"/>
                          <a:ea typeface="+mn-ea"/>
                          <a:cs typeface="+mn-cs"/>
                        </a:rPr>
                        <a:t> Daerah </a:t>
                      </a:r>
                      <a:r>
                        <a:rPr lang="en-US" sz="2000" kern="1200" dirty="0" err="1">
                          <a:solidFill>
                            <a:schemeClr val="tx1"/>
                          </a:solidFill>
                          <a:latin typeface="+mn-lt"/>
                          <a:ea typeface="+mn-ea"/>
                          <a:cs typeface="+mn-cs"/>
                        </a:rPr>
                        <a:t>provinsi</a:t>
                      </a:r>
                      <a:r>
                        <a:rPr lang="en-US" sz="2000" kern="1200" dirty="0">
                          <a:solidFill>
                            <a:schemeClr val="tx1"/>
                          </a:solidFill>
                          <a:latin typeface="+mn-lt"/>
                          <a:ea typeface="+mn-ea"/>
                          <a:cs typeface="+mn-cs"/>
                        </a:rPr>
                        <a:t>. </a:t>
                      </a:r>
                    </a:p>
                    <a:p>
                      <a:pPr marL="225425" indent="-225425">
                        <a:buFont typeface="Wingdings" pitchFamily="2" charset="2"/>
                        <a:buChar char="§"/>
                      </a:pPr>
                      <a:r>
                        <a:rPr lang="en-US" sz="2000" dirty="0" err="1"/>
                        <a:t>Menyusun</a:t>
                      </a:r>
                      <a:r>
                        <a:rPr lang="en-US" sz="2000" dirty="0"/>
                        <a:t> </a:t>
                      </a:r>
                      <a:r>
                        <a:rPr lang="en-US" sz="2000" dirty="0" err="1"/>
                        <a:t>rencana</a:t>
                      </a:r>
                      <a:r>
                        <a:rPr lang="en-US" sz="2000" dirty="0"/>
                        <a:t> </a:t>
                      </a:r>
                      <a:r>
                        <a:rPr lang="en-US" sz="2000" dirty="0" err="1"/>
                        <a:t>kebutuhan</a:t>
                      </a:r>
                      <a:r>
                        <a:rPr lang="en-US" sz="2000" dirty="0"/>
                        <a:t> </a:t>
                      </a:r>
                      <a:r>
                        <a:rPr lang="en-US" sz="2000" dirty="0" err="1"/>
                        <a:t>nakes</a:t>
                      </a:r>
                      <a:r>
                        <a:rPr lang="en-US" sz="2000" dirty="0"/>
                        <a:t> </a:t>
                      </a:r>
                      <a:r>
                        <a:rPr lang="en-US" sz="2000" dirty="0" err="1"/>
                        <a:t>di</a:t>
                      </a:r>
                      <a:r>
                        <a:rPr lang="en-US" sz="2000" dirty="0"/>
                        <a:t> </a:t>
                      </a:r>
                      <a:r>
                        <a:rPr lang="en-US" sz="2000" dirty="0" err="1"/>
                        <a:t>fasyankes</a:t>
                      </a:r>
                      <a:r>
                        <a:rPr lang="en-US" sz="2000" dirty="0"/>
                        <a:t> </a:t>
                      </a:r>
                      <a:r>
                        <a:rPr lang="en-US" sz="2000" dirty="0" err="1"/>
                        <a:t>provinsi</a:t>
                      </a:r>
                      <a:r>
                        <a:rPr lang="en-US" sz="2000" dirty="0"/>
                        <a:t> </a:t>
                      </a:r>
                      <a:r>
                        <a:rPr lang="en-US" sz="2000" dirty="0" err="1"/>
                        <a:t>dan</a:t>
                      </a:r>
                      <a:r>
                        <a:rPr lang="en-US" sz="2000" dirty="0"/>
                        <a:t> </a:t>
                      </a:r>
                      <a:r>
                        <a:rPr lang="en-US" sz="2000" dirty="0" err="1"/>
                        <a:t>lintas</a:t>
                      </a:r>
                      <a:r>
                        <a:rPr lang="en-US" sz="2000" dirty="0"/>
                        <a:t> </a:t>
                      </a:r>
                      <a:r>
                        <a:rPr lang="en-US" sz="2000" dirty="0" err="1"/>
                        <a:t>kab</a:t>
                      </a:r>
                      <a:r>
                        <a:rPr lang="en-US" sz="2000" dirty="0"/>
                        <a:t>/</a:t>
                      </a:r>
                      <a:r>
                        <a:rPr lang="en-US" sz="2000" dirty="0" err="1"/>
                        <a:t>kota</a:t>
                      </a:r>
                      <a:endParaRPr lang="en-US" sz="2000" dirty="0"/>
                    </a:p>
                    <a:p>
                      <a:pPr marL="225425" indent="-225425">
                        <a:buFont typeface="Wingdings" pitchFamily="2" charset="2"/>
                        <a:buChar char="§"/>
                      </a:pPr>
                      <a:r>
                        <a:rPr lang="en-US" sz="2000" dirty="0" err="1"/>
                        <a:t>Membuat</a:t>
                      </a:r>
                      <a:r>
                        <a:rPr lang="en-US" sz="2000" dirty="0"/>
                        <a:t> </a:t>
                      </a:r>
                      <a:r>
                        <a:rPr lang="en-US" sz="2000" dirty="0" err="1"/>
                        <a:t>regulasi</a:t>
                      </a:r>
                      <a:endParaRPr lang="en-US" sz="2000" dirty="0"/>
                    </a:p>
                    <a:p>
                      <a:pPr marL="225425" indent="-225425">
                        <a:buFont typeface="Wingdings" pitchFamily="2" charset="2"/>
                        <a:buChar char="§"/>
                      </a:pPr>
                      <a:r>
                        <a:rPr lang="en-US" sz="2000" dirty="0" err="1"/>
                        <a:t>Alokasi</a:t>
                      </a:r>
                      <a:r>
                        <a:rPr lang="en-US" sz="2000" dirty="0"/>
                        <a:t> </a:t>
                      </a:r>
                      <a:r>
                        <a:rPr lang="en-US" sz="2000" dirty="0" err="1"/>
                        <a:t>anggaran</a:t>
                      </a:r>
                      <a:endParaRPr lang="en-US" sz="2000" dirty="0"/>
                    </a:p>
                    <a:p>
                      <a:pPr marL="225425" indent="-225425">
                        <a:buFont typeface="Wingdings" pitchFamily="2" charset="2"/>
                        <a:buChar char="§"/>
                      </a:pPr>
                      <a:r>
                        <a:rPr lang="en-US" sz="2000" dirty="0" err="1"/>
                        <a:t>Membina</a:t>
                      </a:r>
                      <a:r>
                        <a:rPr lang="en-US" sz="2000" dirty="0"/>
                        <a:t> </a:t>
                      </a:r>
                      <a:r>
                        <a:rPr lang="en-US" sz="2000" dirty="0" err="1"/>
                        <a:t>dan</a:t>
                      </a:r>
                      <a:r>
                        <a:rPr lang="en-US" sz="2000" dirty="0"/>
                        <a:t> </a:t>
                      </a:r>
                      <a:r>
                        <a:rPr lang="en-US" sz="2000" dirty="0" err="1"/>
                        <a:t>mengawasi</a:t>
                      </a:r>
                      <a:endParaRPr lang="en-US" sz="2000" dirty="0"/>
                    </a:p>
                  </a:txBody>
                  <a:tcPr/>
                </a:tc>
                <a:tc>
                  <a:txBody>
                    <a:bodyPr/>
                    <a:lstStyle/>
                    <a:p>
                      <a:r>
                        <a:rPr lang="en-US" sz="2000" kern="1200" dirty="0" err="1">
                          <a:solidFill>
                            <a:schemeClr val="tx1"/>
                          </a:solidFill>
                          <a:latin typeface="+mn-lt"/>
                          <a:ea typeface="+mn-ea"/>
                          <a:cs typeface="+mn-cs"/>
                        </a:rPr>
                        <a:t>Perencanaan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pengembangan</a:t>
                      </a:r>
                      <a:r>
                        <a:rPr lang="en-US" sz="2000" kern="1200" dirty="0">
                          <a:solidFill>
                            <a:schemeClr val="tx1"/>
                          </a:solidFill>
                          <a:latin typeface="+mn-lt"/>
                          <a:ea typeface="+mn-ea"/>
                          <a:cs typeface="+mn-cs"/>
                        </a:rPr>
                        <a:t> SDM</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kesehatan</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untuk</a:t>
                      </a:r>
                      <a:r>
                        <a:rPr lang="en-US" sz="2000" kern="1200" dirty="0">
                          <a:solidFill>
                            <a:schemeClr val="tx1"/>
                          </a:solidFill>
                          <a:latin typeface="+mn-lt"/>
                          <a:ea typeface="+mn-ea"/>
                          <a:cs typeface="+mn-cs"/>
                        </a:rPr>
                        <a:t> UKM</a:t>
                      </a:r>
                      <a:r>
                        <a:rPr lang="en-US" sz="2000" kern="1200" baseline="0" dirty="0">
                          <a:solidFill>
                            <a:schemeClr val="tx1"/>
                          </a:solidFill>
                          <a:latin typeface="+mn-lt"/>
                          <a:ea typeface="+mn-ea"/>
                          <a:cs typeface="+mn-cs"/>
                        </a:rPr>
                        <a:t> </a:t>
                      </a:r>
                      <a:r>
                        <a:rPr lang="en-US" sz="2000" kern="1200" dirty="0" err="1">
                          <a:solidFill>
                            <a:schemeClr val="tx1"/>
                          </a:solidFill>
                          <a:latin typeface="+mn-lt"/>
                          <a:ea typeface="+mn-ea"/>
                          <a:cs typeface="+mn-cs"/>
                        </a:rPr>
                        <a:t>dan</a:t>
                      </a:r>
                      <a:r>
                        <a:rPr lang="en-US" sz="2000" kern="1200" dirty="0">
                          <a:solidFill>
                            <a:schemeClr val="tx1"/>
                          </a:solidFill>
                          <a:latin typeface="+mn-lt"/>
                          <a:ea typeface="+mn-ea"/>
                          <a:cs typeface="+mn-cs"/>
                        </a:rPr>
                        <a:t> UKP Daerah</a:t>
                      </a:r>
                      <a:r>
                        <a:rPr lang="en-US" sz="2000" kern="1200" baseline="0" dirty="0">
                          <a:solidFill>
                            <a:schemeClr val="tx1"/>
                          </a:solidFill>
                          <a:latin typeface="+mn-lt"/>
                          <a:ea typeface="+mn-ea"/>
                          <a:cs typeface="+mn-cs"/>
                        </a:rPr>
                        <a:t> </a:t>
                      </a:r>
                      <a:r>
                        <a:rPr lang="en-US" sz="2000" kern="1200" baseline="0" dirty="0" err="1">
                          <a:solidFill>
                            <a:schemeClr val="tx1"/>
                          </a:solidFill>
                          <a:latin typeface="+mn-lt"/>
                          <a:ea typeface="+mn-ea"/>
                          <a:cs typeface="+mn-cs"/>
                        </a:rPr>
                        <a:t>k</a:t>
                      </a:r>
                      <a:r>
                        <a:rPr lang="en-US" sz="2000" kern="1200" dirty="0" err="1">
                          <a:solidFill>
                            <a:schemeClr val="tx1"/>
                          </a:solidFill>
                          <a:latin typeface="+mn-lt"/>
                          <a:ea typeface="+mn-ea"/>
                          <a:cs typeface="+mn-cs"/>
                        </a:rPr>
                        <a:t>abupaten</a:t>
                      </a:r>
                      <a:r>
                        <a:rPr lang="en-US" sz="2000" kern="1200" dirty="0">
                          <a:solidFill>
                            <a:schemeClr val="tx1"/>
                          </a:solidFill>
                          <a:latin typeface="+mn-lt"/>
                          <a:ea typeface="+mn-ea"/>
                          <a:cs typeface="+mn-cs"/>
                        </a:rPr>
                        <a:t>/</a:t>
                      </a:r>
                      <a:r>
                        <a:rPr lang="en-US" sz="2000" kern="1200" dirty="0" err="1">
                          <a:solidFill>
                            <a:schemeClr val="tx1"/>
                          </a:solidFill>
                          <a:latin typeface="+mn-lt"/>
                          <a:ea typeface="+mn-ea"/>
                          <a:cs typeface="+mn-cs"/>
                        </a:rPr>
                        <a:t>kota</a:t>
                      </a:r>
                      <a:r>
                        <a:rPr lang="en-US" sz="2000" kern="1200" dirty="0">
                          <a:solidFill>
                            <a:schemeClr val="tx1"/>
                          </a:solidFill>
                          <a:latin typeface="+mn-lt"/>
                          <a:ea typeface="+mn-ea"/>
                          <a:cs typeface="+mn-cs"/>
                        </a:rPr>
                        <a:t>. </a:t>
                      </a:r>
                    </a:p>
                    <a:p>
                      <a:pPr marL="165100" marR="0" indent="-1651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dirty="0" err="1"/>
                        <a:t>Menyusun</a:t>
                      </a:r>
                      <a:r>
                        <a:rPr lang="en-US" sz="2000" dirty="0"/>
                        <a:t> </a:t>
                      </a:r>
                      <a:r>
                        <a:rPr lang="en-US" sz="2000" dirty="0" err="1"/>
                        <a:t>rencana</a:t>
                      </a:r>
                      <a:r>
                        <a:rPr lang="en-US" sz="2000" dirty="0"/>
                        <a:t> </a:t>
                      </a:r>
                      <a:r>
                        <a:rPr lang="en-US" sz="2000" dirty="0" err="1"/>
                        <a:t>kebutuhan</a:t>
                      </a:r>
                      <a:r>
                        <a:rPr lang="en-US" sz="2000" dirty="0"/>
                        <a:t> </a:t>
                      </a:r>
                      <a:r>
                        <a:rPr lang="en-US" sz="2000" dirty="0" err="1"/>
                        <a:t>nakes</a:t>
                      </a:r>
                      <a:r>
                        <a:rPr lang="en-US" sz="2000" dirty="0"/>
                        <a:t> </a:t>
                      </a:r>
                      <a:r>
                        <a:rPr lang="en-US" sz="2000" dirty="0" err="1"/>
                        <a:t>di</a:t>
                      </a:r>
                      <a:r>
                        <a:rPr lang="en-US" sz="2000" dirty="0"/>
                        <a:t> </a:t>
                      </a:r>
                      <a:r>
                        <a:rPr lang="en-US" sz="2000" dirty="0" err="1"/>
                        <a:t>fasyankes</a:t>
                      </a:r>
                      <a:r>
                        <a:rPr lang="en-US" sz="2000" dirty="0"/>
                        <a:t> </a:t>
                      </a:r>
                      <a:r>
                        <a:rPr lang="en-US" sz="2000" dirty="0" err="1"/>
                        <a:t>kab</a:t>
                      </a:r>
                      <a:r>
                        <a:rPr lang="en-US" sz="2000" dirty="0"/>
                        <a:t>/</a:t>
                      </a:r>
                      <a:r>
                        <a:rPr lang="en-US" sz="2000" dirty="0" err="1"/>
                        <a:t>kota</a:t>
                      </a:r>
                      <a:endParaRPr lang="en-US" sz="2000" dirty="0"/>
                    </a:p>
                    <a:p>
                      <a:pPr marL="165100" indent="-165100">
                        <a:buFont typeface="Wingdings" pitchFamily="2" charset="2"/>
                        <a:buChar char="§"/>
                      </a:pPr>
                      <a:r>
                        <a:rPr lang="en-US" sz="2000" dirty="0" err="1"/>
                        <a:t>Membuat</a:t>
                      </a:r>
                      <a:r>
                        <a:rPr lang="en-US" sz="2000" dirty="0"/>
                        <a:t> </a:t>
                      </a:r>
                      <a:r>
                        <a:rPr lang="en-US" sz="2000" dirty="0" err="1"/>
                        <a:t>regulasi</a:t>
                      </a:r>
                      <a:endParaRPr lang="en-US" sz="2000" dirty="0"/>
                    </a:p>
                    <a:p>
                      <a:pPr marL="165100" indent="-165100">
                        <a:buFont typeface="Wingdings" pitchFamily="2" charset="2"/>
                        <a:buChar char="§"/>
                      </a:pPr>
                      <a:r>
                        <a:rPr lang="en-US" sz="2000" dirty="0" err="1"/>
                        <a:t>Alokasi</a:t>
                      </a:r>
                      <a:r>
                        <a:rPr lang="en-US" sz="2000" dirty="0"/>
                        <a:t> </a:t>
                      </a:r>
                      <a:r>
                        <a:rPr lang="en-US" sz="2000" dirty="0" err="1"/>
                        <a:t>anggaran</a:t>
                      </a:r>
                      <a:endParaRPr lang="en-US" sz="2000" dirty="0"/>
                    </a:p>
                    <a:p>
                      <a:pPr marL="165100" indent="-165100">
                        <a:buFont typeface="Wingdings" pitchFamily="2" charset="2"/>
                        <a:buChar char="§"/>
                      </a:pPr>
                      <a:r>
                        <a:rPr lang="en-US" sz="2000" dirty="0" err="1"/>
                        <a:t>Membina</a:t>
                      </a:r>
                      <a:r>
                        <a:rPr lang="en-US" sz="2000" dirty="0"/>
                        <a:t> </a:t>
                      </a:r>
                      <a:r>
                        <a:rPr lang="en-US" sz="2000" dirty="0" err="1"/>
                        <a:t>dan</a:t>
                      </a:r>
                      <a:r>
                        <a:rPr lang="en-US" sz="2000" dirty="0"/>
                        <a:t> </a:t>
                      </a:r>
                      <a:r>
                        <a:rPr lang="en-US" sz="2000" dirty="0" err="1"/>
                        <a:t>mengawasi</a:t>
                      </a:r>
                      <a:endParaRPr lang="en-US" sz="20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 y="76200"/>
            <a:ext cx="8959744" cy="67056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971800"/>
            <a:ext cx="7772400" cy="1362075"/>
          </a:xfrm>
        </p:spPr>
        <p:txBody>
          <a:bodyPr/>
          <a:lstStyle/>
          <a:p>
            <a:r>
              <a:rPr lang="en-US" dirty="0"/>
              <a:t>TERIMA KASIH</a:t>
            </a:r>
          </a:p>
        </p:txBody>
      </p:sp>
      <p:pic>
        <p:nvPicPr>
          <p:cNvPr id="2050" name="Picture 2" descr="http://previews.123rf.com/images/kakigori/kakigori1401/kakigori140100048/25521810-Hospital-medical-team-group-made-of-doctors-nurses-and-surgeon-standing-smiling-with-arms-crossed-Stock-Vector.jpg"/>
          <p:cNvPicPr>
            <a:picLocks noChangeAspect="1" noChangeArrowheads="1"/>
          </p:cNvPicPr>
          <p:nvPr/>
        </p:nvPicPr>
        <p:blipFill>
          <a:blip r:embed="rId2"/>
          <a:srcRect/>
          <a:stretch>
            <a:fillRect/>
          </a:stretch>
        </p:blipFill>
        <p:spPr bwMode="auto">
          <a:xfrm>
            <a:off x="3962400" y="2286000"/>
            <a:ext cx="4800600" cy="43053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111982"/>
            <a:ext cx="8763000" cy="657684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8804" y="64331"/>
            <a:ext cx="7994196" cy="700843"/>
          </a:xfrm>
          <a:noFill/>
        </p:spPr>
        <p:txBody>
          <a:bodyPr rtlCol="0">
            <a:normAutofit/>
          </a:bodyPr>
          <a:lstStyle/>
          <a:p>
            <a:pPr eaLnBrk="1" fontAlgn="auto" hangingPunct="1">
              <a:spcAft>
                <a:spcPts val="0"/>
              </a:spcAft>
              <a:defRPr/>
            </a:pPr>
            <a:r>
              <a:rPr lang="id-ID" altLang="id-ID" sz="3600" b="1" dirty="0">
                <a:ea typeface="ヒラギノ角ゴ Pro W3" charset="-128"/>
              </a:rPr>
              <a:t>TRANSISI EPIDEMIOLOGI </a:t>
            </a:r>
            <a:endParaRPr lang="en-US" altLang="id-ID" sz="3600" b="1" dirty="0">
              <a:ea typeface="ヒラギノ角ゴ Pro W3" charset="-128"/>
            </a:endParaRPr>
          </a:p>
        </p:txBody>
      </p:sp>
      <p:sp>
        <p:nvSpPr>
          <p:cNvPr id="21507" name="TextBox 8"/>
          <p:cNvSpPr txBox="1">
            <a:spLocks noChangeArrowheads="1"/>
          </p:cNvSpPr>
          <p:nvPr/>
        </p:nvSpPr>
        <p:spPr bwMode="auto">
          <a:xfrm>
            <a:off x="34925" y="5816600"/>
            <a:ext cx="4975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base">
              <a:spcBef>
                <a:spcPct val="0"/>
              </a:spcBef>
              <a:spcAft>
                <a:spcPct val="0"/>
              </a:spcAft>
            </a:pPr>
            <a:r>
              <a:rPr lang="id-ID" sz="1200" i="1">
                <a:solidFill>
                  <a:prstClr val="white"/>
                </a:solidFill>
                <a:latin typeface="Cambria" pitchFamily="18" charset="0"/>
              </a:rPr>
              <a:t>Sumber : Double Burden of Diseases &amp; WHO NCD Country Profiles (2014)</a:t>
            </a:r>
          </a:p>
        </p:txBody>
      </p:sp>
      <p:sp>
        <p:nvSpPr>
          <p:cNvPr id="15364" name="Title 1"/>
          <p:cNvSpPr txBox="1">
            <a:spLocks/>
          </p:cNvSpPr>
          <p:nvPr/>
        </p:nvSpPr>
        <p:spPr bwMode="auto">
          <a:xfrm>
            <a:off x="762000" y="914400"/>
            <a:ext cx="8058150" cy="1101725"/>
          </a:xfrm>
          <a:prstGeom prst="rect">
            <a:avLst/>
          </a:prstGeom>
          <a:noFill/>
          <a:ln w="9525">
            <a:noFill/>
            <a:miter lim="800000"/>
            <a:headEnd/>
            <a:tailEnd/>
          </a:ln>
        </p:spPr>
        <p:txBody>
          <a:bodyPr anchor="ctr"/>
          <a:lstStyle/>
          <a:p>
            <a:pPr marL="342900" indent="-342900" fontAlgn="base">
              <a:spcBef>
                <a:spcPts val="600"/>
              </a:spcBef>
              <a:spcAft>
                <a:spcPct val="0"/>
              </a:spcAft>
              <a:buFont typeface="Arial" pitchFamily="34" charset="0"/>
              <a:buChar char="•"/>
              <a:defRPr/>
            </a:pPr>
            <a:r>
              <a:rPr lang="id-ID" altLang="id-ID" sz="2000" b="1" dirty="0">
                <a:latin typeface="Cambria" pitchFamily="18" charset="0"/>
                <a:ea typeface="ヒラギノ角ゴ Pro W3" charset="-128"/>
                <a:cs typeface="Arial" pitchFamily="34" charset="0"/>
              </a:rPr>
              <a:t>Kematian akibat penyakit tidak menular semakin meningkat </a:t>
            </a:r>
          </a:p>
          <a:p>
            <a:pPr marL="342900" indent="-342900" fontAlgn="base">
              <a:spcBef>
                <a:spcPts val="600"/>
              </a:spcBef>
              <a:spcAft>
                <a:spcPct val="0"/>
              </a:spcAft>
              <a:buFont typeface="Arial" pitchFamily="34" charset="0"/>
              <a:buChar char="•"/>
              <a:defRPr/>
            </a:pPr>
            <a:r>
              <a:rPr lang="id-ID" altLang="id-ID" sz="2000" b="1" dirty="0">
                <a:latin typeface="Cambria" pitchFamily="18" charset="0"/>
                <a:ea typeface="ヒラギノ角ゴ Pro W3" charset="-128"/>
                <a:cs typeface="Arial" pitchFamily="34" charset="0"/>
              </a:rPr>
              <a:t>Tren ini kemungkinan akan berlanjut seiring dengan perubahan perilaku hidup (pola makan  dengan gizi tidak seimbang, kurang aktifitas fisik, merokok, dll)</a:t>
            </a:r>
            <a:endParaRPr lang="en-US" altLang="id-ID" sz="2000" b="1" dirty="0">
              <a:latin typeface="Cambria" pitchFamily="18" charset="0"/>
              <a:ea typeface="ヒラギノ角ゴ Pro W3" charset="-128"/>
              <a:cs typeface="Arial" pitchFamily="34" charset="0"/>
            </a:endParaRPr>
          </a:p>
        </p:txBody>
      </p:sp>
      <p:sp>
        <p:nvSpPr>
          <p:cNvPr id="2" name="TextBox 1"/>
          <p:cNvSpPr txBox="1"/>
          <p:nvPr/>
        </p:nvSpPr>
        <p:spPr>
          <a:xfrm>
            <a:off x="239713" y="2209800"/>
            <a:ext cx="8610600" cy="368300"/>
          </a:xfrm>
          <a:prstGeom prst="rect">
            <a:avLst/>
          </a:prstGeom>
          <a:solidFill>
            <a:schemeClr val="accent3">
              <a:lumMod val="60000"/>
              <a:lumOff val="40000"/>
            </a:schemeClr>
          </a:solidFill>
        </p:spPr>
        <p:txBody>
          <a:bodyPr>
            <a:spAutoFit/>
          </a:bodyPr>
          <a:lstStyle/>
          <a:p>
            <a:pPr algn="ctr" eaLnBrk="0" fontAlgn="base" hangingPunct="0">
              <a:spcBef>
                <a:spcPct val="0"/>
              </a:spcBef>
              <a:spcAft>
                <a:spcPct val="0"/>
              </a:spcAft>
              <a:defRPr/>
            </a:pPr>
            <a:r>
              <a:rPr lang="id-ID" b="1" dirty="0">
                <a:solidFill>
                  <a:prstClr val="black"/>
                </a:solidFill>
                <a:latin typeface="Cambria" pitchFamily="18" charset="0"/>
                <a:ea typeface="MS PGothic" pitchFamily="34" charset="-128"/>
                <a:cs typeface="Arial" pitchFamily="34" charset="0"/>
              </a:rPr>
              <a:t>Penyebab Utama dari Beban Penyakit, 1990-2015 </a:t>
            </a:r>
          </a:p>
        </p:txBody>
      </p:sp>
      <p:graphicFrame>
        <p:nvGraphicFramePr>
          <p:cNvPr id="12" name="Chart 11"/>
          <p:cNvGraphicFramePr>
            <a:graphicFrameLocks/>
          </p:cNvGraphicFramePr>
          <p:nvPr/>
        </p:nvGraphicFramePr>
        <p:xfrm>
          <a:off x="-393478" y="3212976"/>
          <a:ext cx="3237286" cy="2774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nvGraphicFramePr>
        <p:xfrm>
          <a:off x="1979711" y="3212976"/>
          <a:ext cx="3059717" cy="27740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nvGraphicFramePr>
        <p:xfrm>
          <a:off x="4150741" y="3217181"/>
          <a:ext cx="3194095" cy="2768613"/>
        </p:xfrm>
        <a:graphic>
          <a:graphicData uri="http://schemas.openxmlformats.org/drawingml/2006/chart">
            <c:chart xmlns:c="http://schemas.openxmlformats.org/drawingml/2006/chart" xmlns:r="http://schemas.openxmlformats.org/officeDocument/2006/relationships" r:id="rId5"/>
          </a:graphicData>
        </a:graphic>
      </p:graphicFrame>
      <p:sp>
        <p:nvSpPr>
          <p:cNvPr id="15370" name="TextBox 2"/>
          <p:cNvSpPr txBox="1">
            <a:spLocks noChangeArrowheads="1"/>
          </p:cNvSpPr>
          <p:nvPr/>
        </p:nvSpPr>
        <p:spPr bwMode="auto">
          <a:xfrm>
            <a:off x="417513" y="2771775"/>
            <a:ext cx="1447800" cy="40005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id-ID" altLang="id-ID" sz="2000" b="1" dirty="0">
                <a:ea typeface="MS PGothic" pitchFamily="34" charset="-128"/>
                <a:cs typeface="Arial" pitchFamily="34" charset="0"/>
              </a:rPr>
              <a:t>1990</a:t>
            </a:r>
          </a:p>
        </p:txBody>
      </p:sp>
      <p:sp>
        <p:nvSpPr>
          <p:cNvPr id="15371" name="TextBox 16"/>
          <p:cNvSpPr txBox="1">
            <a:spLocks noChangeArrowheads="1"/>
          </p:cNvSpPr>
          <p:nvPr/>
        </p:nvSpPr>
        <p:spPr bwMode="auto">
          <a:xfrm>
            <a:off x="2779713" y="2771775"/>
            <a:ext cx="1447800" cy="40005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id-ID" altLang="id-ID" sz="2000" b="1" dirty="0">
                <a:ea typeface="MS PGothic" pitchFamily="34" charset="-128"/>
                <a:cs typeface="Arial" pitchFamily="34" charset="0"/>
              </a:rPr>
              <a:t>2000</a:t>
            </a:r>
          </a:p>
        </p:txBody>
      </p:sp>
      <p:sp>
        <p:nvSpPr>
          <p:cNvPr id="15372" name="TextBox 17"/>
          <p:cNvSpPr txBox="1">
            <a:spLocks noChangeArrowheads="1"/>
          </p:cNvSpPr>
          <p:nvPr/>
        </p:nvSpPr>
        <p:spPr bwMode="auto">
          <a:xfrm>
            <a:off x="4989513" y="2771775"/>
            <a:ext cx="1447800" cy="40005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id-ID" altLang="id-ID" sz="2000" b="1" dirty="0">
                <a:ea typeface="MS PGothic" pitchFamily="34" charset="-128"/>
                <a:cs typeface="Arial" pitchFamily="34" charset="0"/>
              </a:rPr>
              <a:t>2010</a:t>
            </a:r>
          </a:p>
        </p:txBody>
      </p:sp>
      <p:sp>
        <p:nvSpPr>
          <p:cNvPr id="15373" name="TextBox 18"/>
          <p:cNvSpPr txBox="1">
            <a:spLocks noChangeArrowheads="1"/>
          </p:cNvSpPr>
          <p:nvPr/>
        </p:nvSpPr>
        <p:spPr bwMode="auto">
          <a:xfrm>
            <a:off x="7315200" y="2771775"/>
            <a:ext cx="1447800" cy="40005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id-ID" altLang="id-ID" sz="2000" b="1" dirty="0">
                <a:ea typeface="MS PGothic" pitchFamily="34" charset="-128"/>
                <a:cs typeface="Arial" pitchFamily="34" charset="0"/>
              </a:rPr>
              <a:t>2015</a:t>
            </a:r>
          </a:p>
        </p:txBody>
      </p:sp>
      <p:sp>
        <p:nvSpPr>
          <p:cNvPr id="15374" name="TextBox 21"/>
          <p:cNvSpPr txBox="1">
            <a:spLocks noChangeArrowheads="1"/>
          </p:cNvSpPr>
          <p:nvPr/>
        </p:nvSpPr>
        <p:spPr bwMode="auto">
          <a:xfrm>
            <a:off x="539750" y="6137275"/>
            <a:ext cx="8420100" cy="647700"/>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id-ID" altLang="id-ID" b="1" i="1" dirty="0">
                <a:ea typeface="MS PGothic" pitchFamily="34" charset="-128"/>
                <a:cs typeface="Arial" pitchFamily="34" charset="0"/>
              </a:rPr>
              <a:t>Keterangan: Pengukuran beban penyakit dengan Disability-adjusted Life Years (DALYs) </a:t>
            </a:r>
            <a:r>
              <a:rPr lang="id-ID" altLang="id-ID" b="1" i="1" dirty="0">
                <a:ea typeface="MS PGothic" pitchFamily="34" charset="-128"/>
                <a:cs typeface="Arial" pitchFamily="34" charset="0"/>
                <a:sym typeface="Wingdings" pitchFamily="2" charset="2"/>
              </a:rPr>
              <a:t>  hilangnya hidup dalam tahun akibat kesakitan dan kematian prematur </a:t>
            </a:r>
            <a:r>
              <a:rPr lang="id-ID" altLang="id-ID" b="1" i="1" dirty="0">
                <a:ea typeface="MS PGothic" pitchFamily="34" charset="-128"/>
                <a:cs typeface="Arial" pitchFamily="34" charset="0"/>
              </a:rPr>
              <a:t> </a:t>
            </a:r>
          </a:p>
        </p:txBody>
      </p:sp>
      <p:graphicFrame>
        <p:nvGraphicFramePr>
          <p:cNvPr id="23" name="Chart 22"/>
          <p:cNvGraphicFramePr>
            <a:graphicFrameLocks/>
          </p:cNvGraphicFramePr>
          <p:nvPr/>
        </p:nvGraphicFramePr>
        <p:xfrm>
          <a:off x="6588224" y="3247258"/>
          <a:ext cx="2880320" cy="2774030"/>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p:cNvSpPr>
            <a:spLocks noGrp="1"/>
          </p:cNvSpPr>
          <p:nvPr>
            <p:ph type="sldNum" sz="quarter" idx="12"/>
          </p:nvPr>
        </p:nvSpPr>
        <p:spPr/>
        <p:txBody>
          <a:bodyPr/>
          <a:lstStyle/>
          <a:p>
            <a:pPr>
              <a:defRPr/>
            </a:pPr>
            <a:fld id="{F6A841C3-6EA5-49C3-BB34-2D10B4678B0C}" type="slidenum">
              <a:rPr lang="id-ID" altLang="en-US" smtClean="0"/>
              <a:pPr>
                <a:defRPr/>
              </a:pPr>
              <a:t>5</a:t>
            </a:fld>
            <a:endParaRPr lang="id-ID" altLang="en-US"/>
          </a:p>
        </p:txBody>
      </p:sp>
    </p:spTree>
    <p:extLst>
      <p:ext uri="{BB962C8B-B14F-4D97-AF65-F5344CB8AC3E}">
        <p14:creationId xmlns:p14="http://schemas.microsoft.com/office/powerpoint/2010/main" val="15827579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12"/>
          <p:cNvSpPr>
            <a:spLocks noChangeArrowheads="1"/>
          </p:cNvSpPr>
          <p:nvPr/>
        </p:nvSpPr>
        <p:spPr bwMode="auto">
          <a:xfrm>
            <a:off x="228600" y="1557338"/>
            <a:ext cx="4953000" cy="4103687"/>
          </a:xfrm>
          <a:prstGeom prst="rect">
            <a:avLst/>
          </a:prstGeom>
          <a:blipFill dpi="0" rotWithShape="1">
            <a:blip r:embed="rId3"/>
            <a:srcRect/>
            <a:stretch>
              <a:fillRect/>
            </a:stretch>
          </a:blipFill>
          <a:ln w="9525">
            <a:noFill/>
            <a:miter lim="800000"/>
            <a:headEnd/>
            <a:tailEnd/>
          </a:ln>
        </p:spPr>
        <p:txBody>
          <a:bodyPr lIns="0" tIns="0" rIns="0" bIns="0"/>
          <a:lstStyle/>
          <a:p>
            <a:endParaRPr lang="id-ID">
              <a:latin typeface="Calibri" pitchFamily="34" charset="0"/>
            </a:endParaRPr>
          </a:p>
        </p:txBody>
      </p:sp>
      <p:sp>
        <p:nvSpPr>
          <p:cNvPr id="14339" name="object 9"/>
          <p:cNvSpPr txBox="1">
            <a:spLocks noChangeArrowheads="1"/>
          </p:cNvSpPr>
          <p:nvPr/>
        </p:nvSpPr>
        <p:spPr bwMode="auto">
          <a:xfrm>
            <a:off x="8474075" y="3200400"/>
            <a:ext cx="474663" cy="227013"/>
          </a:xfrm>
          <a:prstGeom prst="rect">
            <a:avLst/>
          </a:prstGeom>
          <a:noFill/>
          <a:ln w="9525">
            <a:noFill/>
            <a:miter lim="800000"/>
            <a:headEnd/>
            <a:tailEnd/>
          </a:ln>
        </p:spPr>
        <p:txBody>
          <a:bodyPr lIns="0" tIns="0" rIns="0" bIns="0"/>
          <a:lstStyle/>
          <a:p>
            <a:pPr marL="12700">
              <a:lnSpc>
                <a:spcPts val="1700"/>
              </a:lnSpc>
              <a:spcBef>
                <a:spcPts val="88"/>
              </a:spcBef>
            </a:pPr>
            <a:r>
              <a:rPr lang="en-US" sz="2300" baseline="4000">
                <a:solidFill>
                  <a:srgbClr val="FFFFFF"/>
                </a:solidFill>
                <a:latin typeface="Calibri" pitchFamily="34" charset="0"/>
              </a:rPr>
              <a:t>2015</a:t>
            </a:r>
            <a:endParaRPr lang="en-US" sz="1500">
              <a:latin typeface="Calibri" pitchFamily="34" charset="0"/>
            </a:endParaRPr>
          </a:p>
        </p:txBody>
      </p:sp>
      <p:sp>
        <p:nvSpPr>
          <p:cNvPr id="14340" name="object 5"/>
          <p:cNvSpPr txBox="1">
            <a:spLocks noChangeArrowheads="1"/>
          </p:cNvSpPr>
          <p:nvPr/>
        </p:nvSpPr>
        <p:spPr bwMode="auto">
          <a:xfrm>
            <a:off x="395288" y="5805488"/>
            <a:ext cx="7154862" cy="530225"/>
          </a:xfrm>
          <a:prstGeom prst="rect">
            <a:avLst/>
          </a:prstGeom>
          <a:noFill/>
          <a:ln w="9525">
            <a:noFill/>
            <a:miter lim="800000"/>
            <a:headEnd/>
            <a:tailEnd/>
          </a:ln>
        </p:spPr>
        <p:txBody>
          <a:bodyPr lIns="0" tIns="0" rIns="0" bIns="0"/>
          <a:lstStyle/>
          <a:p>
            <a:pPr marL="12700">
              <a:lnSpc>
                <a:spcPts val="1938"/>
              </a:lnSpc>
              <a:spcBef>
                <a:spcPts val="100"/>
              </a:spcBef>
            </a:pPr>
            <a:r>
              <a:rPr lang="en-US" baseline="3000">
                <a:solidFill>
                  <a:srgbClr val="FFFFFF"/>
                </a:solidFill>
                <a:latin typeface="Calibri" pitchFamily="34" charset="0"/>
              </a:rPr>
              <a:t>1. Asumsi Perhitungan : Jumlah Peserta, </a:t>
            </a:r>
            <a:r>
              <a:rPr lang="en-US" i="1" baseline="3000">
                <a:solidFill>
                  <a:srgbClr val="FFFFFF"/>
                </a:solidFill>
                <a:latin typeface="Calibri" pitchFamily="34" charset="0"/>
              </a:rPr>
              <a:t>Rate Experience, Claim experience</a:t>
            </a:r>
            <a:endParaRPr lang="en-US">
              <a:solidFill>
                <a:srgbClr val="FFFFFF"/>
              </a:solidFill>
              <a:latin typeface="Calibri" pitchFamily="34" charset="0"/>
            </a:endParaRPr>
          </a:p>
          <a:p>
            <a:pPr marL="12700">
              <a:lnSpc>
                <a:spcPts val="2175"/>
              </a:lnSpc>
              <a:spcBef>
                <a:spcPts val="13"/>
              </a:spcBef>
            </a:pPr>
            <a:r>
              <a:rPr lang="en-US" baseline="2000">
                <a:solidFill>
                  <a:srgbClr val="FFFFFF"/>
                </a:solidFill>
                <a:latin typeface="Calibri" pitchFamily="34" charset="0"/>
              </a:rPr>
              <a:t>2. Biaya termasuk klaim yang belum ditagihkan Faskes tahun 2014 &amp; 2015</a:t>
            </a:r>
            <a:endParaRPr lang="en-US">
              <a:solidFill>
                <a:srgbClr val="FFFFFF"/>
              </a:solidFill>
              <a:latin typeface="Calibri" pitchFamily="34" charset="0"/>
            </a:endParaRPr>
          </a:p>
        </p:txBody>
      </p:sp>
      <p:sp>
        <p:nvSpPr>
          <p:cNvPr id="14341" name="TextBox 1"/>
          <p:cNvSpPr txBox="1">
            <a:spLocks noChangeArrowheads="1"/>
          </p:cNvSpPr>
          <p:nvPr/>
        </p:nvSpPr>
        <p:spPr bwMode="auto">
          <a:xfrm>
            <a:off x="228600" y="76200"/>
            <a:ext cx="8763000" cy="1077913"/>
          </a:xfrm>
          <a:prstGeom prst="rect">
            <a:avLst/>
          </a:prstGeom>
          <a:noFill/>
          <a:ln w="9525">
            <a:noFill/>
            <a:miter lim="800000"/>
            <a:headEnd/>
            <a:tailEnd/>
          </a:ln>
        </p:spPr>
        <p:txBody>
          <a:bodyPr wrap="square">
            <a:spAutoFit/>
          </a:bodyPr>
          <a:lstStyle/>
          <a:p>
            <a:pPr algn="ctr"/>
            <a:r>
              <a:rPr lang="en-US" sz="3200" b="1" dirty="0">
                <a:latin typeface="+mj-lt"/>
              </a:rPr>
              <a:t>PROPORSI BIAYA MANFAAT </a:t>
            </a:r>
          </a:p>
          <a:p>
            <a:pPr algn="ctr"/>
            <a:r>
              <a:rPr lang="en-US" sz="3200" b="1" dirty="0">
                <a:latin typeface="+mj-lt"/>
              </a:rPr>
              <a:t>DI PUSKESMAS VS RS  TAHUN 2015</a:t>
            </a:r>
          </a:p>
        </p:txBody>
      </p:sp>
      <p:sp>
        <p:nvSpPr>
          <p:cNvPr id="3" name="TextBox 2"/>
          <p:cNvSpPr txBox="1"/>
          <p:nvPr/>
        </p:nvSpPr>
        <p:spPr>
          <a:xfrm>
            <a:off x="5364163" y="1557338"/>
            <a:ext cx="3529012" cy="2246312"/>
          </a:xfrm>
          <a:prstGeom prst="rect">
            <a:avLst/>
          </a:prstGeom>
          <a:solidFill>
            <a:srgbClr val="800000"/>
          </a:solidFill>
          <a:ln>
            <a:noFill/>
          </a:ln>
        </p:spPr>
        <p:txBody>
          <a:bodyPr>
            <a:spAutoFit/>
          </a:bodyPr>
          <a:lstStyle/>
          <a:p>
            <a:pPr fontAlgn="auto">
              <a:spcBef>
                <a:spcPts val="0"/>
              </a:spcBef>
              <a:spcAft>
                <a:spcPts val="0"/>
              </a:spcAft>
              <a:defRPr/>
            </a:pPr>
            <a:r>
              <a:rPr lang="en-US" sz="2000" dirty="0" err="1">
                <a:solidFill>
                  <a:schemeClr val="bg1"/>
                </a:solidFill>
                <a:latin typeface="Arial Narrow"/>
                <a:ea typeface="Arial" charset="0"/>
                <a:cs typeface="Arial Narrow"/>
              </a:rPr>
              <a:t>Proporsi</a:t>
            </a:r>
            <a:r>
              <a:rPr lang="en-US" sz="2000" dirty="0">
                <a:solidFill>
                  <a:schemeClr val="bg1"/>
                </a:solidFill>
                <a:latin typeface="Arial Narrow"/>
                <a:ea typeface="Arial" charset="0"/>
                <a:cs typeface="Arial Narrow"/>
              </a:rPr>
              <a:t> </a:t>
            </a:r>
            <a:r>
              <a:rPr lang="en-US" sz="2000" dirty="0" err="1">
                <a:solidFill>
                  <a:schemeClr val="bg1"/>
                </a:solidFill>
                <a:latin typeface="Arial Narrow"/>
                <a:ea typeface="Arial" charset="0"/>
                <a:cs typeface="Arial Narrow"/>
              </a:rPr>
              <a:t>pembayaran</a:t>
            </a:r>
            <a:r>
              <a:rPr lang="en-US" sz="2000" dirty="0">
                <a:solidFill>
                  <a:schemeClr val="bg1"/>
                </a:solidFill>
                <a:latin typeface="Arial Narrow"/>
                <a:ea typeface="Arial" charset="0"/>
                <a:cs typeface="Arial Narrow"/>
              </a:rPr>
              <a:t> </a:t>
            </a:r>
            <a:r>
              <a:rPr lang="en-US" sz="2000" dirty="0" err="1">
                <a:solidFill>
                  <a:schemeClr val="bg1"/>
                </a:solidFill>
                <a:latin typeface="Arial Narrow"/>
                <a:ea typeface="Arial" charset="0"/>
                <a:cs typeface="Arial Narrow"/>
              </a:rPr>
              <a:t>biaya</a:t>
            </a:r>
            <a:r>
              <a:rPr lang="en-US" sz="2000" dirty="0">
                <a:solidFill>
                  <a:schemeClr val="bg1"/>
                </a:solidFill>
                <a:latin typeface="Arial Narrow"/>
                <a:ea typeface="Arial" charset="0"/>
                <a:cs typeface="Arial Narrow"/>
              </a:rPr>
              <a:t> </a:t>
            </a:r>
          </a:p>
          <a:p>
            <a:pPr fontAlgn="auto">
              <a:spcBef>
                <a:spcPts val="0"/>
              </a:spcBef>
              <a:spcAft>
                <a:spcPts val="0"/>
              </a:spcAft>
              <a:defRPr/>
            </a:pPr>
            <a:r>
              <a:rPr lang="en-US" sz="2000" dirty="0" err="1">
                <a:solidFill>
                  <a:schemeClr val="bg1"/>
                </a:solidFill>
                <a:latin typeface="Arial Narrow"/>
                <a:ea typeface="Arial" charset="0"/>
                <a:cs typeface="Arial Narrow"/>
              </a:rPr>
              <a:t>manfaat</a:t>
            </a:r>
            <a:r>
              <a:rPr lang="en-US" sz="2000" dirty="0">
                <a:solidFill>
                  <a:schemeClr val="bg1"/>
                </a:solidFill>
                <a:latin typeface="Arial Narrow"/>
                <a:ea typeface="Arial" charset="0"/>
                <a:cs typeface="Arial Narrow"/>
              </a:rPr>
              <a:t> </a:t>
            </a:r>
            <a:r>
              <a:rPr lang="en-US" sz="2000" dirty="0" err="1">
                <a:solidFill>
                  <a:schemeClr val="bg1"/>
                </a:solidFill>
                <a:latin typeface="Arial Narrow"/>
                <a:ea typeface="Arial" charset="0"/>
                <a:cs typeface="Arial Narrow"/>
              </a:rPr>
              <a:t>tahun</a:t>
            </a:r>
            <a:r>
              <a:rPr lang="en-US" sz="2000" dirty="0">
                <a:solidFill>
                  <a:schemeClr val="bg1"/>
                </a:solidFill>
                <a:latin typeface="Arial Narrow"/>
                <a:ea typeface="Arial" charset="0"/>
                <a:cs typeface="Arial Narrow"/>
              </a:rPr>
              <a:t> 2015 (</a:t>
            </a:r>
            <a:r>
              <a:rPr lang="en-US" sz="2000" dirty="0" err="1">
                <a:solidFill>
                  <a:schemeClr val="bg1"/>
                </a:solidFill>
                <a:latin typeface="Arial Narrow"/>
                <a:ea typeface="Arial" charset="0"/>
                <a:cs typeface="Arial Narrow"/>
              </a:rPr>
              <a:t>diestimasikan</a:t>
            </a:r>
            <a:r>
              <a:rPr lang="en-US" sz="2000" dirty="0">
                <a:solidFill>
                  <a:schemeClr val="bg1"/>
                </a:solidFill>
                <a:latin typeface="Arial Narrow"/>
                <a:ea typeface="Arial" charset="0"/>
                <a:cs typeface="Arial Narrow"/>
              </a:rPr>
              <a:t>) </a:t>
            </a:r>
            <a:r>
              <a:rPr lang="en-US" sz="2000" dirty="0" err="1">
                <a:solidFill>
                  <a:schemeClr val="bg1"/>
                </a:solidFill>
                <a:latin typeface="Arial Narrow"/>
                <a:ea typeface="Arial" charset="0"/>
                <a:cs typeface="Arial Narrow"/>
              </a:rPr>
              <a:t>sbb</a:t>
            </a:r>
            <a:r>
              <a:rPr lang="en-US" sz="2000" dirty="0">
                <a:solidFill>
                  <a:schemeClr val="bg1"/>
                </a:solidFill>
                <a:latin typeface="Arial Narrow"/>
                <a:ea typeface="Arial" charset="0"/>
                <a:cs typeface="Arial Narrow"/>
              </a:rPr>
              <a:t>:</a:t>
            </a:r>
          </a:p>
          <a:p>
            <a:pPr marL="285750" indent="-285750" fontAlgn="auto">
              <a:spcBef>
                <a:spcPts val="0"/>
              </a:spcBef>
              <a:spcAft>
                <a:spcPts val="0"/>
              </a:spcAft>
              <a:buFontTx/>
              <a:buChar char="-"/>
              <a:defRPr/>
            </a:pPr>
            <a:r>
              <a:rPr lang="en-US" sz="2000" dirty="0">
                <a:solidFill>
                  <a:schemeClr val="bg1"/>
                </a:solidFill>
                <a:latin typeface="Arial Narrow"/>
                <a:ea typeface="Arial" charset="0"/>
                <a:cs typeface="Arial Narrow"/>
              </a:rPr>
              <a:t>20,05% </a:t>
            </a:r>
            <a:r>
              <a:rPr lang="en-US" sz="2000" dirty="0" err="1">
                <a:solidFill>
                  <a:schemeClr val="bg1"/>
                </a:solidFill>
                <a:latin typeface="Arial Narrow"/>
                <a:ea typeface="Arial" charset="0"/>
                <a:cs typeface="Arial Narrow"/>
              </a:rPr>
              <a:t>pada</a:t>
            </a:r>
            <a:r>
              <a:rPr lang="en-US" sz="2000" dirty="0">
                <a:solidFill>
                  <a:schemeClr val="bg1"/>
                </a:solidFill>
                <a:latin typeface="Arial Narrow"/>
                <a:ea typeface="Arial" charset="0"/>
                <a:cs typeface="Arial Narrow"/>
              </a:rPr>
              <a:t> FKTP </a:t>
            </a:r>
            <a:r>
              <a:rPr lang="en-US" sz="2000" dirty="0" err="1">
                <a:solidFill>
                  <a:schemeClr val="bg1"/>
                </a:solidFill>
                <a:latin typeface="Arial Narrow"/>
                <a:ea typeface="Arial" charset="0"/>
                <a:cs typeface="Arial Narrow"/>
              </a:rPr>
              <a:t>atau</a:t>
            </a:r>
            <a:r>
              <a:rPr lang="en-US" sz="2000" dirty="0">
                <a:solidFill>
                  <a:schemeClr val="bg1"/>
                </a:solidFill>
                <a:latin typeface="Arial Narrow"/>
                <a:ea typeface="Arial" charset="0"/>
                <a:cs typeface="Arial Narrow"/>
              </a:rPr>
              <a:t> </a:t>
            </a:r>
            <a:r>
              <a:rPr lang="en-US" sz="2000" dirty="0" err="1">
                <a:solidFill>
                  <a:schemeClr val="bg1"/>
                </a:solidFill>
                <a:latin typeface="Arial Narrow"/>
                <a:ea typeface="Arial" charset="0"/>
                <a:cs typeface="Arial Narrow"/>
              </a:rPr>
              <a:t>sebesar</a:t>
            </a:r>
            <a:r>
              <a:rPr lang="en-US" sz="2000" dirty="0">
                <a:solidFill>
                  <a:schemeClr val="bg1"/>
                </a:solidFill>
                <a:latin typeface="Arial Narrow"/>
                <a:ea typeface="Arial" charset="0"/>
                <a:cs typeface="Arial Narrow"/>
              </a:rPr>
              <a:t> </a:t>
            </a:r>
            <a:r>
              <a:rPr lang="en-US" sz="2000" dirty="0" err="1">
                <a:solidFill>
                  <a:schemeClr val="bg1"/>
                </a:solidFill>
                <a:latin typeface="Arial Narrow"/>
                <a:ea typeface="Arial" charset="0"/>
                <a:cs typeface="Arial Narrow"/>
              </a:rPr>
              <a:t>Rp</a:t>
            </a:r>
            <a:r>
              <a:rPr lang="en-US" sz="2000" dirty="0">
                <a:solidFill>
                  <a:schemeClr val="bg1"/>
                </a:solidFill>
                <a:latin typeface="Arial Narrow"/>
                <a:ea typeface="Arial" charset="0"/>
                <a:cs typeface="Arial Narrow"/>
              </a:rPr>
              <a:t> 8.291.241,-</a:t>
            </a:r>
          </a:p>
          <a:p>
            <a:pPr marL="285750" indent="-285750" fontAlgn="auto">
              <a:spcBef>
                <a:spcPts val="0"/>
              </a:spcBef>
              <a:spcAft>
                <a:spcPts val="0"/>
              </a:spcAft>
              <a:buFontTx/>
              <a:buChar char="-"/>
              <a:defRPr/>
            </a:pPr>
            <a:r>
              <a:rPr lang="en-US" sz="2000" dirty="0">
                <a:solidFill>
                  <a:schemeClr val="bg1"/>
                </a:solidFill>
                <a:latin typeface="Arial Narrow"/>
                <a:ea typeface="Arial" charset="0"/>
                <a:cs typeface="Arial Narrow"/>
              </a:rPr>
              <a:t>79,95% </a:t>
            </a:r>
            <a:r>
              <a:rPr lang="en-US" sz="2000" dirty="0" err="1">
                <a:solidFill>
                  <a:schemeClr val="bg1"/>
                </a:solidFill>
                <a:latin typeface="Arial Narrow"/>
                <a:ea typeface="Arial" charset="0"/>
                <a:cs typeface="Arial Narrow"/>
              </a:rPr>
              <a:t>pada</a:t>
            </a:r>
            <a:r>
              <a:rPr lang="en-US" sz="2000" dirty="0">
                <a:solidFill>
                  <a:schemeClr val="bg1"/>
                </a:solidFill>
                <a:latin typeface="Arial Narrow"/>
                <a:ea typeface="Arial" charset="0"/>
                <a:cs typeface="Arial Narrow"/>
              </a:rPr>
              <a:t> FKRTL </a:t>
            </a:r>
            <a:r>
              <a:rPr lang="en-US" sz="2000" dirty="0" err="1">
                <a:solidFill>
                  <a:schemeClr val="bg1"/>
                </a:solidFill>
                <a:latin typeface="Arial Narrow"/>
                <a:ea typeface="Arial" charset="0"/>
                <a:cs typeface="Arial Narrow"/>
              </a:rPr>
              <a:t>atau</a:t>
            </a:r>
            <a:r>
              <a:rPr lang="en-US" sz="2000" dirty="0">
                <a:solidFill>
                  <a:schemeClr val="bg1"/>
                </a:solidFill>
                <a:latin typeface="Arial Narrow"/>
                <a:ea typeface="Arial" charset="0"/>
                <a:cs typeface="Arial Narrow"/>
              </a:rPr>
              <a:t> </a:t>
            </a:r>
            <a:r>
              <a:rPr lang="en-US" sz="2000" dirty="0" err="1">
                <a:solidFill>
                  <a:schemeClr val="bg1"/>
                </a:solidFill>
                <a:latin typeface="Arial Narrow"/>
                <a:ea typeface="Arial" charset="0"/>
                <a:cs typeface="Arial Narrow"/>
              </a:rPr>
              <a:t>sebesar</a:t>
            </a:r>
            <a:r>
              <a:rPr lang="en-US" sz="2000" dirty="0">
                <a:solidFill>
                  <a:schemeClr val="bg1"/>
                </a:solidFill>
                <a:latin typeface="Arial Narrow"/>
                <a:ea typeface="Arial" charset="0"/>
                <a:cs typeface="Arial Narrow"/>
              </a:rPr>
              <a:t> </a:t>
            </a:r>
            <a:r>
              <a:rPr lang="en-US" sz="2000" dirty="0" err="1">
                <a:solidFill>
                  <a:schemeClr val="bg1"/>
                </a:solidFill>
                <a:latin typeface="Arial Narrow"/>
                <a:ea typeface="Arial" charset="0"/>
                <a:cs typeface="Arial Narrow"/>
              </a:rPr>
              <a:t>Rp</a:t>
            </a:r>
            <a:r>
              <a:rPr lang="en-US" sz="2000" dirty="0">
                <a:solidFill>
                  <a:schemeClr val="bg1"/>
                </a:solidFill>
                <a:latin typeface="Arial Narrow"/>
                <a:ea typeface="Arial" charset="0"/>
                <a:cs typeface="Arial Narrow"/>
              </a:rPr>
              <a:t> 33.066.554</a:t>
            </a:r>
            <a:r>
              <a:rPr lang="en-US" sz="2000" dirty="0">
                <a:solidFill>
                  <a:schemeClr val="bg1"/>
                </a:solidFill>
                <a:latin typeface="+mn-lt"/>
                <a:ea typeface="Arial" charset="0"/>
                <a:cs typeface="ＭＳ Ｐゴシック" charset="0"/>
              </a:rPr>
              <a:t>,-</a:t>
            </a:r>
          </a:p>
        </p:txBody>
      </p:sp>
      <p:sp>
        <p:nvSpPr>
          <p:cNvPr id="7" name="Date Placeholder 6"/>
          <p:cNvSpPr>
            <a:spLocks noGrp="1"/>
          </p:cNvSpPr>
          <p:nvPr>
            <p:ph type="dt" sz="quarter" idx="10"/>
          </p:nvPr>
        </p:nvSpPr>
        <p:spPr/>
        <p:txBody>
          <a:bodyPr/>
          <a:lstStyle/>
          <a:p>
            <a:pPr>
              <a:defRPr/>
            </a:pPr>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6"/>
          <p:cNvSpPr>
            <a:spLocks noGrp="1"/>
          </p:cNvSpPr>
          <p:nvPr>
            <p:ph type="title"/>
          </p:nvPr>
        </p:nvSpPr>
        <p:spPr>
          <a:xfrm>
            <a:off x="228600" y="76200"/>
            <a:ext cx="9144000" cy="1143000"/>
          </a:xfrm>
        </p:spPr>
        <p:txBody>
          <a:bodyPr rtlCol="0">
            <a:noAutofit/>
          </a:bodyPr>
          <a:lstStyle/>
          <a:p>
            <a:pPr eaLnBrk="1" fontAlgn="auto" hangingPunct="1">
              <a:spcAft>
                <a:spcPts val="0"/>
              </a:spcAft>
              <a:defRPr/>
            </a:pPr>
            <a:r>
              <a:rPr lang="en-US" sz="3600" b="1" dirty="0">
                <a:cs typeface="Calibri"/>
              </a:rPr>
              <a:t>HEALTHCARE COST </a:t>
            </a:r>
            <a:br>
              <a:rPr lang="en-US" sz="3600" b="1" dirty="0">
                <a:cs typeface="Calibri"/>
              </a:rPr>
            </a:br>
            <a:r>
              <a:rPr lang="en-US" sz="3600" b="1" dirty="0">
                <a:cs typeface="Calibri"/>
              </a:rPr>
              <a:t>(PRIMARY VS SECOND/TERTIARY CARE)</a:t>
            </a:r>
          </a:p>
        </p:txBody>
      </p:sp>
      <p:pic>
        <p:nvPicPr>
          <p:cNvPr id="15363" name="Picture 2"/>
          <p:cNvPicPr>
            <a:picLocks noGrp="1" noChangeAspect="1" noChangeArrowheads="1"/>
          </p:cNvPicPr>
          <p:nvPr>
            <p:ph sz="half" idx="2"/>
          </p:nvPr>
        </p:nvPicPr>
        <p:blipFill>
          <a:blip r:embed="rId3"/>
          <a:srcRect/>
          <a:stretch>
            <a:fillRect/>
          </a:stretch>
        </p:blipFill>
        <p:spPr>
          <a:xfrm>
            <a:off x="304800" y="2362200"/>
            <a:ext cx="4114800" cy="4044950"/>
          </a:xfrm>
        </p:spPr>
      </p:pic>
      <p:pic>
        <p:nvPicPr>
          <p:cNvPr id="15364" name="Picture 3"/>
          <p:cNvPicPr>
            <a:picLocks noGrp="1" noChangeAspect="1" noChangeArrowheads="1"/>
          </p:cNvPicPr>
          <p:nvPr>
            <p:ph sz="quarter" idx="4"/>
          </p:nvPr>
        </p:nvPicPr>
        <p:blipFill>
          <a:blip r:embed="rId4"/>
          <a:srcRect/>
          <a:stretch>
            <a:fillRect/>
          </a:stretch>
        </p:blipFill>
        <p:spPr>
          <a:xfrm>
            <a:off x="4724400" y="2362200"/>
            <a:ext cx="4267200" cy="4044950"/>
          </a:xfrm>
        </p:spPr>
      </p:pic>
      <p:sp>
        <p:nvSpPr>
          <p:cNvPr id="15365" name="Rectangle 8"/>
          <p:cNvSpPr>
            <a:spLocks noChangeArrowheads="1"/>
          </p:cNvSpPr>
          <p:nvPr/>
        </p:nvSpPr>
        <p:spPr bwMode="auto">
          <a:xfrm>
            <a:off x="304800" y="1270000"/>
            <a:ext cx="7388225" cy="1016000"/>
          </a:xfrm>
          <a:prstGeom prst="rect">
            <a:avLst/>
          </a:prstGeom>
          <a:noFill/>
          <a:ln w="9525">
            <a:noFill/>
            <a:miter lim="800000"/>
            <a:headEnd/>
            <a:tailEnd/>
          </a:ln>
        </p:spPr>
        <p:txBody>
          <a:bodyPr>
            <a:spAutoFit/>
          </a:bodyPr>
          <a:lstStyle/>
          <a:p>
            <a:r>
              <a:rPr lang="en-US" sz="2000">
                <a:solidFill>
                  <a:srgbClr val="376092"/>
                </a:solidFill>
                <a:latin typeface="Calibri" pitchFamily="34" charset="0"/>
              </a:rPr>
              <a:t>FKRTL menyerap lebih 73% biaya kesehatan. </a:t>
            </a:r>
          </a:p>
          <a:p>
            <a:r>
              <a:rPr lang="en-US" sz="2000">
                <a:solidFill>
                  <a:srgbClr val="376092"/>
                </a:solidFill>
                <a:latin typeface="Calibri" pitchFamily="34" charset="0"/>
              </a:rPr>
              <a:t>Kapitasi menyerap 18 % biaya kesehatan</a:t>
            </a:r>
          </a:p>
          <a:p>
            <a:r>
              <a:rPr lang="en-US" sz="2000">
                <a:solidFill>
                  <a:srgbClr val="376092"/>
                </a:solidFill>
                <a:latin typeface="Calibri" pitchFamily="34" charset="0"/>
              </a:rPr>
              <a:t>Non INA-CBG dan Non kapitasi menyerap  9%</a:t>
            </a:r>
          </a:p>
        </p:txBody>
      </p:sp>
      <p:sp>
        <p:nvSpPr>
          <p:cNvPr id="7" name="Date Placeholder 6"/>
          <p:cNvSpPr>
            <a:spLocks noGrp="1"/>
          </p:cNvSpPr>
          <p:nvPr>
            <p:ph type="dt" sz="quarter" idx="10"/>
          </p:nvPr>
        </p:nvSpPr>
        <p:spPr/>
        <p:txBody>
          <a:bodyPr/>
          <a:lstStyle/>
          <a:p>
            <a:pPr>
              <a:defRPr/>
            </a:pPr>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81000" y="1219200"/>
            <a:ext cx="3276600" cy="4495800"/>
            <a:chOff x="533400" y="914400"/>
            <a:chExt cx="3086100" cy="4429125"/>
          </a:xfrm>
        </p:grpSpPr>
        <p:pic>
          <p:nvPicPr>
            <p:cNvPr id="16393" name="Picture 2"/>
            <p:cNvPicPr>
              <a:picLocks noChangeAspect="1" noChangeArrowheads="1"/>
            </p:cNvPicPr>
            <p:nvPr/>
          </p:nvPicPr>
          <p:blipFill>
            <a:blip r:embed="rId3"/>
            <a:srcRect/>
            <a:stretch>
              <a:fillRect/>
            </a:stretch>
          </p:blipFill>
          <p:spPr bwMode="auto">
            <a:xfrm>
              <a:off x="533400" y="914400"/>
              <a:ext cx="1828800" cy="4429125"/>
            </a:xfrm>
            <a:prstGeom prst="rect">
              <a:avLst/>
            </a:prstGeom>
            <a:noFill/>
            <a:ln w="9525">
              <a:solidFill>
                <a:schemeClr val="accent1"/>
              </a:solidFill>
              <a:miter lim="800000"/>
              <a:headEnd/>
              <a:tailEnd/>
            </a:ln>
          </p:spPr>
        </p:pic>
        <p:pic>
          <p:nvPicPr>
            <p:cNvPr id="16394" name="Picture 3"/>
            <p:cNvPicPr>
              <a:picLocks noChangeAspect="1" noChangeArrowheads="1"/>
            </p:cNvPicPr>
            <p:nvPr/>
          </p:nvPicPr>
          <p:blipFill>
            <a:blip r:embed="rId4"/>
            <a:srcRect/>
            <a:stretch>
              <a:fillRect/>
            </a:stretch>
          </p:blipFill>
          <p:spPr bwMode="auto">
            <a:xfrm>
              <a:off x="2362200" y="914400"/>
              <a:ext cx="1257300" cy="4429125"/>
            </a:xfrm>
            <a:prstGeom prst="rect">
              <a:avLst/>
            </a:prstGeom>
            <a:noFill/>
            <a:ln w="9525">
              <a:solidFill>
                <a:schemeClr val="accent1"/>
              </a:solidFill>
              <a:miter lim="800000"/>
              <a:headEnd/>
              <a:tailEnd/>
            </a:ln>
          </p:spPr>
        </p:pic>
      </p:grpSp>
      <p:sp>
        <p:nvSpPr>
          <p:cNvPr id="8" name="Title 3"/>
          <p:cNvSpPr txBox="1">
            <a:spLocks/>
          </p:cNvSpPr>
          <p:nvPr/>
        </p:nvSpPr>
        <p:spPr>
          <a:xfrm>
            <a:off x="381000" y="0"/>
            <a:ext cx="7875588" cy="838200"/>
          </a:xfrm>
          <a:prstGeom prst="rect">
            <a:avLst/>
          </a:prstGeom>
        </p:spPr>
        <p:txBody>
          <a:bodyPr anchor="b"/>
          <a:lstStyle/>
          <a:p>
            <a:pPr algn="ctr" fontAlgn="auto">
              <a:spcAft>
                <a:spcPts val="0"/>
              </a:spcAft>
              <a:defRPr/>
            </a:pPr>
            <a:r>
              <a:rPr lang="en-US" sz="2800" b="1" dirty="0">
                <a:latin typeface="+mj-lt"/>
                <a:ea typeface="+mj-ea"/>
                <a:cs typeface="Arial" pitchFamily="34" charset="0"/>
              </a:rPr>
              <a:t>SEBARAN KASUS &amp; BIAYA PER PENYAKIT</a:t>
            </a:r>
          </a:p>
        </p:txBody>
      </p:sp>
      <p:pic>
        <p:nvPicPr>
          <p:cNvPr id="16388" name="Picture 4"/>
          <p:cNvPicPr>
            <a:picLocks noChangeAspect="1" noChangeArrowheads="1"/>
          </p:cNvPicPr>
          <p:nvPr/>
        </p:nvPicPr>
        <p:blipFill>
          <a:blip r:embed="rId5"/>
          <a:srcRect/>
          <a:stretch>
            <a:fillRect/>
          </a:stretch>
        </p:blipFill>
        <p:spPr bwMode="auto">
          <a:xfrm>
            <a:off x="4495800" y="1111250"/>
            <a:ext cx="4351338" cy="5518150"/>
          </a:xfrm>
          <a:prstGeom prst="rect">
            <a:avLst/>
          </a:prstGeom>
          <a:noFill/>
          <a:ln w="9525">
            <a:noFill/>
            <a:miter lim="800000"/>
            <a:headEnd/>
            <a:tailEnd/>
          </a:ln>
        </p:spPr>
      </p:pic>
      <p:cxnSp>
        <p:nvCxnSpPr>
          <p:cNvPr id="11" name="Elbow Connector 10"/>
          <p:cNvCxnSpPr>
            <a:stCxn id="14" idx="3"/>
            <a:endCxn id="2052" idx="1"/>
          </p:cNvCxnSpPr>
          <p:nvPr/>
        </p:nvCxnSpPr>
        <p:spPr>
          <a:xfrm>
            <a:off x="3657600" y="3276600"/>
            <a:ext cx="838200" cy="59372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6390" name="Rectangle 12"/>
          <p:cNvSpPr>
            <a:spLocks noChangeArrowheads="1"/>
          </p:cNvSpPr>
          <p:nvPr/>
        </p:nvSpPr>
        <p:spPr bwMode="auto">
          <a:xfrm>
            <a:off x="381000" y="5791200"/>
            <a:ext cx="3849688" cy="523875"/>
          </a:xfrm>
          <a:prstGeom prst="rect">
            <a:avLst/>
          </a:prstGeom>
          <a:solidFill>
            <a:schemeClr val="bg1"/>
          </a:solidFill>
          <a:ln w="9525">
            <a:noFill/>
            <a:miter lim="800000"/>
            <a:headEnd/>
            <a:tailEnd/>
          </a:ln>
        </p:spPr>
        <p:txBody>
          <a:bodyPr>
            <a:spAutoFit/>
          </a:bodyPr>
          <a:lstStyle/>
          <a:p>
            <a:r>
              <a:rPr lang="en-US" sz="1400"/>
              <a:t>Meski kasusnya urutan 11, klaim JANTUNG menepati urutan teratas  (Rp. 3.5 triliun)</a:t>
            </a:r>
            <a:endParaRPr lang="en-US" sz="1600"/>
          </a:p>
        </p:txBody>
      </p:sp>
      <p:sp>
        <p:nvSpPr>
          <p:cNvPr id="14" name="Rectangle 13"/>
          <p:cNvSpPr/>
          <p:nvPr/>
        </p:nvSpPr>
        <p:spPr>
          <a:xfrm>
            <a:off x="381000" y="3200400"/>
            <a:ext cx="3276600" cy="152400"/>
          </a:xfrm>
          <a:prstGeom prst="rect">
            <a:avLst/>
          </a:prstGeom>
          <a:solidFill>
            <a:srgbClr val="FF0000">
              <a:alpha val="16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Date Placeholder 9"/>
          <p:cNvSpPr>
            <a:spLocks noGrp="1"/>
          </p:cNvSpPr>
          <p:nvPr>
            <p:ph type="dt" sz="quarter" idx="10"/>
          </p:nvPr>
        </p:nvSpPr>
        <p:spPr/>
        <p:txBody>
          <a:bodyPr/>
          <a:lstStyle/>
          <a:p>
            <a:pP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27088" y="188913"/>
            <a:ext cx="7581900" cy="649287"/>
          </a:xfrm>
        </p:spPr>
        <p:txBody>
          <a:bodyPr>
            <a:normAutofit fontScale="90000"/>
          </a:bodyPr>
          <a:lstStyle/>
          <a:p>
            <a:pPr>
              <a:defRPr/>
            </a:pPr>
            <a:r>
              <a:rPr lang="id-ID" sz="3600" dirty="0">
                <a:latin typeface="Impact" pitchFamily="34" charset="0"/>
              </a:rPr>
              <a:t>Keadaan Tenaga Kesehatan di Puskesmas</a:t>
            </a:r>
          </a:p>
        </p:txBody>
      </p:sp>
      <p:graphicFrame>
        <p:nvGraphicFramePr>
          <p:cNvPr id="9" name="Content Placeholder 8"/>
          <p:cNvGraphicFramePr>
            <a:graphicFrameLocks noGrp="1"/>
          </p:cNvGraphicFramePr>
          <p:nvPr>
            <p:ph idx="1"/>
          </p:nvPr>
        </p:nvGraphicFramePr>
        <p:xfrm>
          <a:off x="381000" y="1219200"/>
          <a:ext cx="3678238" cy="3992644"/>
        </p:xfrm>
        <a:graphic>
          <a:graphicData uri="http://schemas.openxmlformats.org/drawingml/2006/table">
            <a:tbl>
              <a:tblPr firstRow="1" bandRow="1">
                <a:tableStyleId>{5C22544A-7EE6-4342-B048-85BDC9FD1C3A}</a:tableStyleId>
              </a:tblPr>
              <a:tblGrid>
                <a:gridCol w="536895">
                  <a:extLst>
                    <a:ext uri="{9D8B030D-6E8A-4147-A177-3AD203B41FA5}">
                      <a16:colId xmlns:a16="http://schemas.microsoft.com/office/drawing/2014/main" val="20000"/>
                    </a:ext>
                  </a:extLst>
                </a:gridCol>
                <a:gridCol w="1902994">
                  <a:extLst>
                    <a:ext uri="{9D8B030D-6E8A-4147-A177-3AD203B41FA5}">
                      <a16:colId xmlns:a16="http://schemas.microsoft.com/office/drawing/2014/main" val="20001"/>
                    </a:ext>
                  </a:extLst>
                </a:gridCol>
                <a:gridCol w="1238349">
                  <a:extLst>
                    <a:ext uri="{9D8B030D-6E8A-4147-A177-3AD203B41FA5}">
                      <a16:colId xmlns:a16="http://schemas.microsoft.com/office/drawing/2014/main" val="20002"/>
                    </a:ext>
                  </a:extLst>
                </a:gridCol>
              </a:tblGrid>
              <a:tr h="914309">
                <a:tc>
                  <a:txBody>
                    <a:bodyPr/>
                    <a:lstStyle/>
                    <a:p>
                      <a:pPr algn="ctr"/>
                      <a:r>
                        <a:rPr lang="id-ID" sz="1800" dirty="0">
                          <a:latin typeface="Franklin Gothic Medium" pitchFamily="34" charset="0"/>
                        </a:rPr>
                        <a:t>No</a:t>
                      </a:r>
                    </a:p>
                  </a:txBody>
                  <a:tcPr marL="91429" marR="91429" marT="45692" marB="45692"/>
                </a:tc>
                <a:tc>
                  <a:txBody>
                    <a:bodyPr/>
                    <a:lstStyle/>
                    <a:p>
                      <a:pPr algn="ctr"/>
                      <a:r>
                        <a:rPr lang="id-ID" sz="1800" dirty="0">
                          <a:latin typeface="Franklin Gothic Medium" pitchFamily="34" charset="0"/>
                        </a:rPr>
                        <a:t>Kondisi</a:t>
                      </a:r>
                      <a:r>
                        <a:rPr lang="id-ID" sz="1800" baseline="0" dirty="0">
                          <a:latin typeface="Franklin Gothic Medium" pitchFamily="34" charset="0"/>
                        </a:rPr>
                        <a:t> Ketenagaan</a:t>
                      </a:r>
                      <a:endParaRPr lang="id-ID" sz="1800" dirty="0">
                        <a:latin typeface="Franklin Gothic Medium" pitchFamily="34" charset="0"/>
                      </a:endParaRPr>
                    </a:p>
                  </a:txBody>
                  <a:tcPr marL="91429" marR="91429" marT="45692" marB="45692"/>
                </a:tc>
                <a:tc>
                  <a:txBody>
                    <a:bodyPr/>
                    <a:lstStyle/>
                    <a:p>
                      <a:pPr algn="ctr"/>
                      <a:r>
                        <a:rPr lang="id-ID" sz="1800" dirty="0">
                          <a:latin typeface="Franklin Gothic Medium" pitchFamily="34" charset="0"/>
                        </a:rPr>
                        <a:t>Jumlah Puskesmas</a:t>
                      </a:r>
                    </a:p>
                  </a:txBody>
                  <a:tcPr marL="91429" marR="91429" marT="45692" marB="45692"/>
                </a:tc>
                <a:extLst>
                  <a:ext uri="{0D108BD9-81ED-4DB2-BD59-A6C34878D82A}">
                    <a16:rowId xmlns:a16="http://schemas.microsoft.com/office/drawing/2014/main" val="10000"/>
                  </a:ext>
                </a:extLst>
              </a:tr>
              <a:tr h="1188617">
                <a:tc>
                  <a:txBody>
                    <a:bodyPr/>
                    <a:lstStyle/>
                    <a:p>
                      <a:pPr algn="ctr"/>
                      <a:r>
                        <a:rPr lang="id-ID" sz="1800" dirty="0">
                          <a:latin typeface="Franklin Gothic Medium" pitchFamily="34" charset="0"/>
                        </a:rPr>
                        <a:t>1</a:t>
                      </a:r>
                    </a:p>
                  </a:txBody>
                  <a:tcPr marL="91429" marR="91429" marT="45692" marB="45692"/>
                </a:tc>
                <a:tc>
                  <a:txBody>
                    <a:bodyPr/>
                    <a:lstStyle/>
                    <a:p>
                      <a:r>
                        <a:rPr lang="id-ID" sz="1800" dirty="0">
                          <a:latin typeface="Franklin Gothic Medium" pitchFamily="34" charset="0"/>
                        </a:rPr>
                        <a:t>Puskesmas yang</a:t>
                      </a:r>
                      <a:r>
                        <a:rPr lang="id-ID" sz="1800" baseline="0" dirty="0">
                          <a:latin typeface="Franklin Gothic Medium" pitchFamily="34" charset="0"/>
                        </a:rPr>
                        <a:t> memiliki tenaga sesuai standar</a:t>
                      </a:r>
                      <a:endParaRPr lang="id-ID" sz="1800" dirty="0">
                        <a:latin typeface="Franklin Gothic Medium" pitchFamily="34" charset="0"/>
                      </a:endParaRPr>
                    </a:p>
                  </a:txBody>
                  <a:tcPr marL="91429" marR="91429" marT="45692" marB="45692"/>
                </a:tc>
                <a:tc>
                  <a:txBody>
                    <a:bodyPr/>
                    <a:lstStyle/>
                    <a:p>
                      <a:pPr algn="ctr"/>
                      <a:r>
                        <a:rPr lang="id-ID" sz="1800" dirty="0">
                          <a:latin typeface="Franklin Gothic Medium" pitchFamily="34" charset="0"/>
                        </a:rPr>
                        <a:t>1.015</a:t>
                      </a:r>
                    </a:p>
                  </a:txBody>
                  <a:tcPr marL="91429" marR="91429" marT="45692" marB="45692"/>
                </a:tc>
                <a:extLst>
                  <a:ext uri="{0D108BD9-81ED-4DB2-BD59-A6C34878D82A}">
                    <a16:rowId xmlns:a16="http://schemas.microsoft.com/office/drawing/2014/main" val="10001"/>
                  </a:ext>
                </a:extLst>
              </a:tr>
              <a:tr h="1188617">
                <a:tc>
                  <a:txBody>
                    <a:bodyPr/>
                    <a:lstStyle/>
                    <a:p>
                      <a:pPr algn="ctr"/>
                      <a:r>
                        <a:rPr lang="id-ID" sz="1800" dirty="0">
                          <a:latin typeface="Franklin Gothic Medium" pitchFamily="34" charset="0"/>
                        </a:rPr>
                        <a:t>2</a:t>
                      </a:r>
                    </a:p>
                  </a:txBody>
                  <a:tcPr marL="91429" marR="91429" marT="45692" marB="45692"/>
                </a:tc>
                <a:tc>
                  <a:txBody>
                    <a:bodyPr/>
                    <a:lstStyle/>
                    <a:p>
                      <a:r>
                        <a:rPr lang="id-ID" sz="1800" dirty="0">
                          <a:latin typeface="Franklin Gothic Medium" pitchFamily="34" charset="0"/>
                        </a:rPr>
                        <a:t>Puskesmas belum memiliki tenaga sesuai standar</a:t>
                      </a:r>
                    </a:p>
                  </a:txBody>
                  <a:tcPr marL="91429" marR="91429" marT="45692" marB="45692"/>
                </a:tc>
                <a:tc>
                  <a:txBody>
                    <a:bodyPr/>
                    <a:lstStyle/>
                    <a:p>
                      <a:pPr algn="ctr"/>
                      <a:r>
                        <a:rPr lang="id-ID" sz="1800" dirty="0">
                          <a:latin typeface="Franklin Gothic Medium" pitchFamily="34" charset="0"/>
                        </a:rPr>
                        <a:t>8.640</a:t>
                      </a:r>
                    </a:p>
                  </a:txBody>
                  <a:tcPr marL="91429" marR="91429" marT="45692" marB="45692"/>
                </a:tc>
                <a:extLst>
                  <a:ext uri="{0D108BD9-81ED-4DB2-BD59-A6C34878D82A}">
                    <a16:rowId xmlns:a16="http://schemas.microsoft.com/office/drawing/2014/main" val="10002"/>
                  </a:ext>
                </a:extLst>
              </a:tr>
              <a:tr h="701019">
                <a:tc gridSpan="2">
                  <a:txBody>
                    <a:bodyPr/>
                    <a:lstStyle/>
                    <a:p>
                      <a:pPr algn="ctr"/>
                      <a:r>
                        <a:rPr lang="id-ID" sz="2400" dirty="0">
                          <a:latin typeface="Franklin Gothic Medium" pitchFamily="34" charset="0"/>
                        </a:rPr>
                        <a:t>TOTAL</a:t>
                      </a:r>
                      <a:endParaRPr lang="id-ID" sz="2400" b="1" dirty="0">
                        <a:latin typeface="Franklin Gothic Medium" pitchFamily="34" charset="0"/>
                      </a:endParaRPr>
                    </a:p>
                  </a:txBody>
                  <a:tcPr marL="91429" marR="91429" marT="45692" marB="45692"/>
                </a:tc>
                <a:tc hMerge="1">
                  <a:txBody>
                    <a:bodyPr/>
                    <a:lstStyle/>
                    <a:p>
                      <a:endParaRPr lang="id-ID" dirty="0"/>
                    </a:p>
                  </a:txBody>
                  <a:tcPr/>
                </a:tc>
                <a:tc>
                  <a:txBody>
                    <a:bodyPr/>
                    <a:lstStyle/>
                    <a:p>
                      <a:pPr algn="ctr"/>
                      <a:r>
                        <a:rPr lang="id-ID" sz="2400" dirty="0">
                          <a:latin typeface="Franklin Gothic Medium" pitchFamily="34" charset="0"/>
                        </a:rPr>
                        <a:t>9.655</a:t>
                      </a:r>
                      <a:endParaRPr lang="id-ID" sz="2400" b="1" dirty="0">
                        <a:latin typeface="Franklin Gothic Medium" pitchFamily="34" charset="0"/>
                      </a:endParaRPr>
                    </a:p>
                  </a:txBody>
                  <a:tcPr marL="91429" marR="91429" marT="45692" marB="45692"/>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5076825" y="1214422"/>
          <a:ext cx="3914775" cy="4237037"/>
        </p:xfrm>
        <a:graphic>
          <a:graphicData uri="http://schemas.openxmlformats.org/drawingml/2006/table">
            <a:tbl>
              <a:tblPr firstRow="1" bandRow="1">
                <a:tableStyleId>{21E4AEA4-8DFA-4A89-87EB-49C32662AFE0}</a:tableStyleId>
              </a:tblPr>
              <a:tblGrid>
                <a:gridCol w="2359364">
                  <a:extLst>
                    <a:ext uri="{9D8B030D-6E8A-4147-A177-3AD203B41FA5}">
                      <a16:colId xmlns:a16="http://schemas.microsoft.com/office/drawing/2014/main" val="20000"/>
                    </a:ext>
                  </a:extLst>
                </a:gridCol>
                <a:gridCol w="1555411">
                  <a:extLst>
                    <a:ext uri="{9D8B030D-6E8A-4147-A177-3AD203B41FA5}">
                      <a16:colId xmlns:a16="http://schemas.microsoft.com/office/drawing/2014/main" val="20001"/>
                    </a:ext>
                  </a:extLst>
                </a:gridCol>
              </a:tblGrid>
              <a:tr h="579157">
                <a:tc>
                  <a:txBody>
                    <a:bodyPr/>
                    <a:lstStyle/>
                    <a:p>
                      <a:pPr algn="ctr"/>
                      <a:r>
                        <a:rPr lang="en-US" sz="1600" dirty="0" err="1">
                          <a:latin typeface="Franklin Gothic Medium" pitchFamily="34" charset="0"/>
                        </a:rPr>
                        <a:t>Jenis</a:t>
                      </a:r>
                      <a:r>
                        <a:rPr lang="en-US" sz="1600" dirty="0">
                          <a:latin typeface="Franklin Gothic Medium" pitchFamily="34" charset="0"/>
                        </a:rPr>
                        <a:t> </a:t>
                      </a:r>
                      <a:r>
                        <a:rPr lang="en-US" sz="1600" dirty="0" err="1">
                          <a:latin typeface="Franklin Gothic Medium" pitchFamily="34" charset="0"/>
                        </a:rPr>
                        <a:t>Nakes</a:t>
                      </a:r>
                      <a:endParaRPr lang="en-US" sz="1600" dirty="0">
                        <a:latin typeface="Franklin Gothic Medium" pitchFamily="34" charset="0"/>
                      </a:endParaRPr>
                    </a:p>
                  </a:txBody>
                  <a:tcPr marL="91443" marR="91443" marT="45728" marB="45728" anchor="ctr"/>
                </a:tc>
                <a:tc>
                  <a:txBody>
                    <a:bodyPr/>
                    <a:lstStyle/>
                    <a:p>
                      <a:pPr algn="ctr"/>
                      <a:r>
                        <a:rPr lang="en-US" sz="1600" dirty="0" err="1">
                          <a:latin typeface="Franklin Gothic Medium" pitchFamily="34" charset="0"/>
                        </a:rPr>
                        <a:t>Kekurangan</a:t>
                      </a:r>
                      <a:endParaRPr lang="id-ID" sz="1600" dirty="0">
                        <a:latin typeface="Franklin Gothic Medium" pitchFamily="34" charset="0"/>
                      </a:endParaRPr>
                    </a:p>
                    <a:p>
                      <a:pPr algn="ctr"/>
                      <a:r>
                        <a:rPr lang="id-ID" sz="1600" dirty="0">
                          <a:latin typeface="Franklin Gothic Medium" pitchFamily="34" charset="0"/>
                        </a:rPr>
                        <a:t>TH</a:t>
                      </a:r>
                      <a:r>
                        <a:rPr lang="id-ID" sz="1600" baseline="0" dirty="0">
                          <a:latin typeface="Franklin Gothic Medium" pitchFamily="34" charset="0"/>
                        </a:rPr>
                        <a:t> 2014</a:t>
                      </a:r>
                      <a:endParaRPr lang="en-US" sz="1600" dirty="0">
                        <a:latin typeface="Franklin Gothic Medium" pitchFamily="34" charset="0"/>
                      </a:endParaRPr>
                    </a:p>
                  </a:txBody>
                  <a:tcPr marL="91443" marR="91443" marT="45728" marB="45728" anchor="ctr"/>
                </a:tc>
                <a:extLst>
                  <a:ext uri="{0D108BD9-81ED-4DB2-BD59-A6C34878D82A}">
                    <a16:rowId xmlns:a16="http://schemas.microsoft.com/office/drawing/2014/main" val="10000"/>
                  </a:ext>
                </a:extLst>
              </a:tr>
              <a:tr h="365788">
                <a:tc>
                  <a:txBody>
                    <a:bodyPr/>
                    <a:lstStyle/>
                    <a:p>
                      <a:r>
                        <a:rPr lang="en-US" sz="1800" dirty="0" err="1">
                          <a:latin typeface="Franklin Gothic Medium" pitchFamily="34" charset="0"/>
                        </a:rPr>
                        <a:t>Dokter</a:t>
                      </a:r>
                      <a:r>
                        <a:rPr lang="en-US" sz="1800" dirty="0">
                          <a:latin typeface="Franklin Gothic Medium" pitchFamily="34" charset="0"/>
                        </a:rPr>
                        <a:t> </a:t>
                      </a:r>
                      <a:r>
                        <a:rPr lang="en-US" sz="1800" dirty="0" err="1">
                          <a:latin typeface="Franklin Gothic Medium" pitchFamily="34" charset="0"/>
                        </a:rPr>
                        <a:t>Umum</a:t>
                      </a:r>
                      <a:endParaRPr lang="en-US" sz="1800" dirty="0">
                        <a:latin typeface="Franklin Gothic Medium" pitchFamily="34" charset="0"/>
                      </a:endParaRPr>
                    </a:p>
                  </a:txBody>
                  <a:tcPr marL="91443" marR="91443" marT="45728" marB="45728" anchor="ctr"/>
                </a:tc>
                <a:tc>
                  <a:txBody>
                    <a:bodyPr/>
                    <a:lstStyle/>
                    <a:p>
                      <a:pPr algn="ctr"/>
                      <a:r>
                        <a:rPr lang="en-US" sz="1800" dirty="0">
                          <a:latin typeface="Franklin Gothic Medium" pitchFamily="34" charset="0"/>
                        </a:rPr>
                        <a:t>2.513</a:t>
                      </a:r>
                    </a:p>
                  </a:txBody>
                  <a:tcPr marL="91443" marR="91443" marT="45728" marB="45728" anchor="ctr"/>
                </a:tc>
                <a:extLst>
                  <a:ext uri="{0D108BD9-81ED-4DB2-BD59-A6C34878D82A}">
                    <a16:rowId xmlns:a16="http://schemas.microsoft.com/office/drawing/2014/main" val="10001"/>
                  </a:ext>
                </a:extLst>
              </a:tr>
              <a:tr h="365788">
                <a:tc>
                  <a:txBody>
                    <a:bodyPr/>
                    <a:lstStyle/>
                    <a:p>
                      <a:r>
                        <a:rPr lang="en-US" sz="1800" dirty="0" err="1">
                          <a:latin typeface="Franklin Gothic Medium" pitchFamily="34" charset="0"/>
                        </a:rPr>
                        <a:t>Dokter</a:t>
                      </a:r>
                      <a:r>
                        <a:rPr lang="en-US" sz="1800" dirty="0">
                          <a:latin typeface="Franklin Gothic Medium" pitchFamily="34" charset="0"/>
                        </a:rPr>
                        <a:t> Gigi</a:t>
                      </a:r>
                    </a:p>
                  </a:txBody>
                  <a:tcPr marL="91443" marR="91443" marT="45728" marB="45728" anchor="ctr"/>
                </a:tc>
                <a:tc>
                  <a:txBody>
                    <a:bodyPr/>
                    <a:lstStyle/>
                    <a:p>
                      <a:pPr algn="ctr"/>
                      <a:r>
                        <a:rPr lang="en-US" sz="1800" dirty="0">
                          <a:latin typeface="Franklin Gothic Medium" pitchFamily="34" charset="0"/>
                        </a:rPr>
                        <a:t>4.526</a:t>
                      </a:r>
                    </a:p>
                  </a:txBody>
                  <a:tcPr marL="91443" marR="91443" marT="45728" marB="45728" anchor="ctr"/>
                </a:tc>
                <a:extLst>
                  <a:ext uri="{0D108BD9-81ED-4DB2-BD59-A6C34878D82A}">
                    <a16:rowId xmlns:a16="http://schemas.microsoft.com/office/drawing/2014/main" val="10002"/>
                  </a:ext>
                </a:extLst>
              </a:tr>
              <a:tr h="365788">
                <a:tc>
                  <a:txBody>
                    <a:bodyPr/>
                    <a:lstStyle/>
                    <a:p>
                      <a:r>
                        <a:rPr lang="en-US" sz="1800" dirty="0" err="1">
                          <a:latin typeface="Franklin Gothic Medium" pitchFamily="34" charset="0"/>
                        </a:rPr>
                        <a:t>Perawat</a:t>
                      </a:r>
                      <a:endParaRPr lang="en-US" sz="1800" dirty="0">
                        <a:latin typeface="Franklin Gothic Medium" pitchFamily="34" charset="0"/>
                      </a:endParaRPr>
                    </a:p>
                  </a:txBody>
                  <a:tcPr marL="91443" marR="91443" marT="45728" marB="45728" anchor="ctr"/>
                </a:tc>
                <a:tc>
                  <a:txBody>
                    <a:bodyPr/>
                    <a:lstStyle/>
                    <a:p>
                      <a:pPr algn="ctr"/>
                      <a:r>
                        <a:rPr lang="en-US" sz="1800" dirty="0">
                          <a:latin typeface="Franklin Gothic Medium" pitchFamily="34" charset="0"/>
                        </a:rPr>
                        <a:t>7.901</a:t>
                      </a:r>
                    </a:p>
                  </a:txBody>
                  <a:tcPr marL="91443" marR="91443" marT="45728" marB="45728" anchor="ctr"/>
                </a:tc>
                <a:extLst>
                  <a:ext uri="{0D108BD9-81ED-4DB2-BD59-A6C34878D82A}">
                    <a16:rowId xmlns:a16="http://schemas.microsoft.com/office/drawing/2014/main" val="10003"/>
                  </a:ext>
                </a:extLst>
              </a:tr>
              <a:tr h="365788">
                <a:tc>
                  <a:txBody>
                    <a:bodyPr/>
                    <a:lstStyle/>
                    <a:p>
                      <a:r>
                        <a:rPr lang="en-US" sz="1800" dirty="0" err="1">
                          <a:latin typeface="Franklin Gothic Medium" pitchFamily="34" charset="0"/>
                        </a:rPr>
                        <a:t>Bidan</a:t>
                      </a:r>
                      <a:endParaRPr lang="en-US" sz="1800" dirty="0">
                        <a:latin typeface="Franklin Gothic Medium" pitchFamily="34" charset="0"/>
                      </a:endParaRPr>
                    </a:p>
                  </a:txBody>
                  <a:tcPr marL="91443" marR="91443" marT="45728" marB="45728" anchor="ctr"/>
                </a:tc>
                <a:tc>
                  <a:txBody>
                    <a:bodyPr/>
                    <a:lstStyle/>
                    <a:p>
                      <a:pPr algn="ctr"/>
                      <a:r>
                        <a:rPr lang="en-US" sz="1800" dirty="0">
                          <a:latin typeface="Franklin Gothic Medium" pitchFamily="34" charset="0"/>
                        </a:rPr>
                        <a:t>6.861</a:t>
                      </a:r>
                    </a:p>
                  </a:txBody>
                  <a:tcPr marL="91443" marR="91443" marT="45728" marB="45728" anchor="ctr"/>
                </a:tc>
                <a:extLst>
                  <a:ext uri="{0D108BD9-81ED-4DB2-BD59-A6C34878D82A}">
                    <a16:rowId xmlns:a16="http://schemas.microsoft.com/office/drawing/2014/main" val="10004"/>
                  </a:ext>
                </a:extLst>
              </a:tr>
              <a:tr h="365788">
                <a:tc>
                  <a:txBody>
                    <a:bodyPr/>
                    <a:lstStyle/>
                    <a:p>
                      <a:r>
                        <a:rPr lang="en-US" sz="1800" dirty="0" err="1">
                          <a:latin typeface="Franklin Gothic Medium" pitchFamily="34" charset="0"/>
                        </a:rPr>
                        <a:t>Tenaga</a:t>
                      </a:r>
                      <a:r>
                        <a:rPr lang="en-US" sz="1800" dirty="0">
                          <a:latin typeface="Franklin Gothic Medium" pitchFamily="34" charset="0"/>
                        </a:rPr>
                        <a:t> </a:t>
                      </a:r>
                      <a:r>
                        <a:rPr lang="en-US" sz="1800" dirty="0" err="1">
                          <a:latin typeface="Franklin Gothic Medium" pitchFamily="34" charset="0"/>
                        </a:rPr>
                        <a:t>farmasi</a:t>
                      </a:r>
                      <a:endParaRPr lang="en-US" sz="1800" dirty="0">
                        <a:latin typeface="Franklin Gothic Medium" pitchFamily="34" charset="0"/>
                      </a:endParaRPr>
                    </a:p>
                  </a:txBody>
                  <a:tcPr marL="91443" marR="91443" marT="45728" marB="45728" anchor="ctr"/>
                </a:tc>
                <a:tc>
                  <a:txBody>
                    <a:bodyPr/>
                    <a:lstStyle/>
                    <a:p>
                      <a:pPr algn="ctr"/>
                      <a:r>
                        <a:rPr lang="en-US" sz="1800" dirty="0">
                          <a:latin typeface="Franklin Gothic Medium" pitchFamily="34" charset="0"/>
                        </a:rPr>
                        <a:t>4.086</a:t>
                      </a:r>
                    </a:p>
                  </a:txBody>
                  <a:tcPr marL="91443" marR="91443" marT="45728" marB="45728" anchor="ctr"/>
                </a:tc>
                <a:extLst>
                  <a:ext uri="{0D108BD9-81ED-4DB2-BD59-A6C34878D82A}">
                    <a16:rowId xmlns:a16="http://schemas.microsoft.com/office/drawing/2014/main" val="10005"/>
                  </a:ext>
                </a:extLst>
              </a:tr>
              <a:tr h="365788">
                <a:tc>
                  <a:txBody>
                    <a:bodyPr/>
                    <a:lstStyle/>
                    <a:p>
                      <a:r>
                        <a:rPr lang="en-US" sz="1800" dirty="0" err="1">
                          <a:latin typeface="Franklin Gothic Medium" pitchFamily="34" charset="0"/>
                        </a:rPr>
                        <a:t>Kesmas</a:t>
                      </a:r>
                      <a:endParaRPr lang="en-US" sz="1800" dirty="0">
                        <a:latin typeface="Franklin Gothic Medium" pitchFamily="34" charset="0"/>
                      </a:endParaRPr>
                    </a:p>
                  </a:txBody>
                  <a:tcPr marL="91443" marR="91443" marT="45728" marB="45728" anchor="ctr"/>
                </a:tc>
                <a:tc>
                  <a:txBody>
                    <a:bodyPr/>
                    <a:lstStyle/>
                    <a:p>
                      <a:pPr algn="ctr"/>
                      <a:r>
                        <a:rPr lang="en-US" sz="1800" dirty="0">
                          <a:latin typeface="Franklin Gothic Medium" pitchFamily="34" charset="0"/>
                        </a:rPr>
                        <a:t>3.180</a:t>
                      </a:r>
                    </a:p>
                  </a:txBody>
                  <a:tcPr marL="91443" marR="91443" marT="45728" marB="45728" anchor="ctr"/>
                </a:tc>
                <a:extLst>
                  <a:ext uri="{0D108BD9-81ED-4DB2-BD59-A6C34878D82A}">
                    <a16:rowId xmlns:a16="http://schemas.microsoft.com/office/drawing/2014/main" val="10006"/>
                  </a:ext>
                </a:extLst>
              </a:tr>
              <a:tr h="365788">
                <a:tc>
                  <a:txBody>
                    <a:bodyPr/>
                    <a:lstStyle/>
                    <a:p>
                      <a:r>
                        <a:rPr lang="en-US" sz="1800" dirty="0">
                          <a:latin typeface="Franklin Gothic Medium" pitchFamily="34" charset="0"/>
                        </a:rPr>
                        <a:t>Sanitarian</a:t>
                      </a:r>
                    </a:p>
                  </a:txBody>
                  <a:tcPr marL="91443" marR="91443" marT="45728" marB="45728" anchor="ctr"/>
                </a:tc>
                <a:tc>
                  <a:txBody>
                    <a:bodyPr/>
                    <a:lstStyle/>
                    <a:p>
                      <a:pPr algn="ctr"/>
                      <a:r>
                        <a:rPr lang="en-US" sz="1800" dirty="0">
                          <a:latin typeface="Franklin Gothic Medium" pitchFamily="34" charset="0"/>
                        </a:rPr>
                        <a:t>3.367</a:t>
                      </a:r>
                    </a:p>
                  </a:txBody>
                  <a:tcPr marL="91443" marR="91443" marT="45728" marB="45728" anchor="ctr"/>
                </a:tc>
                <a:extLst>
                  <a:ext uri="{0D108BD9-81ED-4DB2-BD59-A6C34878D82A}">
                    <a16:rowId xmlns:a16="http://schemas.microsoft.com/office/drawing/2014/main" val="10007"/>
                  </a:ext>
                </a:extLst>
              </a:tr>
              <a:tr h="365788">
                <a:tc>
                  <a:txBody>
                    <a:bodyPr/>
                    <a:lstStyle/>
                    <a:p>
                      <a:r>
                        <a:rPr lang="en-US" sz="1800" dirty="0" err="1">
                          <a:latin typeface="Franklin Gothic Medium" pitchFamily="34" charset="0"/>
                        </a:rPr>
                        <a:t>Gizi</a:t>
                      </a:r>
                      <a:endParaRPr lang="en-US" sz="1800" dirty="0">
                        <a:latin typeface="Franklin Gothic Medium" pitchFamily="34" charset="0"/>
                      </a:endParaRPr>
                    </a:p>
                  </a:txBody>
                  <a:tcPr marL="91443" marR="91443" marT="45728" marB="45728" anchor="ctr"/>
                </a:tc>
                <a:tc>
                  <a:txBody>
                    <a:bodyPr/>
                    <a:lstStyle/>
                    <a:p>
                      <a:pPr algn="ctr"/>
                      <a:r>
                        <a:rPr lang="en-US" sz="1800" dirty="0">
                          <a:latin typeface="Franklin Gothic Medium" pitchFamily="34" charset="0"/>
                        </a:rPr>
                        <a:t>5.721</a:t>
                      </a:r>
                    </a:p>
                  </a:txBody>
                  <a:tcPr marL="91443" marR="91443" marT="45728" marB="45728" anchor="ctr"/>
                </a:tc>
                <a:extLst>
                  <a:ext uri="{0D108BD9-81ED-4DB2-BD59-A6C34878D82A}">
                    <a16:rowId xmlns:a16="http://schemas.microsoft.com/office/drawing/2014/main" val="10008"/>
                  </a:ext>
                </a:extLst>
              </a:tr>
              <a:tr h="365788">
                <a:tc>
                  <a:txBody>
                    <a:bodyPr/>
                    <a:lstStyle/>
                    <a:p>
                      <a:r>
                        <a:rPr lang="en-US" sz="1800" dirty="0" err="1">
                          <a:latin typeface="Franklin Gothic Medium" pitchFamily="34" charset="0"/>
                        </a:rPr>
                        <a:t>Analis</a:t>
                      </a:r>
                      <a:r>
                        <a:rPr lang="en-US" sz="1800" dirty="0">
                          <a:latin typeface="Franklin Gothic Medium" pitchFamily="34" charset="0"/>
                        </a:rPr>
                        <a:t> </a:t>
                      </a:r>
                      <a:r>
                        <a:rPr lang="en-US" sz="1800" dirty="0" err="1">
                          <a:latin typeface="Franklin Gothic Medium" pitchFamily="34" charset="0"/>
                        </a:rPr>
                        <a:t>Kesehatan</a:t>
                      </a:r>
                      <a:endParaRPr lang="en-US" sz="1800" dirty="0">
                        <a:latin typeface="Franklin Gothic Medium" pitchFamily="34" charset="0"/>
                      </a:endParaRPr>
                    </a:p>
                  </a:txBody>
                  <a:tcPr marL="91443" marR="91443" marT="45728" marB="45728" anchor="ctr"/>
                </a:tc>
                <a:tc>
                  <a:txBody>
                    <a:bodyPr/>
                    <a:lstStyle/>
                    <a:p>
                      <a:pPr algn="ctr"/>
                      <a:r>
                        <a:rPr lang="en-US" sz="1800" dirty="0">
                          <a:latin typeface="Franklin Gothic Medium" pitchFamily="34" charset="0"/>
                        </a:rPr>
                        <a:t>5.701</a:t>
                      </a:r>
                    </a:p>
                  </a:txBody>
                  <a:tcPr marL="91443" marR="91443" marT="45728" marB="45728" anchor="ctr"/>
                </a:tc>
                <a:extLst>
                  <a:ext uri="{0D108BD9-81ED-4DB2-BD59-A6C34878D82A}">
                    <a16:rowId xmlns:a16="http://schemas.microsoft.com/office/drawing/2014/main" val="10009"/>
                  </a:ext>
                </a:extLst>
              </a:tr>
              <a:tr h="365788">
                <a:tc>
                  <a:txBody>
                    <a:bodyPr/>
                    <a:lstStyle/>
                    <a:p>
                      <a:r>
                        <a:rPr lang="en-US" sz="1800" dirty="0">
                          <a:latin typeface="Franklin Gothic Medium" pitchFamily="34" charset="0"/>
                        </a:rPr>
                        <a:t>T  O  T  A  L</a:t>
                      </a:r>
                      <a:endParaRPr lang="en-US" sz="1800" b="1" dirty="0">
                        <a:latin typeface="Franklin Gothic Medium" pitchFamily="34" charset="0"/>
                      </a:endParaRPr>
                    </a:p>
                  </a:txBody>
                  <a:tcPr marL="91443" marR="91443" marT="45728" marB="45728" anchor="ctr"/>
                </a:tc>
                <a:tc>
                  <a:txBody>
                    <a:bodyPr/>
                    <a:lstStyle/>
                    <a:p>
                      <a:pPr algn="ctr"/>
                      <a:r>
                        <a:rPr lang="en-US" sz="1800" dirty="0">
                          <a:latin typeface="Franklin Gothic Medium" pitchFamily="34" charset="0"/>
                        </a:rPr>
                        <a:t>43.856</a:t>
                      </a:r>
                      <a:endParaRPr lang="en-US" sz="1800" b="1" dirty="0">
                        <a:latin typeface="Franklin Gothic Medium" pitchFamily="34" charset="0"/>
                      </a:endParaRPr>
                    </a:p>
                  </a:txBody>
                  <a:tcPr marL="91443" marR="91443" marT="45728" marB="45728" anchor="ctr"/>
                </a:tc>
                <a:extLst>
                  <a:ext uri="{0D108BD9-81ED-4DB2-BD59-A6C34878D82A}">
                    <a16:rowId xmlns:a16="http://schemas.microsoft.com/office/drawing/2014/main" val="10010"/>
                  </a:ext>
                </a:extLst>
              </a:tr>
            </a:tbl>
          </a:graphicData>
        </a:graphic>
      </p:graphicFrame>
      <p:sp>
        <p:nvSpPr>
          <p:cNvPr id="6" name="Right Arrow 5"/>
          <p:cNvSpPr/>
          <p:nvPr/>
        </p:nvSpPr>
        <p:spPr>
          <a:xfrm>
            <a:off x="4114800" y="3571876"/>
            <a:ext cx="928688" cy="642938"/>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buFont typeface="Arial" pitchFamily="34" charset="0"/>
              <a:buNone/>
              <a:defRPr/>
            </a:pPr>
            <a:endParaRPr lang="id-ID"/>
          </a:p>
        </p:txBody>
      </p:sp>
      <p:sp>
        <p:nvSpPr>
          <p:cNvPr id="6207" name="TextBox 6"/>
          <p:cNvSpPr txBox="1">
            <a:spLocks noChangeArrowheads="1"/>
          </p:cNvSpPr>
          <p:nvPr/>
        </p:nvSpPr>
        <p:spPr bwMode="auto">
          <a:xfrm>
            <a:off x="0" y="5965825"/>
            <a:ext cx="7696200" cy="708025"/>
          </a:xfrm>
          <a:prstGeom prst="rect">
            <a:avLst/>
          </a:prstGeom>
          <a:noFill/>
          <a:ln w="9525">
            <a:noFill/>
            <a:miter lim="800000"/>
            <a:headEnd/>
            <a:tailEnd/>
          </a:ln>
        </p:spPr>
        <p:txBody>
          <a:bodyPr>
            <a:spAutoFit/>
          </a:bodyPr>
          <a:lstStyle/>
          <a:p>
            <a:pPr eaLnBrk="1" hangingPunct="1"/>
            <a:r>
              <a:rPr lang="id-ID" altLang="en-US" sz="1200">
                <a:ea typeface="MS PGothic" pitchFamily="34" charset="-128"/>
              </a:rPr>
              <a:t>Standar ketenagaan di Puskesmas berdasarkan Permenkes 75/2014 tentang Pusat Kesehatan Masyarakat</a:t>
            </a:r>
          </a:p>
          <a:p>
            <a:pPr eaLnBrk="1" hangingPunct="1"/>
            <a:endParaRPr lang="id-ID" altLang="en-US" sz="1400" b="1">
              <a:ea typeface="MS PGothic" pitchFamily="34" charset="-128"/>
            </a:endParaRPr>
          </a:p>
          <a:p>
            <a:pPr eaLnBrk="1" hangingPunct="1"/>
            <a:r>
              <a:rPr lang="id-ID" altLang="en-US" sz="1400" b="1">
                <a:ea typeface="MS PGothic" pitchFamily="34" charset="-128"/>
              </a:rPr>
              <a:t>Sumber data : Badan PPSDMK, 1 Oktober 2014</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295</TotalTime>
  <Words>2956</Words>
  <Application>Microsoft Office PowerPoint</Application>
  <PresentationFormat>On-screen Show (4:3)</PresentationFormat>
  <Paragraphs>509</Paragraphs>
  <Slides>30</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Narrow</vt:lpstr>
      <vt:lpstr>Arial Rounded MT Bold</vt:lpstr>
      <vt:lpstr>Bernard MT Condensed</vt:lpstr>
      <vt:lpstr>Calibri</vt:lpstr>
      <vt:lpstr>Cambria</vt:lpstr>
      <vt:lpstr>Franklin Gothic Medium</vt:lpstr>
      <vt:lpstr>Impact</vt:lpstr>
      <vt:lpstr>Wingdings</vt:lpstr>
      <vt:lpstr>Office Theme</vt:lpstr>
      <vt:lpstr> PENGUATAN MANAJEMEN SDM KESEHATAN DALAM RANGKA  PENINGKATAN DERAJAT KESEHATAN</vt:lpstr>
      <vt:lpstr>ANALISA SITUASI MASALAH KESEHATAN</vt:lpstr>
      <vt:lpstr>PowerPoint Presentation</vt:lpstr>
      <vt:lpstr>PowerPoint Presentation</vt:lpstr>
      <vt:lpstr>TRANSISI EPIDEMIOLOGI </vt:lpstr>
      <vt:lpstr>PowerPoint Presentation</vt:lpstr>
      <vt:lpstr>HEALTHCARE COST  (PRIMARY VS SECOND/TERTIARY CARE)</vt:lpstr>
      <vt:lpstr>PowerPoint Presentation</vt:lpstr>
      <vt:lpstr>Keadaan Tenaga Kesehatan di Puskesmas</vt:lpstr>
      <vt:lpstr>KETERSEDIAAN SDM KESEHATAN</vt:lpstr>
      <vt:lpstr>KETERSEDIAAN SDM KESEHATAN</vt:lpstr>
      <vt:lpstr>PETA PERSENTASE PUSKESMAS YANG MEMILIKI JUMLAH BIDAN DI BAWAH STANDAR KETENAGAAN</vt:lpstr>
      <vt:lpstr>ARAH PEMBANGUNAN KESEHATAN</vt:lpstr>
      <vt:lpstr>PowerPoint Presentation</vt:lpstr>
      <vt:lpstr>PROGRAM INDONESIA SEHAT</vt:lpstr>
      <vt:lpstr>PowerPoint Presentation</vt:lpstr>
      <vt:lpstr>KELANJUTAN MDGs</vt:lpstr>
      <vt:lpstr>SASARAN STRATEGIS 2016 PEMENUHAN SDM KESEHATAN</vt:lpstr>
      <vt:lpstr>ISU PENGUATAN MANAJEMEN SDM KESEHATAN YANG DIHARAPKAN</vt:lpstr>
      <vt:lpstr>PowerPoint Presentation</vt:lpstr>
      <vt:lpstr>PENGUATAN KOMPONEN MANAJEMEN SDM KESEHATAN</vt:lpstr>
      <vt:lpstr>PowerPoint Presentation</vt:lpstr>
      <vt:lpstr>UPAYA PEMENUHAN</vt:lpstr>
      <vt:lpstr>PERAN DAN TANGGUNGJAWAB PEMERINTAH PROVINSI DAN KABUPATEN/KOTA</vt:lpstr>
      <vt:lpstr>UU NO 23 TAHUN 2014 :  PEMERINTAHAN DAERAH URUSAN SUMBER DAYA MANUSIA KESEHATAN</vt:lpstr>
      <vt:lpstr>PowerPoint Presentation</vt:lpstr>
      <vt:lpstr>PEMBAGIAN PERAN DAN TANGGUNGJAWAB</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cp:lastModifiedBy>
  <cp:revision>21</cp:revision>
  <dcterms:created xsi:type="dcterms:W3CDTF">2016-02-07T23:21:24Z</dcterms:created>
  <dcterms:modified xsi:type="dcterms:W3CDTF">2022-06-10T01:06:47Z</dcterms:modified>
</cp:coreProperties>
</file>