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9" r:id="rId13"/>
    <p:sldId id="268" r:id="rId14"/>
    <p:sldId id="270" r:id="rId15"/>
    <p:sldId id="272" r:id="rId16"/>
    <p:sldId id="271" r:id="rId17"/>
    <p:sldId id="273" r:id="rId18"/>
    <p:sldId id="274" r:id="rId19"/>
    <p:sldId id="275" r:id="rId20"/>
    <p:sldId id="276" r:id="rId21"/>
    <p:sldId id="277" r:id="rId22"/>
    <p:sldId id="278"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55BBA1-7C8B-4198-9981-76CE950C0A9E}" type="datetimeFigureOut">
              <a:rPr lang="id-ID" smtClean="0"/>
              <a:pPr/>
              <a:t>17/10/2022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7A0120-7450-43E7-8B19-90BBB3F7BEE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5BBA1-7C8B-4198-9981-76CE950C0A9E}" type="datetimeFigureOut">
              <a:rPr lang="id-ID" smtClean="0"/>
              <a:pPr/>
              <a:t>17/10/2022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0120-7450-43E7-8B19-90BBB3F7BEE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SISTEM SYARAF</a:t>
            </a:r>
          </a:p>
        </p:txBody>
      </p:sp>
      <p:sp>
        <p:nvSpPr>
          <p:cNvPr id="3" name="Subtitle 2"/>
          <p:cNvSpPr>
            <a:spLocks noGrp="1"/>
          </p:cNvSpPr>
          <p:nvPr>
            <p:ph type="subTitle" idx="1"/>
          </p:nvPr>
        </p:nvSpPr>
        <p:spPr/>
        <p:txBody>
          <a:bodyPr/>
          <a:lstStyle/>
          <a:p>
            <a:r>
              <a:rPr lang="en-US" dirty="0" err="1"/>
              <a:t>DR.Muhammad</a:t>
            </a:r>
            <a:r>
              <a:rPr lang="en-US" dirty="0"/>
              <a:t> Tahir, SKM.,</a:t>
            </a:r>
            <a:r>
              <a:rPr lang="en-US" dirty="0" err="1"/>
              <a:t>M.Kes</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pPr algn="l"/>
            <a:r>
              <a:rPr lang="id-ID" b="1" dirty="0"/>
              <a:t>2. Sel Glial</a:t>
            </a:r>
            <a:endParaRPr lang="id-ID" dirty="0"/>
          </a:p>
        </p:txBody>
      </p:sp>
      <p:sp>
        <p:nvSpPr>
          <p:cNvPr id="3" name="Content Placeholder 2"/>
          <p:cNvSpPr>
            <a:spLocks noGrp="1"/>
          </p:cNvSpPr>
          <p:nvPr>
            <p:ph idx="1"/>
          </p:nvPr>
        </p:nvSpPr>
        <p:spPr>
          <a:xfrm>
            <a:off x="428596" y="1142984"/>
            <a:ext cx="8229600" cy="4525963"/>
          </a:xfrm>
        </p:spPr>
        <p:txBody>
          <a:bodyPr/>
          <a:lstStyle/>
          <a:p>
            <a:r>
              <a:rPr lang="id-ID" sz="2400" dirty="0"/>
              <a:t>Sel Glial berfungsi diantaranya untuk memberi nutrisi pada sel saraf. Macam-macam neuroglia diantaranya adalah astrosit, oligodendrosit, mikroglia, dan makroglia.</a:t>
            </a:r>
          </a:p>
          <a:p>
            <a:endParaRPr lang="id-ID" dirty="0"/>
          </a:p>
        </p:txBody>
      </p:sp>
      <p:pic>
        <p:nvPicPr>
          <p:cNvPr id="2050" name="Picture 2" descr="E:\MATERI AJAR ANATOMI\SAHARIAH\Kep\Materi\18-11-2014-18-00-01.jpg"/>
          <p:cNvPicPr>
            <a:picLocks noChangeAspect="1" noChangeArrowheads="1"/>
          </p:cNvPicPr>
          <p:nvPr/>
        </p:nvPicPr>
        <p:blipFill>
          <a:blip r:embed="rId2"/>
          <a:srcRect/>
          <a:stretch>
            <a:fillRect/>
          </a:stretch>
        </p:blipFill>
        <p:spPr bwMode="auto">
          <a:xfrm>
            <a:off x="1285852" y="2428868"/>
            <a:ext cx="6357982" cy="407196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439718"/>
          </a:xfrm>
        </p:spPr>
        <p:txBody>
          <a:bodyPr>
            <a:normAutofit fontScale="90000"/>
          </a:bodyPr>
          <a:lstStyle/>
          <a:p>
            <a:r>
              <a:rPr lang="id-ID" b="1" i="1" dirty="0"/>
              <a:t>Impuls</a:t>
            </a:r>
            <a:endParaRPr lang="id-ID" dirty="0"/>
          </a:p>
        </p:txBody>
      </p:sp>
      <p:sp>
        <p:nvSpPr>
          <p:cNvPr id="3" name="Content Placeholder 2"/>
          <p:cNvSpPr>
            <a:spLocks noGrp="1"/>
          </p:cNvSpPr>
          <p:nvPr>
            <p:ph idx="1"/>
          </p:nvPr>
        </p:nvSpPr>
        <p:spPr>
          <a:xfrm>
            <a:off x="428596" y="642918"/>
            <a:ext cx="8229600" cy="3714776"/>
          </a:xfrm>
        </p:spPr>
        <p:txBody>
          <a:bodyPr>
            <a:normAutofit/>
          </a:bodyPr>
          <a:lstStyle/>
          <a:p>
            <a:r>
              <a:rPr lang="id-ID" sz="2400" dirty="0">
                <a:solidFill>
                  <a:srgbClr val="FF0000"/>
                </a:solidFill>
              </a:rPr>
              <a:t>Impuls</a:t>
            </a:r>
            <a:r>
              <a:rPr lang="id-ID" sz="2400" dirty="0"/>
              <a:t> adalah rangsangan atau pesan yang diterima oleh reseptor dari lingkungan luar, kemudian dibawa oleh neuron. Impuls dapat juga dikatakan sebagai serangkaian pulsa elektrik yang menjalari serabut saraf</a:t>
            </a:r>
          </a:p>
        </p:txBody>
      </p:sp>
      <p:pic>
        <p:nvPicPr>
          <p:cNvPr id="6" name="Picture 2" descr="E:\MATERI AJAR ANATOMI\SAHARIAH\Kep\Materi\impuls1.png"/>
          <p:cNvPicPr>
            <a:picLocks noChangeAspect="1" noChangeArrowheads="1"/>
          </p:cNvPicPr>
          <p:nvPr/>
        </p:nvPicPr>
        <p:blipFill>
          <a:blip r:embed="rId2"/>
          <a:srcRect/>
          <a:stretch>
            <a:fillRect/>
          </a:stretch>
        </p:blipFill>
        <p:spPr bwMode="auto">
          <a:xfrm>
            <a:off x="1000100" y="2285992"/>
            <a:ext cx="6929486" cy="4143404"/>
          </a:xfrm>
          <a:prstGeom prst="rect">
            <a:avLst/>
          </a:prstGeom>
          <a:noFill/>
        </p:spPr>
      </p:pic>
      <p:sp>
        <p:nvSpPr>
          <p:cNvPr id="7" name="Rectangle 6"/>
          <p:cNvSpPr/>
          <p:nvPr/>
        </p:nvSpPr>
        <p:spPr>
          <a:xfrm>
            <a:off x="857224" y="6143644"/>
            <a:ext cx="585791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d-ID" dirty="0"/>
            </a:br>
            <a:endParaRPr lang="id-ID" dirty="0"/>
          </a:p>
        </p:txBody>
      </p:sp>
      <p:sp>
        <p:nvSpPr>
          <p:cNvPr id="3" name="Content Placeholder 2"/>
          <p:cNvSpPr>
            <a:spLocks noGrp="1"/>
          </p:cNvSpPr>
          <p:nvPr>
            <p:ph idx="1"/>
          </p:nvPr>
        </p:nvSpPr>
        <p:spPr>
          <a:xfrm>
            <a:off x="457200" y="571480"/>
            <a:ext cx="8229600" cy="5554683"/>
          </a:xfrm>
        </p:spPr>
        <p:txBody>
          <a:bodyPr>
            <a:normAutofit/>
          </a:bodyPr>
          <a:lstStyle/>
          <a:p>
            <a:r>
              <a:rPr lang="id-ID" sz="2400" dirty="0"/>
              <a:t>Impuls yang diterima oleh reseptor dan disampaikan ke </a:t>
            </a:r>
            <a:r>
              <a:rPr lang="id-ID" sz="2400" dirty="0">
                <a:solidFill>
                  <a:srgbClr val="FF0000"/>
                </a:solidFill>
              </a:rPr>
              <a:t>efektor </a:t>
            </a:r>
            <a:r>
              <a:rPr lang="id-ID" sz="2400" dirty="0"/>
              <a:t>akan menyebabkan terjadinya gerakan atau perubahan pada efektor. Gerakan tersebut adalah sebagai berikut.</a:t>
            </a:r>
            <a:br>
              <a:rPr lang="id-ID" sz="2400" dirty="0"/>
            </a:br>
            <a:r>
              <a:rPr lang="id-ID" sz="2400" i="1" dirty="0">
                <a:solidFill>
                  <a:srgbClr val="0070C0"/>
                </a:solidFill>
              </a:rPr>
              <a:t>a. Gerak sadar</a:t>
            </a:r>
            <a:br>
              <a:rPr lang="id-ID" sz="2400" dirty="0"/>
            </a:br>
            <a:r>
              <a:rPr lang="id-ID" sz="2400" dirty="0"/>
              <a:t>Gerak sadar atau gerak biasa adalah gerak yang terjadi karena disengaja atau disadari. Impuls yang menyebabkan gerakan ini disampaikan melalui jalan yang panjang. Bagannya adalah sebagai berikut.</a:t>
            </a:r>
          </a:p>
          <a:p>
            <a:endParaRPr lang="id-ID" dirty="0"/>
          </a:p>
        </p:txBody>
      </p:sp>
      <p:pic>
        <p:nvPicPr>
          <p:cNvPr id="4" name="Picture 2" descr="E:\MATERI AJAR ANATOMI\SAHARIAH\Kep\Materi\gerak-sadar.jpg"/>
          <p:cNvPicPr>
            <a:picLocks noChangeAspect="1" noChangeArrowheads="1"/>
          </p:cNvPicPr>
          <p:nvPr/>
        </p:nvPicPr>
        <p:blipFill>
          <a:blip r:embed="rId2"/>
          <a:srcRect/>
          <a:stretch>
            <a:fillRect/>
          </a:stretch>
        </p:blipFill>
        <p:spPr bwMode="auto">
          <a:xfrm>
            <a:off x="1571604" y="4214818"/>
            <a:ext cx="6072230" cy="180816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d-ID" dirty="0"/>
            </a:br>
            <a:endParaRPr lang="id-ID" dirty="0"/>
          </a:p>
        </p:txBody>
      </p:sp>
      <p:sp>
        <p:nvSpPr>
          <p:cNvPr id="3" name="Content Placeholder 2"/>
          <p:cNvSpPr>
            <a:spLocks noGrp="1"/>
          </p:cNvSpPr>
          <p:nvPr>
            <p:ph idx="1"/>
          </p:nvPr>
        </p:nvSpPr>
        <p:spPr>
          <a:xfrm>
            <a:off x="457200" y="714356"/>
            <a:ext cx="8229600" cy="5411807"/>
          </a:xfrm>
        </p:spPr>
        <p:txBody>
          <a:bodyPr>
            <a:normAutofit fontScale="77500" lnSpcReduction="20000"/>
          </a:bodyPr>
          <a:lstStyle/>
          <a:p>
            <a:pPr>
              <a:buNone/>
            </a:pPr>
            <a:r>
              <a:rPr lang="id-ID" i="1" dirty="0">
                <a:solidFill>
                  <a:srgbClr val="0070C0"/>
                </a:solidFill>
              </a:rPr>
              <a:t>b. Gerak refleks</a:t>
            </a:r>
          </a:p>
          <a:p>
            <a:pPr>
              <a:buNone/>
            </a:pPr>
            <a:br>
              <a:rPr lang="id-ID" dirty="0"/>
            </a:br>
            <a:r>
              <a:rPr lang="id-ID" dirty="0"/>
              <a:t>Gerak refleks adalah gerak yang tidak disengaja atau </a:t>
            </a:r>
            <a:r>
              <a:rPr lang="id-ID" dirty="0">
                <a:solidFill>
                  <a:srgbClr val="FF0000"/>
                </a:solidFill>
              </a:rPr>
              <a:t>tidak disadari</a:t>
            </a:r>
            <a:r>
              <a:rPr lang="id-ID" dirty="0"/>
              <a:t>. Impuls yang menyebabkan gerakan ini disampaikan melalui jalan yang sangat singkat dan tidak melewati otak. </a:t>
            </a:r>
            <a:br>
              <a:rPr lang="id-ID" dirty="0"/>
            </a:br>
            <a:endParaRPr lang="id-ID" dirty="0"/>
          </a:p>
          <a:p>
            <a:pPr>
              <a:buNone/>
            </a:pPr>
            <a:r>
              <a:rPr lang="id-ID" dirty="0">
                <a:solidFill>
                  <a:srgbClr val="FF0000"/>
                </a:solidFill>
              </a:rPr>
              <a:t>Contoh gerak refleks </a:t>
            </a:r>
            <a:r>
              <a:rPr lang="id-ID" dirty="0"/>
              <a:t>adalah sebagai berikut.</a:t>
            </a:r>
          </a:p>
          <a:p>
            <a:pPr marL="514350" indent="-514350">
              <a:buFont typeface="+mj-lt"/>
              <a:buAutoNum type="arabicPeriod"/>
            </a:pPr>
            <a:r>
              <a:rPr lang="id-ID" dirty="0"/>
              <a:t>Terangkatnya kaki jika terinjak sesuatu.</a:t>
            </a:r>
          </a:p>
          <a:p>
            <a:pPr marL="514350" indent="-514350">
              <a:buFont typeface="+mj-lt"/>
              <a:buAutoNum type="arabicPeriod"/>
            </a:pPr>
            <a:r>
              <a:rPr lang="id-ID" dirty="0"/>
              <a:t>Gerakan menutup kelopak mata dengan cepat jika ada benda asing yang masuk ke mata.</a:t>
            </a:r>
          </a:p>
          <a:p>
            <a:pPr marL="514350" indent="-514350">
              <a:buFont typeface="+mj-lt"/>
              <a:buAutoNum type="arabicPeriod"/>
            </a:pPr>
            <a:r>
              <a:rPr lang="id-ID" dirty="0"/>
              <a:t>Menutup hidung pada waktu mencium bau yang sangat busuk.</a:t>
            </a:r>
          </a:p>
          <a:p>
            <a:pPr marL="514350" indent="-514350">
              <a:buFont typeface="+mj-lt"/>
              <a:buAutoNum type="arabicPeriod"/>
            </a:pPr>
            <a:r>
              <a:rPr lang="id-ID" dirty="0"/>
              <a:t>Gerakan tangan menangkap benda yang tiba-tiba terjatuh.</a:t>
            </a:r>
          </a:p>
          <a:p>
            <a:pPr marL="514350" indent="-514350">
              <a:buFont typeface="+mj-lt"/>
              <a:buAutoNum type="arabicPeriod"/>
            </a:pPr>
            <a:r>
              <a:rPr lang="id-ID" dirty="0"/>
              <a:t>Gerakan tangan melepaskan benda yang bersuhu tinggi.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439718"/>
          </a:xfrm>
        </p:spPr>
        <p:txBody>
          <a:bodyPr>
            <a:normAutofit fontScale="90000"/>
          </a:bodyPr>
          <a:lstStyle/>
          <a:p>
            <a:r>
              <a:rPr lang="id-ID" dirty="0"/>
              <a:t>Susunan Sistem Saraf</a:t>
            </a:r>
          </a:p>
        </p:txBody>
      </p:sp>
      <p:sp>
        <p:nvSpPr>
          <p:cNvPr id="3" name="Content Placeholder 2"/>
          <p:cNvSpPr>
            <a:spLocks noGrp="1"/>
          </p:cNvSpPr>
          <p:nvPr>
            <p:ph idx="1"/>
          </p:nvPr>
        </p:nvSpPr>
        <p:spPr>
          <a:xfrm>
            <a:off x="457200" y="1000108"/>
            <a:ext cx="8229600" cy="5126055"/>
          </a:xfrm>
        </p:spPr>
        <p:txBody>
          <a:bodyPr>
            <a:normAutofit fontScale="85000" lnSpcReduction="20000"/>
          </a:bodyPr>
          <a:lstStyle/>
          <a:p>
            <a:pPr marL="514350" indent="-514350">
              <a:buAutoNum type="alphaLcPeriod"/>
            </a:pPr>
            <a:r>
              <a:rPr lang="id-ID" i="1" dirty="0"/>
              <a:t>Sistem saraf pusat</a:t>
            </a:r>
          </a:p>
          <a:p>
            <a:pPr>
              <a:buNone/>
            </a:pPr>
            <a:r>
              <a:rPr lang="id-ID" b="1" dirty="0"/>
              <a:t>1. Otak Besar (Cerebrum)</a:t>
            </a:r>
            <a:endParaRPr lang="id-ID" dirty="0"/>
          </a:p>
          <a:p>
            <a:pPr>
              <a:buNone/>
            </a:pPr>
            <a:r>
              <a:rPr lang="id-ID" dirty="0"/>
              <a:t>	</a:t>
            </a:r>
            <a:r>
              <a:rPr lang="en-US" dirty="0" err="1"/>
              <a:t>Otak</a:t>
            </a:r>
            <a:r>
              <a:rPr lang="en-US" dirty="0"/>
              <a:t> </a:t>
            </a:r>
            <a:r>
              <a:rPr lang="en-US" dirty="0" err="1"/>
              <a:t>besar</a:t>
            </a:r>
            <a:r>
              <a:rPr lang="en-US" dirty="0"/>
              <a:t> </a:t>
            </a:r>
            <a:r>
              <a:rPr lang="en-US" dirty="0" err="1"/>
              <a:t>dibagi</a:t>
            </a:r>
            <a:r>
              <a:rPr lang="en-US" dirty="0"/>
              <a:t> </a:t>
            </a:r>
            <a:r>
              <a:rPr lang="en-US" dirty="0" err="1"/>
              <a:t>lagi</a:t>
            </a:r>
            <a:r>
              <a:rPr lang="en-US" dirty="0"/>
              <a:t> </a:t>
            </a:r>
            <a:r>
              <a:rPr lang="en-US" dirty="0" err="1"/>
              <a:t>menjadi</a:t>
            </a:r>
            <a:r>
              <a:rPr lang="en-US" dirty="0"/>
              <a:t> </a:t>
            </a:r>
            <a:r>
              <a:rPr lang="en-US" dirty="0" err="1"/>
              <a:t>beberapa</a:t>
            </a:r>
            <a:r>
              <a:rPr lang="en-US" dirty="0"/>
              <a:t> </a:t>
            </a:r>
            <a:r>
              <a:rPr lang="en-US" dirty="0" err="1"/>
              <a:t>bagian</a:t>
            </a:r>
            <a:r>
              <a:rPr lang="en-US" dirty="0"/>
              <a:t> yang </a:t>
            </a:r>
            <a:r>
              <a:rPr lang="en-US" dirty="0" err="1"/>
              <a:t>menyusunnya</a:t>
            </a:r>
            <a:r>
              <a:rPr lang="en-US" dirty="0"/>
              <a:t>, </a:t>
            </a:r>
            <a:r>
              <a:rPr lang="en-US" dirty="0" err="1"/>
              <a:t>yaitu</a:t>
            </a:r>
            <a:r>
              <a:rPr lang="en-US" dirty="0"/>
              <a:t> :</a:t>
            </a:r>
          </a:p>
          <a:p>
            <a:r>
              <a:rPr lang="en-US" b="1" dirty="0" err="1"/>
              <a:t>Lobus</a:t>
            </a:r>
            <a:r>
              <a:rPr lang="en-US" b="1" dirty="0"/>
              <a:t> Frontal,</a:t>
            </a:r>
            <a:r>
              <a:rPr lang="en-US" dirty="0"/>
              <a:t> </a:t>
            </a:r>
            <a:r>
              <a:rPr lang="en-US" dirty="0" err="1"/>
              <a:t>yaitu</a:t>
            </a:r>
            <a:r>
              <a:rPr lang="en-US" dirty="0"/>
              <a:t> </a:t>
            </a:r>
            <a:r>
              <a:rPr lang="en-US" dirty="0" err="1"/>
              <a:t>bagian</a:t>
            </a:r>
            <a:r>
              <a:rPr lang="en-US" dirty="0"/>
              <a:t> </a:t>
            </a:r>
            <a:r>
              <a:rPr lang="en-US" dirty="0" err="1"/>
              <a:t>otak</a:t>
            </a:r>
            <a:r>
              <a:rPr lang="en-US" dirty="0"/>
              <a:t> </a:t>
            </a:r>
            <a:r>
              <a:rPr lang="en-US" dirty="0" err="1"/>
              <a:t>besar</a:t>
            </a:r>
            <a:r>
              <a:rPr lang="en-US" dirty="0"/>
              <a:t> yang </a:t>
            </a:r>
            <a:r>
              <a:rPr lang="en-US" dirty="0" err="1"/>
              <a:t>menduduki</a:t>
            </a:r>
            <a:r>
              <a:rPr lang="en-US" dirty="0"/>
              <a:t> </a:t>
            </a:r>
            <a:r>
              <a:rPr lang="en-US" dirty="0" err="1"/>
              <a:t>bagian</a:t>
            </a:r>
            <a:r>
              <a:rPr lang="en-US" dirty="0"/>
              <a:t> </a:t>
            </a:r>
            <a:r>
              <a:rPr lang="en-US" dirty="0" err="1"/>
              <a:t>terdepan</a:t>
            </a:r>
            <a:r>
              <a:rPr lang="en-US" dirty="0"/>
              <a:t> </a:t>
            </a:r>
            <a:r>
              <a:rPr lang="en-US" dirty="0" err="1"/>
              <a:t>dari</a:t>
            </a:r>
            <a:r>
              <a:rPr lang="en-US" dirty="0"/>
              <a:t> </a:t>
            </a:r>
            <a:r>
              <a:rPr lang="en-US" dirty="0" err="1"/>
              <a:t>sturktur</a:t>
            </a:r>
            <a:r>
              <a:rPr lang="en-US" dirty="0"/>
              <a:t> </a:t>
            </a:r>
            <a:r>
              <a:rPr lang="en-US" dirty="0" err="1"/>
              <a:t>otak</a:t>
            </a:r>
            <a:r>
              <a:rPr lang="en-US" dirty="0"/>
              <a:t> </a:t>
            </a:r>
            <a:r>
              <a:rPr lang="en-US" dirty="0" err="1"/>
              <a:t>besar</a:t>
            </a:r>
            <a:r>
              <a:rPr lang="en-US" dirty="0"/>
              <a:t>. </a:t>
            </a:r>
            <a:r>
              <a:rPr lang="en-US" dirty="0" err="1"/>
              <a:t>Lobus</a:t>
            </a:r>
            <a:r>
              <a:rPr lang="en-US" dirty="0"/>
              <a:t> temporal </a:t>
            </a:r>
            <a:r>
              <a:rPr lang="en-US" dirty="0" err="1"/>
              <a:t>memiliki</a:t>
            </a:r>
            <a:r>
              <a:rPr lang="en-US" dirty="0"/>
              <a:t> </a:t>
            </a:r>
            <a:r>
              <a:rPr lang="en-US" dirty="0" err="1"/>
              <a:t>hubungan</a:t>
            </a:r>
            <a:r>
              <a:rPr lang="en-US" dirty="0"/>
              <a:t> </a:t>
            </a:r>
            <a:r>
              <a:rPr lang="en-US" dirty="0" err="1"/>
              <a:t>dengan</a:t>
            </a:r>
            <a:r>
              <a:rPr lang="en-US" dirty="0"/>
              <a:t> </a:t>
            </a:r>
            <a:r>
              <a:rPr lang="en-US" dirty="0" err="1"/>
              <a:t>perilaku</a:t>
            </a:r>
            <a:r>
              <a:rPr lang="en-US" dirty="0"/>
              <a:t> </a:t>
            </a:r>
            <a:r>
              <a:rPr lang="en-US" dirty="0" err="1"/>
              <a:t>manusia</a:t>
            </a:r>
            <a:r>
              <a:rPr lang="en-US" dirty="0"/>
              <a:t>, </a:t>
            </a:r>
            <a:r>
              <a:rPr lang="en-US" dirty="0" err="1"/>
              <a:t>seperti</a:t>
            </a:r>
            <a:r>
              <a:rPr lang="en-US" dirty="0"/>
              <a:t> </a:t>
            </a:r>
            <a:r>
              <a:rPr lang="en-US" dirty="0" err="1"/>
              <a:t>kemampuan</a:t>
            </a:r>
            <a:r>
              <a:rPr lang="en-US" dirty="0"/>
              <a:t> </a:t>
            </a:r>
            <a:r>
              <a:rPr lang="en-US" dirty="0" err="1"/>
              <a:t>bergerak</a:t>
            </a:r>
            <a:r>
              <a:rPr lang="en-US" dirty="0"/>
              <a:t>, </a:t>
            </a:r>
            <a:r>
              <a:rPr lang="en-US" dirty="0" err="1"/>
              <a:t>kognitif</a:t>
            </a:r>
            <a:r>
              <a:rPr lang="en-US" dirty="0"/>
              <a:t>, </a:t>
            </a:r>
            <a:r>
              <a:rPr lang="en-US" dirty="0" err="1"/>
              <a:t>perencanaan</a:t>
            </a:r>
            <a:r>
              <a:rPr lang="en-US" dirty="0"/>
              <a:t>, </a:t>
            </a:r>
            <a:r>
              <a:rPr lang="en-US" dirty="0" err="1"/>
              <a:t>penyelesaian</a:t>
            </a:r>
            <a:r>
              <a:rPr lang="en-US" dirty="0"/>
              <a:t> </a:t>
            </a:r>
            <a:r>
              <a:rPr lang="en-US" dirty="0" err="1"/>
              <a:t>masalah</a:t>
            </a:r>
            <a:r>
              <a:rPr lang="en-US" dirty="0"/>
              <a:t>, </a:t>
            </a:r>
            <a:r>
              <a:rPr lang="en-US" dirty="0" err="1"/>
              <a:t>kreativitas</a:t>
            </a:r>
            <a:r>
              <a:rPr lang="en-US" dirty="0"/>
              <a:t>, </a:t>
            </a:r>
            <a:r>
              <a:rPr lang="en-US" dirty="0" err="1"/>
              <a:t>pusat</a:t>
            </a:r>
            <a:r>
              <a:rPr lang="en-US" dirty="0"/>
              <a:t> control </a:t>
            </a:r>
            <a:r>
              <a:rPr lang="en-US" dirty="0" err="1"/>
              <a:t>perasaan</a:t>
            </a:r>
            <a:r>
              <a:rPr lang="en-US" dirty="0"/>
              <a:t>, </a:t>
            </a:r>
            <a:r>
              <a:rPr lang="en-US" dirty="0" err="1"/>
              <a:t>seks</a:t>
            </a:r>
            <a:r>
              <a:rPr lang="en-US" dirty="0"/>
              <a:t>, </a:t>
            </a:r>
            <a:r>
              <a:rPr lang="en-US" dirty="0" err="1"/>
              <a:t>dan</a:t>
            </a:r>
            <a:r>
              <a:rPr lang="en-US" dirty="0"/>
              <a:t> </a:t>
            </a:r>
            <a:r>
              <a:rPr lang="en-US" dirty="0" err="1"/>
              <a:t>kemampuan</a:t>
            </a:r>
            <a:r>
              <a:rPr lang="en-US" dirty="0"/>
              <a:t> </a:t>
            </a:r>
            <a:r>
              <a:rPr lang="en-US" dirty="0" err="1"/>
              <a:t>berbahasa</a:t>
            </a:r>
            <a:r>
              <a:rPr lang="en-US" dirty="0"/>
              <a:t>.</a:t>
            </a:r>
          </a:p>
          <a:p>
            <a:r>
              <a:rPr lang="en-US" b="1" dirty="0" err="1"/>
              <a:t>Lobus</a:t>
            </a:r>
            <a:r>
              <a:rPr lang="en-US" b="1" dirty="0"/>
              <a:t> Parietal,</a:t>
            </a:r>
            <a:r>
              <a:rPr lang="en-US" dirty="0"/>
              <a:t> </a:t>
            </a:r>
            <a:r>
              <a:rPr lang="en-US" dirty="0" err="1"/>
              <a:t>merupakan</a:t>
            </a:r>
            <a:r>
              <a:rPr lang="en-US" dirty="0"/>
              <a:t> </a:t>
            </a:r>
            <a:r>
              <a:rPr lang="en-US" dirty="0" err="1"/>
              <a:t>bagian</a:t>
            </a:r>
            <a:r>
              <a:rPr lang="en-US" dirty="0"/>
              <a:t> </a:t>
            </a:r>
            <a:r>
              <a:rPr lang="en-US" dirty="0" err="1"/>
              <a:t>otak</a:t>
            </a:r>
            <a:r>
              <a:rPr lang="en-US" dirty="0"/>
              <a:t> </a:t>
            </a:r>
            <a:r>
              <a:rPr lang="en-US" dirty="0" err="1"/>
              <a:t>besar</a:t>
            </a:r>
            <a:r>
              <a:rPr lang="en-US" dirty="0"/>
              <a:t> yang </a:t>
            </a:r>
            <a:r>
              <a:rPr lang="en-US" dirty="0" err="1"/>
              <a:t>berada</a:t>
            </a:r>
            <a:r>
              <a:rPr lang="en-US" dirty="0"/>
              <a:t> </a:t>
            </a:r>
            <a:r>
              <a:rPr lang="en-US" dirty="0" err="1"/>
              <a:t>di</a:t>
            </a:r>
            <a:r>
              <a:rPr lang="en-US" dirty="0"/>
              <a:t> </a:t>
            </a:r>
            <a:r>
              <a:rPr lang="en-US" dirty="0" err="1"/>
              <a:t>tengah</a:t>
            </a:r>
            <a:r>
              <a:rPr lang="en-US" dirty="0"/>
              <a:t>. </a:t>
            </a:r>
            <a:r>
              <a:rPr lang="en-US" dirty="0" err="1"/>
              <a:t>Lobus</a:t>
            </a:r>
            <a:r>
              <a:rPr lang="en-US" dirty="0"/>
              <a:t> Parietal </a:t>
            </a:r>
            <a:r>
              <a:rPr lang="en-US" dirty="0" err="1"/>
              <a:t>berhubungan</a:t>
            </a:r>
            <a:r>
              <a:rPr lang="en-US" dirty="0"/>
              <a:t> </a:t>
            </a:r>
            <a:r>
              <a:rPr lang="en-US" dirty="0" err="1"/>
              <a:t>dengan</a:t>
            </a:r>
            <a:r>
              <a:rPr lang="en-US" dirty="0"/>
              <a:t> </a:t>
            </a:r>
            <a:r>
              <a:rPr lang="en-US" dirty="0" err="1"/>
              <a:t>proses</a:t>
            </a:r>
            <a:r>
              <a:rPr lang="en-US" dirty="0"/>
              <a:t> </a:t>
            </a:r>
            <a:r>
              <a:rPr lang="en-US" dirty="0" err="1"/>
              <a:t>sensorik</a:t>
            </a:r>
            <a:r>
              <a:rPr lang="en-US" dirty="0"/>
              <a:t> </a:t>
            </a:r>
            <a:r>
              <a:rPr lang="en-US" dirty="0" err="1"/>
              <a:t>tubuh</a:t>
            </a:r>
            <a:r>
              <a:rPr lang="en-US" dirty="0"/>
              <a:t> </a:t>
            </a:r>
            <a:r>
              <a:rPr lang="en-US" dirty="0" err="1"/>
              <a:t>berupa</a:t>
            </a:r>
            <a:r>
              <a:rPr lang="en-US" dirty="0"/>
              <a:t> </a:t>
            </a:r>
            <a:r>
              <a:rPr lang="en-US" dirty="0" err="1"/>
              <a:t>tekanan</a:t>
            </a:r>
            <a:r>
              <a:rPr lang="en-US" dirty="0"/>
              <a:t>, </a:t>
            </a:r>
            <a:r>
              <a:rPr lang="en-US" dirty="0" err="1"/>
              <a:t>sentuhan</a:t>
            </a:r>
            <a:r>
              <a:rPr lang="en-US" dirty="0"/>
              <a:t>, </a:t>
            </a:r>
            <a:r>
              <a:rPr lang="en-US" dirty="0" err="1"/>
              <a:t>rabaan</a:t>
            </a:r>
            <a:r>
              <a:rPr lang="en-US" dirty="0"/>
              <a:t>, </a:t>
            </a:r>
            <a:r>
              <a:rPr lang="en-US" dirty="0" err="1"/>
              <a:t>dan</a:t>
            </a:r>
            <a:r>
              <a:rPr lang="en-US" dirty="0"/>
              <a:t> lain-lain.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Next..Otak Besar (Cerebrum)</a:t>
            </a:r>
            <a:endParaRPr lang="id-ID" dirty="0"/>
          </a:p>
        </p:txBody>
      </p:sp>
      <p:sp>
        <p:nvSpPr>
          <p:cNvPr id="3" name="Content Placeholder 2"/>
          <p:cNvSpPr>
            <a:spLocks noGrp="1"/>
          </p:cNvSpPr>
          <p:nvPr>
            <p:ph idx="1"/>
          </p:nvPr>
        </p:nvSpPr>
        <p:spPr>
          <a:xfrm>
            <a:off x="457200" y="1600201"/>
            <a:ext cx="8229600" cy="3757626"/>
          </a:xfrm>
        </p:spPr>
        <p:txBody>
          <a:bodyPr>
            <a:normAutofit fontScale="77500" lnSpcReduction="20000"/>
          </a:bodyPr>
          <a:lstStyle/>
          <a:p>
            <a:r>
              <a:rPr lang="en-US" b="1" dirty="0" err="1"/>
              <a:t>Lobus</a:t>
            </a:r>
            <a:r>
              <a:rPr lang="en-US" b="1" dirty="0"/>
              <a:t> Occipital,</a:t>
            </a:r>
            <a:r>
              <a:rPr lang="en-US" dirty="0"/>
              <a:t> </a:t>
            </a:r>
            <a:r>
              <a:rPr lang="en-US" dirty="0" err="1"/>
              <a:t>merupakan</a:t>
            </a:r>
            <a:r>
              <a:rPr lang="en-US" dirty="0"/>
              <a:t> </a:t>
            </a:r>
            <a:r>
              <a:rPr lang="en-US" dirty="0" err="1"/>
              <a:t>bagian</a:t>
            </a:r>
            <a:r>
              <a:rPr lang="en-US" dirty="0"/>
              <a:t> </a:t>
            </a:r>
            <a:r>
              <a:rPr lang="en-US" dirty="0" err="1"/>
              <a:t>otak</a:t>
            </a:r>
            <a:r>
              <a:rPr lang="en-US" dirty="0"/>
              <a:t> </a:t>
            </a:r>
            <a:r>
              <a:rPr lang="en-US" dirty="0" err="1"/>
              <a:t>besar</a:t>
            </a:r>
            <a:r>
              <a:rPr lang="en-US" dirty="0"/>
              <a:t> yang </a:t>
            </a:r>
            <a:r>
              <a:rPr lang="en-US" dirty="0" err="1"/>
              <a:t>berada</a:t>
            </a:r>
            <a:r>
              <a:rPr lang="en-US" dirty="0"/>
              <a:t> paling </a:t>
            </a:r>
            <a:r>
              <a:rPr lang="en-US" dirty="0" err="1"/>
              <a:t>belakang</a:t>
            </a:r>
            <a:r>
              <a:rPr lang="en-US" dirty="0"/>
              <a:t>. </a:t>
            </a:r>
            <a:r>
              <a:rPr lang="en-US" dirty="0" err="1"/>
              <a:t>Bagian</a:t>
            </a:r>
            <a:r>
              <a:rPr lang="en-US" dirty="0"/>
              <a:t> </a:t>
            </a:r>
            <a:r>
              <a:rPr lang="en-US" dirty="0" err="1"/>
              <a:t>otak</a:t>
            </a:r>
            <a:r>
              <a:rPr lang="en-US" dirty="0"/>
              <a:t> </a:t>
            </a:r>
            <a:r>
              <a:rPr lang="en-US" dirty="0" err="1"/>
              <a:t>besar</a:t>
            </a:r>
            <a:r>
              <a:rPr lang="en-US" dirty="0"/>
              <a:t> </a:t>
            </a:r>
            <a:r>
              <a:rPr lang="en-US" dirty="0" err="1"/>
              <a:t>ini</a:t>
            </a:r>
            <a:r>
              <a:rPr lang="en-US" dirty="0"/>
              <a:t> </a:t>
            </a:r>
            <a:r>
              <a:rPr lang="en-US" dirty="0" err="1"/>
              <a:t>memiliki</a:t>
            </a:r>
            <a:r>
              <a:rPr lang="en-US" dirty="0"/>
              <a:t> </a:t>
            </a:r>
            <a:r>
              <a:rPr lang="en-US" dirty="0" err="1"/>
              <a:t>hubungan</a:t>
            </a:r>
            <a:r>
              <a:rPr lang="en-US" dirty="0"/>
              <a:t> </a:t>
            </a:r>
            <a:r>
              <a:rPr lang="en-US" dirty="0" err="1"/>
              <a:t>dengan</a:t>
            </a:r>
            <a:r>
              <a:rPr lang="en-US" dirty="0"/>
              <a:t> </a:t>
            </a:r>
            <a:r>
              <a:rPr lang="en-US" dirty="0" err="1"/>
              <a:t>penglihatan</a:t>
            </a:r>
            <a:r>
              <a:rPr lang="en-US" dirty="0"/>
              <a:t> (visual) </a:t>
            </a:r>
            <a:r>
              <a:rPr lang="en-US" dirty="0" err="1"/>
              <a:t>manusia</a:t>
            </a:r>
            <a:r>
              <a:rPr lang="en-US" dirty="0"/>
              <a:t>, </a:t>
            </a:r>
            <a:r>
              <a:rPr lang="en-US" dirty="0" err="1"/>
              <a:t>sehingga</a:t>
            </a:r>
            <a:r>
              <a:rPr lang="en-US" dirty="0"/>
              <a:t> </a:t>
            </a:r>
            <a:r>
              <a:rPr lang="en-US" dirty="0" err="1"/>
              <a:t>tubuh</a:t>
            </a:r>
            <a:r>
              <a:rPr lang="en-US" dirty="0"/>
              <a:t> </a:t>
            </a:r>
            <a:r>
              <a:rPr lang="en-US" dirty="0" err="1"/>
              <a:t>mampu</a:t>
            </a:r>
            <a:r>
              <a:rPr lang="en-US" dirty="0"/>
              <a:t> </a:t>
            </a:r>
            <a:r>
              <a:rPr lang="en-US" dirty="0" err="1"/>
              <a:t>membedakan</a:t>
            </a:r>
            <a:r>
              <a:rPr lang="en-US" dirty="0"/>
              <a:t> </a:t>
            </a:r>
            <a:r>
              <a:rPr lang="en-US" dirty="0" err="1"/>
              <a:t>segala</a:t>
            </a:r>
            <a:r>
              <a:rPr lang="en-US" dirty="0"/>
              <a:t> </a:t>
            </a:r>
            <a:r>
              <a:rPr lang="en-US" dirty="0" err="1"/>
              <a:t>hal</a:t>
            </a:r>
            <a:r>
              <a:rPr lang="en-US" dirty="0"/>
              <a:t> yang </a:t>
            </a:r>
            <a:r>
              <a:rPr lang="en-US" dirty="0" err="1"/>
              <a:t>dilihat</a:t>
            </a:r>
            <a:r>
              <a:rPr lang="en-US" dirty="0"/>
              <a:t> </a:t>
            </a:r>
            <a:r>
              <a:rPr lang="en-US" dirty="0" err="1"/>
              <a:t>oleh</a:t>
            </a:r>
            <a:r>
              <a:rPr lang="en-US" dirty="0"/>
              <a:t> </a:t>
            </a:r>
            <a:r>
              <a:rPr lang="en-US" dirty="0" err="1"/>
              <a:t>mata</a:t>
            </a:r>
            <a:r>
              <a:rPr lang="en-US" dirty="0"/>
              <a:t>.</a:t>
            </a:r>
          </a:p>
          <a:p>
            <a:r>
              <a:rPr lang="en-US" b="1" dirty="0" err="1"/>
              <a:t>Lobus</a:t>
            </a:r>
            <a:r>
              <a:rPr lang="en-US" b="1" dirty="0"/>
              <a:t> temporal,</a:t>
            </a:r>
            <a:r>
              <a:rPr lang="en-US" dirty="0"/>
              <a:t> </a:t>
            </a:r>
            <a:r>
              <a:rPr lang="en-US" dirty="0" err="1"/>
              <a:t>merupakan</a:t>
            </a:r>
            <a:r>
              <a:rPr lang="en-US" dirty="0"/>
              <a:t> </a:t>
            </a:r>
            <a:r>
              <a:rPr lang="en-US" dirty="0" err="1"/>
              <a:t>bagian</a:t>
            </a:r>
            <a:r>
              <a:rPr lang="en-US" dirty="0"/>
              <a:t> </a:t>
            </a:r>
            <a:r>
              <a:rPr lang="en-US" dirty="0" err="1"/>
              <a:t>otak</a:t>
            </a:r>
            <a:r>
              <a:rPr lang="en-US" dirty="0"/>
              <a:t> </a:t>
            </a:r>
            <a:r>
              <a:rPr lang="en-US" dirty="0" err="1"/>
              <a:t>besar</a:t>
            </a:r>
            <a:r>
              <a:rPr lang="en-US" dirty="0"/>
              <a:t> yang </a:t>
            </a:r>
            <a:r>
              <a:rPr lang="en-US" dirty="0" err="1"/>
              <a:t>berada</a:t>
            </a:r>
            <a:r>
              <a:rPr lang="en-US" dirty="0"/>
              <a:t> </a:t>
            </a:r>
            <a:r>
              <a:rPr lang="en-US" dirty="0" err="1"/>
              <a:t>di</a:t>
            </a:r>
            <a:r>
              <a:rPr lang="en-US" dirty="0"/>
              <a:t> </a:t>
            </a:r>
            <a:r>
              <a:rPr lang="en-US" dirty="0" err="1"/>
              <a:t>bagian</a:t>
            </a:r>
            <a:r>
              <a:rPr lang="en-US" dirty="0"/>
              <a:t> </a:t>
            </a:r>
            <a:r>
              <a:rPr lang="en-US" dirty="0" err="1"/>
              <a:t>samping</a:t>
            </a:r>
            <a:r>
              <a:rPr lang="en-US" dirty="0"/>
              <a:t> </a:t>
            </a:r>
            <a:r>
              <a:rPr lang="en-US" dirty="0" err="1"/>
              <a:t>kiri</a:t>
            </a:r>
            <a:r>
              <a:rPr lang="en-US" dirty="0"/>
              <a:t> </a:t>
            </a:r>
            <a:r>
              <a:rPr lang="en-US" dirty="0" err="1"/>
              <a:t>dan</a:t>
            </a:r>
            <a:r>
              <a:rPr lang="en-US" dirty="0"/>
              <a:t> </a:t>
            </a:r>
            <a:r>
              <a:rPr lang="en-US" dirty="0" err="1"/>
              <a:t>kanan</a:t>
            </a:r>
            <a:r>
              <a:rPr lang="en-US" dirty="0"/>
              <a:t> </a:t>
            </a:r>
            <a:r>
              <a:rPr lang="en-US" dirty="0" err="1"/>
              <a:t>otak</a:t>
            </a:r>
            <a:r>
              <a:rPr lang="en-US" dirty="0"/>
              <a:t>. </a:t>
            </a:r>
            <a:r>
              <a:rPr lang="en-US" dirty="0" err="1"/>
              <a:t>Lobus</a:t>
            </a:r>
            <a:r>
              <a:rPr lang="en-US" dirty="0"/>
              <a:t> temporal </a:t>
            </a:r>
            <a:r>
              <a:rPr lang="en-US" dirty="0" err="1"/>
              <a:t>berhubungan</a:t>
            </a:r>
            <a:r>
              <a:rPr lang="en-US" dirty="0"/>
              <a:t> </a:t>
            </a:r>
            <a:r>
              <a:rPr lang="en-US" dirty="0" err="1"/>
              <a:t>dengan</a:t>
            </a:r>
            <a:r>
              <a:rPr lang="en-US" dirty="0"/>
              <a:t> </a:t>
            </a:r>
            <a:r>
              <a:rPr lang="en-US" dirty="0" err="1"/>
              <a:t>suara</a:t>
            </a:r>
            <a:r>
              <a:rPr lang="en-US" dirty="0"/>
              <a:t> (verbal) </a:t>
            </a:r>
            <a:r>
              <a:rPr lang="en-US" dirty="0" err="1"/>
              <a:t>manusia</a:t>
            </a:r>
            <a:r>
              <a:rPr lang="en-US" dirty="0"/>
              <a:t>, </a:t>
            </a:r>
            <a:r>
              <a:rPr lang="en-US" dirty="0" err="1"/>
              <a:t>sehingga</a:t>
            </a:r>
            <a:r>
              <a:rPr lang="en-US" dirty="0"/>
              <a:t> </a:t>
            </a:r>
            <a:r>
              <a:rPr lang="en-US" dirty="0" err="1"/>
              <a:t>dengan</a:t>
            </a:r>
            <a:r>
              <a:rPr lang="en-US" dirty="0"/>
              <a:t> </a:t>
            </a:r>
            <a:r>
              <a:rPr lang="en-US" dirty="0" err="1"/>
              <a:t>adanya</a:t>
            </a:r>
            <a:r>
              <a:rPr lang="en-US" dirty="0"/>
              <a:t> </a:t>
            </a:r>
            <a:r>
              <a:rPr lang="en-US" dirty="0" err="1"/>
              <a:t>lobus</a:t>
            </a:r>
            <a:r>
              <a:rPr lang="en-US" dirty="0"/>
              <a:t> temporal </a:t>
            </a:r>
            <a:r>
              <a:rPr lang="en-US" dirty="0" err="1"/>
              <a:t>ini</a:t>
            </a:r>
            <a:r>
              <a:rPr lang="en-US" dirty="0"/>
              <a:t>, </a:t>
            </a:r>
            <a:r>
              <a:rPr lang="en-US" dirty="0" err="1"/>
              <a:t>manusia</a:t>
            </a:r>
            <a:r>
              <a:rPr lang="en-US" dirty="0"/>
              <a:t> </a:t>
            </a:r>
            <a:r>
              <a:rPr lang="en-US" dirty="0" err="1"/>
              <a:t>dapat</a:t>
            </a:r>
            <a:r>
              <a:rPr lang="en-US" dirty="0"/>
              <a:t> </a:t>
            </a:r>
            <a:r>
              <a:rPr lang="en-US" dirty="0" err="1"/>
              <a:t>berbicara</a:t>
            </a:r>
            <a:r>
              <a:rPr lang="en-US" dirty="0"/>
              <a:t> </a:t>
            </a:r>
            <a:r>
              <a:rPr lang="en-US" dirty="0" err="1"/>
              <a:t>serta</a:t>
            </a:r>
            <a:r>
              <a:rPr lang="en-US" dirty="0"/>
              <a:t> </a:t>
            </a:r>
            <a:r>
              <a:rPr lang="en-US" dirty="0" err="1"/>
              <a:t>membedakan</a:t>
            </a:r>
            <a:r>
              <a:rPr lang="en-US" dirty="0"/>
              <a:t> </a:t>
            </a:r>
            <a:r>
              <a:rPr lang="en-US" dirty="0" err="1"/>
              <a:t>berbagai</a:t>
            </a:r>
            <a:r>
              <a:rPr lang="en-US" dirty="0"/>
              <a:t> </a:t>
            </a:r>
            <a:r>
              <a:rPr lang="en-US" dirty="0" err="1"/>
              <a:t>bahasa</a:t>
            </a:r>
            <a:r>
              <a:rPr lang="en-US" dirty="0"/>
              <a:t> yang </a:t>
            </a:r>
            <a:r>
              <a:rPr lang="en-US" dirty="0" err="1"/>
              <a:t>digunakan</a:t>
            </a:r>
            <a:r>
              <a:rPr lang="en-US" dirty="0"/>
              <a:t>. </a:t>
            </a:r>
          </a:p>
          <a:p>
            <a:pPr>
              <a:buNone/>
            </a:pPr>
            <a:endParaRPr lang="id-ID" dirty="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4.bp.blogspot.com/-z1yope1gnO0/Vl1H4S-VN3I/AAAAAAAAE5U/YYggoQ_Sy9U/s1600/OTak.jpg"/>
          <p:cNvPicPr>
            <a:picLocks noChangeAspect="1" noChangeArrowheads="1"/>
          </p:cNvPicPr>
          <p:nvPr/>
        </p:nvPicPr>
        <p:blipFill>
          <a:blip r:embed="rId2"/>
          <a:srcRect/>
          <a:stretch>
            <a:fillRect/>
          </a:stretch>
        </p:blipFill>
        <p:spPr bwMode="auto">
          <a:xfrm>
            <a:off x="1142976" y="714356"/>
            <a:ext cx="7072362" cy="492922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d-ID" dirty="0"/>
            </a:br>
            <a:endParaRPr lang="id-ID" dirty="0"/>
          </a:p>
        </p:txBody>
      </p:sp>
      <p:sp>
        <p:nvSpPr>
          <p:cNvPr id="3" name="Content Placeholder 2"/>
          <p:cNvSpPr>
            <a:spLocks noGrp="1"/>
          </p:cNvSpPr>
          <p:nvPr>
            <p:ph idx="1"/>
          </p:nvPr>
        </p:nvSpPr>
        <p:spPr>
          <a:xfrm>
            <a:off x="428596" y="714356"/>
            <a:ext cx="8229600" cy="4525963"/>
          </a:xfrm>
        </p:spPr>
        <p:txBody>
          <a:bodyPr>
            <a:normAutofit fontScale="92500" lnSpcReduction="10000"/>
          </a:bodyPr>
          <a:lstStyle/>
          <a:p>
            <a:r>
              <a:rPr lang="id-ID" b="1" dirty="0"/>
              <a:t>2. Otak Kecil (Cerebellum)</a:t>
            </a:r>
            <a:endParaRPr lang="id-ID" dirty="0"/>
          </a:p>
          <a:p>
            <a:r>
              <a:rPr lang="id-ID" dirty="0"/>
              <a:t>Otak kecil merupakan bagian otak yang berada di bawah lobus occipital otak besar, tepatnya di bagian belakang kepala, dan berhubungan dengan leher bagian atas. Otak kecil memiliki hubungan dengan fungsi gerakan manusia, seperti mengontrol gerakan manusia, mengontrol gerak koordinasi antar otot, mengatur keseimbangan tubuh, dan mengatur sikap dan posisi tubuh.</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d-ID" dirty="0"/>
            </a:br>
            <a:endParaRPr lang="id-ID" dirty="0"/>
          </a:p>
        </p:txBody>
      </p:sp>
      <p:sp>
        <p:nvSpPr>
          <p:cNvPr id="3" name="Content Placeholder 2"/>
          <p:cNvSpPr>
            <a:spLocks noGrp="1"/>
          </p:cNvSpPr>
          <p:nvPr>
            <p:ph idx="1"/>
          </p:nvPr>
        </p:nvSpPr>
        <p:spPr>
          <a:xfrm>
            <a:off x="457200" y="571480"/>
            <a:ext cx="8229600" cy="5554683"/>
          </a:xfrm>
        </p:spPr>
        <p:txBody>
          <a:bodyPr>
            <a:normAutofit fontScale="77500" lnSpcReduction="20000"/>
          </a:bodyPr>
          <a:lstStyle/>
          <a:p>
            <a:pPr>
              <a:buNone/>
            </a:pPr>
            <a:r>
              <a:rPr lang="id-ID" b="1" dirty="0"/>
              <a:t>3. Batang Otak (Brainsteam)</a:t>
            </a:r>
            <a:endParaRPr lang="id-ID" dirty="0"/>
          </a:p>
          <a:p>
            <a:pPr>
              <a:buNone/>
            </a:pPr>
            <a:r>
              <a:rPr lang="id-ID" dirty="0"/>
              <a:t>	Batang otak berada di leher bagian atas dan memanjang hingga sampai ke sumsum tulang belakang manusia. </a:t>
            </a:r>
          </a:p>
          <a:p>
            <a:endParaRPr lang="id-ID" dirty="0"/>
          </a:p>
          <a:p>
            <a:r>
              <a:rPr lang="en-US" b="1" dirty="0" err="1"/>
              <a:t>Otak</a:t>
            </a:r>
            <a:r>
              <a:rPr lang="en-US" b="1" dirty="0"/>
              <a:t> Tengah (</a:t>
            </a:r>
            <a:r>
              <a:rPr lang="en-US" b="1" dirty="0" err="1"/>
              <a:t>Mesencephalon</a:t>
            </a:r>
            <a:r>
              <a:rPr lang="en-US" b="1" dirty="0"/>
              <a:t>),</a:t>
            </a:r>
            <a:r>
              <a:rPr lang="en-US" dirty="0"/>
              <a:t> </a:t>
            </a:r>
            <a:r>
              <a:rPr lang="en-US" dirty="0" err="1"/>
              <a:t>merupakan</a:t>
            </a:r>
            <a:r>
              <a:rPr lang="en-US" dirty="0"/>
              <a:t> </a:t>
            </a:r>
            <a:r>
              <a:rPr lang="en-US" dirty="0" err="1"/>
              <a:t>bagian</a:t>
            </a:r>
            <a:r>
              <a:rPr lang="en-US" dirty="0"/>
              <a:t> </a:t>
            </a:r>
            <a:r>
              <a:rPr lang="en-US" dirty="0" err="1"/>
              <a:t>batang</a:t>
            </a:r>
            <a:r>
              <a:rPr lang="en-US" dirty="0"/>
              <a:t> </a:t>
            </a:r>
            <a:r>
              <a:rPr lang="en-US" dirty="0" err="1"/>
              <a:t>otak</a:t>
            </a:r>
            <a:r>
              <a:rPr lang="en-US" dirty="0"/>
              <a:t> yang </a:t>
            </a:r>
            <a:r>
              <a:rPr lang="en-US" dirty="0" err="1"/>
              <a:t>menjadi</a:t>
            </a:r>
            <a:r>
              <a:rPr lang="en-US" dirty="0"/>
              <a:t> </a:t>
            </a:r>
            <a:r>
              <a:rPr lang="en-US" dirty="0" err="1"/>
              <a:t>penghubung</a:t>
            </a:r>
            <a:r>
              <a:rPr lang="en-US" dirty="0"/>
              <a:t> </a:t>
            </a:r>
            <a:r>
              <a:rPr lang="en-US" dirty="0" err="1"/>
              <a:t>antara</a:t>
            </a:r>
            <a:r>
              <a:rPr lang="en-US" dirty="0"/>
              <a:t> </a:t>
            </a:r>
            <a:r>
              <a:rPr lang="en-US" dirty="0" err="1"/>
              <a:t>otak</a:t>
            </a:r>
            <a:r>
              <a:rPr lang="en-US" dirty="0"/>
              <a:t> </a:t>
            </a:r>
            <a:r>
              <a:rPr lang="en-US" dirty="0" err="1"/>
              <a:t>besar</a:t>
            </a:r>
            <a:r>
              <a:rPr lang="en-US" dirty="0"/>
              <a:t> </a:t>
            </a:r>
            <a:r>
              <a:rPr lang="en-US" dirty="0" err="1"/>
              <a:t>dan</a:t>
            </a:r>
            <a:r>
              <a:rPr lang="en-US" dirty="0"/>
              <a:t> </a:t>
            </a:r>
            <a:r>
              <a:rPr lang="en-US" dirty="0" err="1"/>
              <a:t>otak</a:t>
            </a:r>
            <a:r>
              <a:rPr lang="en-US" dirty="0"/>
              <a:t> </a:t>
            </a:r>
            <a:r>
              <a:rPr lang="en-US" dirty="0" err="1"/>
              <a:t>kecil</a:t>
            </a:r>
            <a:r>
              <a:rPr lang="en-US" dirty="0"/>
              <a:t>. </a:t>
            </a:r>
            <a:r>
              <a:rPr lang="en-US" dirty="0" err="1"/>
              <a:t>Otak</a:t>
            </a:r>
            <a:r>
              <a:rPr lang="en-US" dirty="0"/>
              <a:t> </a:t>
            </a:r>
            <a:r>
              <a:rPr lang="en-US" dirty="0" err="1"/>
              <a:t>tengah</a:t>
            </a:r>
            <a:r>
              <a:rPr lang="en-US" dirty="0"/>
              <a:t> </a:t>
            </a:r>
            <a:r>
              <a:rPr lang="en-US" dirty="0" err="1"/>
              <a:t>berhubungan</a:t>
            </a:r>
            <a:r>
              <a:rPr lang="en-US" dirty="0"/>
              <a:t> </a:t>
            </a:r>
            <a:r>
              <a:rPr lang="en-US" dirty="0" err="1"/>
              <a:t>dengan</a:t>
            </a:r>
            <a:r>
              <a:rPr lang="en-US" dirty="0"/>
              <a:t> </a:t>
            </a:r>
            <a:r>
              <a:rPr lang="en-US" dirty="0" err="1"/>
              <a:t>proses</a:t>
            </a:r>
            <a:r>
              <a:rPr lang="en-US" dirty="0"/>
              <a:t> </a:t>
            </a:r>
            <a:r>
              <a:rPr lang="en-US" dirty="0" err="1"/>
              <a:t>penglihatan</a:t>
            </a:r>
            <a:r>
              <a:rPr lang="en-US" dirty="0"/>
              <a:t> </a:t>
            </a:r>
            <a:r>
              <a:rPr lang="en-US" dirty="0" err="1"/>
              <a:t>pada</a:t>
            </a:r>
            <a:r>
              <a:rPr lang="en-US" dirty="0"/>
              <a:t> </a:t>
            </a:r>
            <a:r>
              <a:rPr lang="en-US" dirty="0" err="1"/>
              <a:t>manusia</a:t>
            </a:r>
            <a:r>
              <a:rPr lang="en-US" dirty="0"/>
              <a:t>.</a:t>
            </a:r>
          </a:p>
          <a:p>
            <a:r>
              <a:rPr lang="en-US" b="1" dirty="0"/>
              <a:t>Medulla Oblongata,</a:t>
            </a:r>
            <a:r>
              <a:rPr lang="en-US" dirty="0"/>
              <a:t> </a:t>
            </a:r>
            <a:r>
              <a:rPr lang="en-US" dirty="0" err="1"/>
              <a:t>merupakan</a:t>
            </a:r>
            <a:r>
              <a:rPr lang="en-US" dirty="0"/>
              <a:t> </a:t>
            </a:r>
            <a:r>
              <a:rPr lang="en-US" dirty="0" err="1"/>
              <a:t>titik</a:t>
            </a:r>
            <a:r>
              <a:rPr lang="en-US" dirty="0"/>
              <a:t> </a:t>
            </a:r>
            <a:r>
              <a:rPr lang="en-US" dirty="0" err="1"/>
              <a:t>awal</a:t>
            </a:r>
            <a:r>
              <a:rPr lang="en-US" dirty="0"/>
              <a:t> </a:t>
            </a:r>
            <a:r>
              <a:rPr lang="en-US" dirty="0" err="1"/>
              <a:t>dimulainya</a:t>
            </a:r>
            <a:r>
              <a:rPr lang="en-US" dirty="0"/>
              <a:t> </a:t>
            </a:r>
            <a:r>
              <a:rPr lang="en-US" dirty="0" err="1"/>
              <a:t>saraf</a:t>
            </a:r>
            <a:r>
              <a:rPr lang="en-US" dirty="0"/>
              <a:t> yang </a:t>
            </a:r>
            <a:r>
              <a:rPr lang="en-US" dirty="0" err="1"/>
              <a:t>akan</a:t>
            </a:r>
            <a:r>
              <a:rPr lang="en-US" dirty="0"/>
              <a:t> </a:t>
            </a:r>
            <a:r>
              <a:rPr lang="en-US" dirty="0" err="1"/>
              <a:t>menuju</a:t>
            </a:r>
            <a:r>
              <a:rPr lang="en-US" dirty="0"/>
              <a:t> </a:t>
            </a:r>
            <a:r>
              <a:rPr lang="en-US" dirty="0" err="1"/>
              <a:t>ke</a:t>
            </a:r>
            <a:r>
              <a:rPr lang="en-US" dirty="0"/>
              <a:t> </a:t>
            </a:r>
            <a:r>
              <a:rPr lang="en-US" dirty="0" err="1"/>
              <a:t>tulang</a:t>
            </a:r>
            <a:r>
              <a:rPr lang="en-US" dirty="0"/>
              <a:t> </a:t>
            </a:r>
            <a:r>
              <a:rPr lang="en-US" dirty="0" err="1"/>
              <a:t>belakang</a:t>
            </a:r>
            <a:r>
              <a:rPr lang="en-US" dirty="0"/>
              <a:t> </a:t>
            </a:r>
            <a:r>
              <a:rPr lang="en-US" dirty="0" err="1"/>
              <a:t>sehingga</a:t>
            </a:r>
            <a:r>
              <a:rPr lang="en-US" dirty="0"/>
              <a:t> </a:t>
            </a:r>
            <a:r>
              <a:rPr lang="en-US" dirty="0" err="1"/>
              <a:t>seterusnya</a:t>
            </a:r>
            <a:r>
              <a:rPr lang="en-US" dirty="0"/>
              <a:t> </a:t>
            </a:r>
            <a:r>
              <a:rPr lang="en-US" dirty="0" err="1"/>
              <a:t>akan</a:t>
            </a:r>
            <a:r>
              <a:rPr lang="en-US" dirty="0"/>
              <a:t> </a:t>
            </a:r>
            <a:r>
              <a:rPr lang="en-US" dirty="0" err="1"/>
              <a:t>dilanjutkan</a:t>
            </a:r>
            <a:r>
              <a:rPr lang="en-US" dirty="0"/>
              <a:t> </a:t>
            </a:r>
            <a:r>
              <a:rPr lang="en-US" dirty="0" err="1"/>
              <a:t>ke</a:t>
            </a:r>
            <a:r>
              <a:rPr lang="en-US" dirty="0"/>
              <a:t> </a:t>
            </a:r>
            <a:r>
              <a:rPr lang="en-US" dirty="0" err="1"/>
              <a:t>seluruh</a:t>
            </a:r>
            <a:r>
              <a:rPr lang="en-US" dirty="0"/>
              <a:t> </a:t>
            </a:r>
            <a:r>
              <a:rPr lang="en-US" dirty="0" err="1"/>
              <a:t>tubuh</a:t>
            </a:r>
            <a:r>
              <a:rPr lang="en-US" dirty="0"/>
              <a:t>. Medulla oblongata </a:t>
            </a:r>
            <a:r>
              <a:rPr lang="en-US" dirty="0" err="1"/>
              <a:t>berhubungan</a:t>
            </a:r>
            <a:r>
              <a:rPr lang="en-US" dirty="0"/>
              <a:t> </a:t>
            </a:r>
            <a:r>
              <a:rPr lang="en-US" dirty="0" err="1"/>
              <a:t>dengan</a:t>
            </a:r>
            <a:r>
              <a:rPr lang="en-US" dirty="0"/>
              <a:t> </a:t>
            </a:r>
            <a:r>
              <a:rPr lang="en-US" dirty="0" err="1"/>
              <a:t>pengontrolan</a:t>
            </a:r>
            <a:r>
              <a:rPr lang="en-US" dirty="0"/>
              <a:t> </a:t>
            </a:r>
            <a:r>
              <a:rPr lang="en-US" dirty="0" err="1"/>
              <a:t>fungsi</a:t>
            </a:r>
            <a:r>
              <a:rPr lang="en-US" dirty="0"/>
              <a:t> </a:t>
            </a:r>
            <a:r>
              <a:rPr lang="en-US" dirty="0" err="1"/>
              <a:t>otomatis</a:t>
            </a:r>
            <a:r>
              <a:rPr lang="en-US" dirty="0"/>
              <a:t> organ-organ </a:t>
            </a:r>
            <a:r>
              <a:rPr lang="en-US" dirty="0" err="1"/>
              <a:t>pada</a:t>
            </a:r>
            <a:r>
              <a:rPr lang="en-US" dirty="0"/>
              <a:t> </a:t>
            </a:r>
            <a:r>
              <a:rPr lang="en-US" dirty="0" err="1"/>
              <a:t>manusia</a:t>
            </a:r>
            <a:r>
              <a:rPr lang="en-US" dirty="0"/>
              <a:t>.</a:t>
            </a:r>
          </a:p>
          <a:p>
            <a:r>
              <a:rPr lang="en-US" b="1" dirty="0"/>
              <a:t>Pons,</a:t>
            </a:r>
            <a:r>
              <a:rPr lang="en-US" dirty="0"/>
              <a:t> </a:t>
            </a:r>
            <a:r>
              <a:rPr lang="en-US" dirty="0" err="1"/>
              <a:t>merupakan</a:t>
            </a:r>
            <a:r>
              <a:rPr lang="en-US" dirty="0"/>
              <a:t> </a:t>
            </a:r>
            <a:r>
              <a:rPr lang="en-US" dirty="0" err="1"/>
              <a:t>bagian</a:t>
            </a:r>
            <a:r>
              <a:rPr lang="en-US" dirty="0"/>
              <a:t> </a:t>
            </a:r>
            <a:r>
              <a:rPr lang="en-US" dirty="0" err="1"/>
              <a:t>batang</a:t>
            </a:r>
            <a:r>
              <a:rPr lang="en-US" dirty="0"/>
              <a:t> </a:t>
            </a:r>
            <a:r>
              <a:rPr lang="en-US" dirty="0" err="1"/>
              <a:t>otak</a:t>
            </a:r>
            <a:r>
              <a:rPr lang="en-US" dirty="0"/>
              <a:t> yang </a:t>
            </a:r>
            <a:r>
              <a:rPr lang="en-US" dirty="0" err="1"/>
              <a:t>terletak</a:t>
            </a:r>
            <a:r>
              <a:rPr lang="en-US" dirty="0"/>
              <a:t> </a:t>
            </a:r>
            <a:r>
              <a:rPr lang="en-US" dirty="0" err="1"/>
              <a:t>di</a:t>
            </a:r>
            <a:r>
              <a:rPr lang="en-US" dirty="0"/>
              <a:t> </a:t>
            </a:r>
            <a:r>
              <a:rPr lang="en-US" dirty="0" err="1"/>
              <a:t>bawah</a:t>
            </a:r>
            <a:r>
              <a:rPr lang="en-US" dirty="0"/>
              <a:t> medulla oblongata </a:t>
            </a:r>
            <a:r>
              <a:rPr lang="en-US" dirty="0" err="1"/>
              <a:t>dan</a:t>
            </a:r>
            <a:r>
              <a:rPr lang="en-US" dirty="0"/>
              <a:t> </a:t>
            </a:r>
            <a:r>
              <a:rPr lang="en-US" dirty="0" err="1"/>
              <a:t>mengatur</a:t>
            </a:r>
            <a:r>
              <a:rPr lang="en-US" dirty="0"/>
              <a:t> </a:t>
            </a:r>
            <a:r>
              <a:rPr lang="en-US" dirty="0" err="1"/>
              <a:t>serta</a:t>
            </a:r>
            <a:r>
              <a:rPr lang="en-US" dirty="0"/>
              <a:t> </a:t>
            </a:r>
            <a:r>
              <a:rPr lang="en-US" dirty="0" err="1"/>
              <a:t>meneruskan</a:t>
            </a:r>
            <a:r>
              <a:rPr lang="en-US" dirty="0"/>
              <a:t> </a:t>
            </a:r>
            <a:r>
              <a:rPr lang="en-US" dirty="0" err="1"/>
              <a:t>segala</a:t>
            </a:r>
            <a:r>
              <a:rPr lang="en-US" dirty="0"/>
              <a:t> </a:t>
            </a:r>
            <a:r>
              <a:rPr lang="en-US" dirty="0" err="1"/>
              <a:t>informasi</a:t>
            </a:r>
            <a:r>
              <a:rPr lang="en-US" dirty="0"/>
              <a:t> </a:t>
            </a:r>
            <a:r>
              <a:rPr lang="en-US" dirty="0" err="1"/>
              <a:t>ke</a:t>
            </a:r>
            <a:r>
              <a:rPr lang="en-US" dirty="0"/>
              <a:t> </a:t>
            </a:r>
            <a:r>
              <a:rPr lang="en-US" dirty="0" err="1"/>
              <a:t>bagian</a:t>
            </a:r>
            <a:r>
              <a:rPr lang="en-US" dirty="0"/>
              <a:t> </a:t>
            </a:r>
            <a:r>
              <a:rPr lang="en-US" dirty="0" err="1"/>
              <a:t>otak</a:t>
            </a:r>
            <a:r>
              <a:rPr lang="en-US" dirty="0"/>
              <a:t> yang lain.</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MATERI AJAR ANATOMI\SAHARIAH\Kep\Materi\Pengertian dan Fungsi Sistem Saraf Pusat 2.jpg"/>
          <p:cNvPicPr>
            <a:picLocks noChangeAspect="1" noChangeArrowheads="1"/>
          </p:cNvPicPr>
          <p:nvPr/>
        </p:nvPicPr>
        <p:blipFill>
          <a:blip r:embed="rId2"/>
          <a:srcRect/>
          <a:stretch>
            <a:fillRect/>
          </a:stretch>
        </p:blipFill>
        <p:spPr bwMode="auto">
          <a:xfrm>
            <a:off x="1357290" y="1071546"/>
            <a:ext cx="6429419" cy="4500594"/>
          </a:xfrm>
          <a:prstGeom prst="rect">
            <a:avLst/>
          </a:prstGeom>
          <a:noFill/>
        </p:spPr>
      </p:pic>
      <p:sp>
        <p:nvSpPr>
          <p:cNvPr id="3" name="Rectangle 2"/>
          <p:cNvSpPr/>
          <p:nvPr/>
        </p:nvSpPr>
        <p:spPr>
          <a:xfrm>
            <a:off x="4429124" y="928670"/>
            <a:ext cx="3357586"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dirty="0"/>
              <a:t>Pengertian Sistem Syaraf</a:t>
            </a:r>
          </a:p>
        </p:txBody>
      </p:sp>
      <p:sp>
        <p:nvSpPr>
          <p:cNvPr id="3" name="Content Placeholder 2"/>
          <p:cNvSpPr>
            <a:spLocks noGrp="1"/>
          </p:cNvSpPr>
          <p:nvPr>
            <p:ph idx="1"/>
          </p:nvPr>
        </p:nvSpPr>
        <p:spPr/>
        <p:txBody>
          <a:bodyPr/>
          <a:lstStyle/>
          <a:p>
            <a:r>
              <a:rPr lang="id-ID" dirty="0"/>
              <a:t>Sistem saraf merupakan salah satu sistem koordinasi yang bertugas menyampaikan rangsangan dari reseptor untuk dideteksi dan direspon oleh tubuh. Sistem saraf memungkinkan makhluk hidup tanggap dengan cepat terhadap perubahan-perubahan yang terjadi di lingkungan luar maupun dalam.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d-ID" dirty="0"/>
            </a:br>
            <a:endParaRPr lang="id-ID" dirty="0"/>
          </a:p>
        </p:txBody>
      </p:sp>
      <p:sp>
        <p:nvSpPr>
          <p:cNvPr id="3" name="Content Placeholder 2"/>
          <p:cNvSpPr>
            <a:spLocks noGrp="1"/>
          </p:cNvSpPr>
          <p:nvPr>
            <p:ph idx="1"/>
          </p:nvPr>
        </p:nvSpPr>
        <p:spPr>
          <a:xfrm>
            <a:off x="457200" y="714356"/>
            <a:ext cx="8229600" cy="5411807"/>
          </a:xfrm>
        </p:spPr>
        <p:txBody>
          <a:bodyPr>
            <a:normAutofit fontScale="92500"/>
          </a:bodyPr>
          <a:lstStyle/>
          <a:p>
            <a:pPr>
              <a:buNone/>
            </a:pPr>
            <a:r>
              <a:rPr lang="id-ID" b="1" dirty="0"/>
              <a:t>4. Sistem Limbik</a:t>
            </a:r>
          </a:p>
          <a:p>
            <a:r>
              <a:rPr lang="en-US" dirty="0"/>
              <a:t>System limbic </a:t>
            </a:r>
            <a:r>
              <a:rPr lang="en-US" dirty="0" err="1"/>
              <a:t>merupakan</a:t>
            </a:r>
            <a:r>
              <a:rPr lang="en-US" dirty="0"/>
              <a:t> </a:t>
            </a:r>
            <a:r>
              <a:rPr lang="en-US" dirty="0" err="1"/>
              <a:t>bagian</a:t>
            </a:r>
            <a:r>
              <a:rPr lang="en-US" dirty="0"/>
              <a:t> </a:t>
            </a:r>
            <a:r>
              <a:rPr lang="en-US" dirty="0" err="1"/>
              <a:t>otak</a:t>
            </a:r>
            <a:r>
              <a:rPr lang="en-US" dirty="0"/>
              <a:t> yang </a:t>
            </a:r>
            <a:r>
              <a:rPr lang="en-US" dirty="0" err="1"/>
              <a:t>terletak</a:t>
            </a:r>
            <a:r>
              <a:rPr lang="en-US" dirty="0"/>
              <a:t> </a:t>
            </a:r>
            <a:r>
              <a:rPr lang="en-US" dirty="0" err="1"/>
              <a:t>di</a:t>
            </a:r>
            <a:r>
              <a:rPr lang="en-US" dirty="0"/>
              <a:t> </a:t>
            </a:r>
            <a:r>
              <a:rPr lang="en-US" dirty="0" err="1"/>
              <a:t>tengah-tengah</a:t>
            </a:r>
            <a:r>
              <a:rPr lang="en-US" dirty="0"/>
              <a:t> </a:t>
            </a:r>
            <a:r>
              <a:rPr lang="en-US" dirty="0" err="1"/>
              <a:t>otak</a:t>
            </a:r>
            <a:r>
              <a:rPr lang="en-US" dirty="0"/>
              <a:t>. </a:t>
            </a:r>
            <a:r>
              <a:rPr lang="en-US" dirty="0" err="1"/>
              <a:t>Komponen</a:t>
            </a:r>
            <a:r>
              <a:rPr lang="en-US" dirty="0"/>
              <a:t> system limbic </a:t>
            </a:r>
            <a:r>
              <a:rPr lang="en-US" dirty="0" err="1"/>
              <a:t>yaitu</a:t>
            </a:r>
            <a:r>
              <a:rPr lang="en-US" dirty="0"/>
              <a:t> </a:t>
            </a:r>
            <a:r>
              <a:rPr lang="en-US" dirty="0" err="1"/>
              <a:t>hipotalamus</a:t>
            </a:r>
            <a:r>
              <a:rPr lang="en-US" dirty="0"/>
              <a:t>, thalamus, </a:t>
            </a:r>
            <a:r>
              <a:rPr lang="en-US" dirty="0" err="1"/>
              <a:t>amigdala</a:t>
            </a:r>
            <a:r>
              <a:rPr lang="en-US" dirty="0"/>
              <a:t>, </a:t>
            </a:r>
            <a:r>
              <a:rPr lang="en-US" dirty="0" err="1"/>
              <a:t>korteks</a:t>
            </a:r>
            <a:r>
              <a:rPr lang="en-US" dirty="0"/>
              <a:t> limbic, </a:t>
            </a:r>
            <a:r>
              <a:rPr lang="en-US" dirty="0" err="1"/>
              <a:t>dan</a:t>
            </a:r>
            <a:r>
              <a:rPr lang="en-US" dirty="0"/>
              <a:t> hippocampus.</a:t>
            </a:r>
          </a:p>
          <a:p>
            <a:r>
              <a:rPr lang="en-US" dirty="0"/>
              <a:t>System limbic </a:t>
            </a:r>
            <a:r>
              <a:rPr lang="en-US" dirty="0" err="1"/>
              <a:t>merupakan</a:t>
            </a:r>
            <a:r>
              <a:rPr lang="en-US" dirty="0"/>
              <a:t> </a:t>
            </a:r>
            <a:r>
              <a:rPr lang="en-US" dirty="0" err="1"/>
              <a:t>bagian</a:t>
            </a:r>
            <a:r>
              <a:rPr lang="en-US" dirty="0"/>
              <a:t> </a:t>
            </a:r>
            <a:r>
              <a:rPr lang="en-US" dirty="0" err="1"/>
              <a:t>otak</a:t>
            </a:r>
            <a:r>
              <a:rPr lang="en-US" dirty="0"/>
              <a:t> yang </a:t>
            </a:r>
            <a:r>
              <a:rPr lang="en-US" dirty="0" err="1"/>
              <a:t>berhubungan</a:t>
            </a:r>
            <a:r>
              <a:rPr lang="en-US" dirty="0"/>
              <a:t> </a:t>
            </a:r>
            <a:r>
              <a:rPr lang="en-US" dirty="0" err="1"/>
              <a:t>dengan</a:t>
            </a:r>
            <a:r>
              <a:rPr lang="en-US" dirty="0"/>
              <a:t> </a:t>
            </a:r>
            <a:r>
              <a:rPr lang="en-US" dirty="0" err="1"/>
              <a:t>alam</a:t>
            </a:r>
            <a:r>
              <a:rPr lang="en-US" dirty="0"/>
              <a:t> </a:t>
            </a:r>
            <a:r>
              <a:rPr lang="en-US" dirty="0" err="1"/>
              <a:t>sadar</a:t>
            </a:r>
            <a:r>
              <a:rPr lang="en-US" dirty="0"/>
              <a:t> </a:t>
            </a:r>
            <a:r>
              <a:rPr lang="en-US" dirty="0" err="1"/>
              <a:t>manusia</a:t>
            </a:r>
            <a:r>
              <a:rPr lang="en-US" dirty="0"/>
              <a:t>. </a:t>
            </a:r>
            <a:r>
              <a:rPr lang="en-US" dirty="0" err="1"/>
              <a:t>Pusat</a:t>
            </a:r>
            <a:r>
              <a:rPr lang="en-US" dirty="0"/>
              <a:t> </a:t>
            </a:r>
            <a:r>
              <a:rPr lang="en-US" dirty="0" err="1"/>
              <a:t>emosi</a:t>
            </a:r>
            <a:r>
              <a:rPr lang="en-US" dirty="0"/>
              <a:t>, </a:t>
            </a:r>
            <a:r>
              <a:rPr lang="en-US" dirty="0" err="1"/>
              <a:t>pusat</a:t>
            </a:r>
            <a:r>
              <a:rPr lang="en-US" dirty="0"/>
              <a:t> data, </a:t>
            </a:r>
            <a:r>
              <a:rPr lang="en-US" dirty="0" err="1"/>
              <a:t>pusat</a:t>
            </a:r>
            <a:r>
              <a:rPr lang="en-US" dirty="0"/>
              <a:t> </a:t>
            </a:r>
            <a:r>
              <a:rPr lang="en-US" dirty="0" err="1"/>
              <a:t>haus</a:t>
            </a:r>
            <a:r>
              <a:rPr lang="en-US" dirty="0"/>
              <a:t>, </a:t>
            </a:r>
            <a:r>
              <a:rPr lang="en-US" dirty="0" err="1"/>
              <a:t>pusat</a:t>
            </a:r>
            <a:r>
              <a:rPr lang="en-US" dirty="0"/>
              <a:t> </a:t>
            </a:r>
            <a:r>
              <a:rPr lang="en-US" dirty="0" err="1"/>
              <a:t>lapar</a:t>
            </a:r>
            <a:r>
              <a:rPr lang="en-US" dirty="0"/>
              <a:t>, </a:t>
            </a:r>
            <a:r>
              <a:rPr lang="en-US" dirty="0" err="1"/>
              <a:t>pusat</a:t>
            </a:r>
            <a:r>
              <a:rPr lang="en-US" dirty="0"/>
              <a:t> </a:t>
            </a:r>
            <a:r>
              <a:rPr lang="en-US" dirty="0" err="1"/>
              <a:t>dorongan</a:t>
            </a:r>
            <a:r>
              <a:rPr lang="en-US" dirty="0"/>
              <a:t> </a:t>
            </a:r>
            <a:r>
              <a:rPr lang="en-US" dirty="0" err="1"/>
              <a:t>seks</a:t>
            </a:r>
            <a:r>
              <a:rPr lang="en-US" dirty="0"/>
              <a:t>, </a:t>
            </a:r>
            <a:r>
              <a:rPr lang="en-US" dirty="0" err="1"/>
              <a:t>sebagai</a:t>
            </a:r>
            <a:r>
              <a:rPr lang="en-US" dirty="0"/>
              <a:t> </a:t>
            </a:r>
            <a:r>
              <a:rPr lang="en-US" dirty="0" err="1"/>
              <a:t>tempat</a:t>
            </a:r>
            <a:r>
              <a:rPr lang="en-US" dirty="0"/>
              <a:t> </a:t>
            </a:r>
            <a:r>
              <a:rPr lang="en-US" dirty="0" err="1"/>
              <a:t>duduk</a:t>
            </a:r>
            <a:r>
              <a:rPr lang="en-US" dirty="0"/>
              <a:t> </a:t>
            </a:r>
            <a:r>
              <a:rPr lang="en-US" dirty="0" err="1"/>
              <a:t>bagi</a:t>
            </a:r>
            <a:r>
              <a:rPr lang="en-US" dirty="0"/>
              <a:t> </a:t>
            </a:r>
            <a:r>
              <a:rPr lang="en-US" dirty="0" err="1"/>
              <a:t>segala</a:t>
            </a:r>
            <a:r>
              <a:rPr lang="en-US" dirty="0"/>
              <a:t> </a:t>
            </a:r>
            <a:r>
              <a:rPr lang="en-US" dirty="0" err="1"/>
              <a:t>nafsu</a:t>
            </a:r>
            <a:r>
              <a:rPr lang="en-US" dirty="0"/>
              <a:t> </a:t>
            </a:r>
            <a:r>
              <a:rPr lang="en-US" dirty="0" err="1"/>
              <a:t>manusia</a:t>
            </a:r>
            <a:r>
              <a:rPr lang="en-US" dirty="0"/>
              <a:t>, </a:t>
            </a:r>
            <a:r>
              <a:rPr lang="en-US" dirty="0" err="1"/>
              <a:t>tempat</a:t>
            </a:r>
            <a:r>
              <a:rPr lang="en-US" dirty="0"/>
              <a:t> </a:t>
            </a:r>
            <a:r>
              <a:rPr lang="en-US" dirty="0" err="1"/>
              <a:t>penghargaan</a:t>
            </a:r>
            <a:r>
              <a:rPr lang="en-US" dirty="0"/>
              <a:t>, </a:t>
            </a:r>
            <a:r>
              <a:rPr lang="en-US" dirty="0" err="1"/>
              <a:t>kejujuran</a:t>
            </a:r>
            <a:r>
              <a:rPr lang="en-US" dirty="0"/>
              <a:t>, </a:t>
            </a:r>
            <a:r>
              <a:rPr lang="en-US" dirty="0" err="1"/>
              <a:t>dan</a:t>
            </a:r>
            <a:r>
              <a:rPr lang="en-US" dirty="0"/>
              <a:t> </a:t>
            </a:r>
            <a:r>
              <a:rPr lang="en-US" dirty="0" err="1"/>
              <a:t>tempat</a:t>
            </a:r>
            <a:r>
              <a:rPr lang="en-US" dirty="0"/>
              <a:t> </a:t>
            </a:r>
            <a:r>
              <a:rPr lang="en-US" dirty="0" err="1"/>
              <a:t>bermuaranya</a:t>
            </a:r>
            <a:r>
              <a:rPr lang="en-US" dirty="0"/>
              <a:t> </a:t>
            </a:r>
            <a:r>
              <a:rPr lang="en-US" dirty="0" err="1"/>
              <a:t>cinta</a:t>
            </a:r>
            <a:r>
              <a:rPr lang="en-US" dirty="0"/>
              <a:t> </a:t>
            </a:r>
            <a:r>
              <a:rPr lang="en-US" dirty="0" err="1"/>
              <a:t>dan</a:t>
            </a:r>
            <a:r>
              <a:rPr lang="en-US" dirty="0"/>
              <a:t> </a:t>
            </a:r>
            <a:r>
              <a:rPr lang="en-US" dirty="0" err="1"/>
              <a:t>benci</a:t>
            </a:r>
            <a:r>
              <a:rPr lang="en-US" dirty="0"/>
              <a:t>.</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id-ID" i="1" dirty="0"/>
              <a:t>Next..Sistem saraf pusat</a:t>
            </a:r>
            <a:endParaRPr lang="id-ID" dirty="0"/>
          </a:p>
        </p:txBody>
      </p:sp>
      <p:sp>
        <p:nvSpPr>
          <p:cNvPr id="3" name="Content Placeholder 2"/>
          <p:cNvSpPr>
            <a:spLocks noGrp="1"/>
          </p:cNvSpPr>
          <p:nvPr>
            <p:ph idx="1"/>
          </p:nvPr>
        </p:nvSpPr>
        <p:spPr/>
        <p:txBody>
          <a:bodyPr/>
          <a:lstStyle/>
          <a:p>
            <a:r>
              <a:rPr lang="id-ID" dirty="0"/>
              <a:t>Sumsum tulang belakang terletak memanjang di dalam rongga tulang belakang, mulai dari ruas-ruas tulang leher sampai ruas-ruas tulang pinggang yang kedua.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pPr algn="l"/>
            <a:r>
              <a:rPr lang="id-ID" b="1" dirty="0"/>
              <a:t>b. Sistem Saraf Tepi</a:t>
            </a:r>
          </a:p>
        </p:txBody>
      </p:sp>
      <p:sp>
        <p:nvSpPr>
          <p:cNvPr id="3" name="Content Placeholder 2"/>
          <p:cNvSpPr>
            <a:spLocks noGrp="1"/>
          </p:cNvSpPr>
          <p:nvPr>
            <p:ph idx="1"/>
          </p:nvPr>
        </p:nvSpPr>
        <p:spPr>
          <a:xfrm>
            <a:off x="457200" y="1142984"/>
            <a:ext cx="8229600" cy="4983179"/>
          </a:xfrm>
        </p:spPr>
        <p:txBody>
          <a:bodyPr>
            <a:normAutofit fontScale="92500"/>
          </a:bodyPr>
          <a:lstStyle/>
          <a:p>
            <a:pPr>
              <a:buNone/>
            </a:pPr>
            <a:r>
              <a:rPr lang="id-ID" dirty="0"/>
              <a:t>	Kerjasama antara sistem pusat dan sistem saraf tepi membentuk perubahan cepat dalam tubuh untuk merespon rangsangan dari lingkunganmu. Sistem saraf ini dibedakan menjadi sistem saraf somatis dan sistem saraf otonom.</a:t>
            </a:r>
          </a:p>
          <a:p>
            <a:pPr>
              <a:buNone/>
            </a:pPr>
            <a:r>
              <a:rPr lang="id-ID" dirty="0"/>
              <a:t>	</a:t>
            </a:r>
            <a:r>
              <a:rPr lang="id-ID" dirty="0">
                <a:solidFill>
                  <a:srgbClr val="FF0000"/>
                </a:solidFill>
              </a:rPr>
              <a:t>Sistem saraf somatis terdiri dari 12 pasang saraf kranial dan 31 pasang saraf sumsum tulang belakang.</a:t>
            </a:r>
            <a:r>
              <a:rPr lang="id-ID" dirty="0"/>
              <a:t> Kedua belas pasang saraf otak akan menuju ke organ tertentu, misalnya mata, hidung, telinga, dan kulit.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id-ID" b="1" dirty="0"/>
              <a:t>Struktur Saraf</a:t>
            </a:r>
            <a:endParaRPr lang="id-ID" dirty="0"/>
          </a:p>
        </p:txBody>
      </p:sp>
      <p:sp>
        <p:nvSpPr>
          <p:cNvPr id="3" name="Content Placeholder 2"/>
          <p:cNvSpPr>
            <a:spLocks noGrp="1"/>
          </p:cNvSpPr>
          <p:nvPr>
            <p:ph idx="1"/>
          </p:nvPr>
        </p:nvSpPr>
        <p:spPr>
          <a:xfrm>
            <a:off x="457200" y="1142984"/>
            <a:ext cx="8229600" cy="4983179"/>
          </a:xfrm>
        </p:spPr>
        <p:txBody>
          <a:bodyPr/>
          <a:lstStyle/>
          <a:p>
            <a:pPr>
              <a:buNone/>
            </a:pPr>
            <a:r>
              <a:rPr lang="id-ID" b="1" dirty="0"/>
              <a:t>1. Sel Saraf (Neuron)</a:t>
            </a:r>
          </a:p>
          <a:p>
            <a:r>
              <a:rPr lang="id-ID" dirty="0"/>
              <a:t>Unit terkecil penyusun sistem saraf adalah sel saraf atau bisa juga disebut </a:t>
            </a:r>
            <a:r>
              <a:rPr lang="id-ID" dirty="0">
                <a:solidFill>
                  <a:srgbClr val="FF0000"/>
                </a:solidFill>
              </a:rPr>
              <a:t>neuron</a:t>
            </a:r>
            <a:r>
              <a:rPr lang="id-ID" dirty="0"/>
              <a:t>. Sel saraf adalah sebuah sel yang berfungsi untuk </a:t>
            </a:r>
            <a:r>
              <a:rPr lang="id-ID" dirty="0">
                <a:solidFill>
                  <a:srgbClr val="FF0000"/>
                </a:solidFill>
              </a:rPr>
              <a:t>menghantarkan impuls</a:t>
            </a:r>
            <a:r>
              <a:rPr lang="id-ID" dirty="0"/>
              <a:t> (rangsangan). Setiap satu sel saraf (neuron) terdiri atas tiga bagian utama yang berupa </a:t>
            </a:r>
            <a:r>
              <a:rPr lang="id-ID" dirty="0">
                <a:solidFill>
                  <a:srgbClr val="FF0000"/>
                </a:solidFill>
              </a:rPr>
              <a:t>badan sel saraf, dendrit, dan akson.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ATERI AJAR ANATOMI\SAHARIAH\Kep\Materi\gambar-sel-saraf-neuron-dan-bagian-b[1].jpg"/>
          <p:cNvPicPr>
            <a:picLocks noChangeAspect="1" noChangeArrowheads="1"/>
          </p:cNvPicPr>
          <p:nvPr/>
        </p:nvPicPr>
        <p:blipFill>
          <a:blip r:embed="rId2"/>
          <a:srcRect/>
          <a:stretch>
            <a:fillRect/>
          </a:stretch>
        </p:blipFill>
        <p:spPr bwMode="auto">
          <a:xfrm>
            <a:off x="428596" y="1000109"/>
            <a:ext cx="8501122" cy="4500594"/>
          </a:xfrm>
          <a:prstGeom prst="rect">
            <a:avLst/>
          </a:prstGeom>
          <a:noFill/>
        </p:spPr>
      </p:pic>
      <p:sp>
        <p:nvSpPr>
          <p:cNvPr id="3" name="Rectangle 2"/>
          <p:cNvSpPr/>
          <p:nvPr/>
        </p:nvSpPr>
        <p:spPr>
          <a:xfrm>
            <a:off x="6715140" y="5214950"/>
            <a:ext cx="2143140"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r>
              <a:rPr lang="id-ID" dirty="0"/>
              <a:t>Next...Bagian-Bagian Sel Syaraf</a:t>
            </a:r>
          </a:p>
        </p:txBody>
      </p:sp>
      <p:sp>
        <p:nvSpPr>
          <p:cNvPr id="3" name="Content Placeholder 2"/>
          <p:cNvSpPr>
            <a:spLocks noGrp="1"/>
          </p:cNvSpPr>
          <p:nvPr>
            <p:ph idx="1"/>
          </p:nvPr>
        </p:nvSpPr>
        <p:spPr>
          <a:xfrm>
            <a:off x="457200" y="1142984"/>
            <a:ext cx="8229600" cy="4983179"/>
          </a:xfrm>
        </p:spPr>
        <p:txBody>
          <a:bodyPr>
            <a:normAutofit fontScale="70000" lnSpcReduction="20000"/>
          </a:bodyPr>
          <a:lstStyle/>
          <a:p>
            <a:r>
              <a:rPr lang="id-ID" b="1" dirty="0"/>
              <a:t>Dendrit</a:t>
            </a:r>
            <a:r>
              <a:rPr lang="id-ID" dirty="0"/>
              <a:t> adalah serabut sel saraf pendek dan bercabang-cabang. Dendrit berfungsi untuk menerima dan mengantarkan rangsangan ke badan sel. </a:t>
            </a:r>
          </a:p>
          <a:p>
            <a:r>
              <a:rPr lang="id-ID" b="1" dirty="0"/>
              <a:t>Badan Sel</a:t>
            </a:r>
            <a:r>
              <a:rPr lang="id-ID" dirty="0"/>
              <a:t> adalah bagian yang paling besar dari sel saraf. Badan sel berfungsi untuk menerima rangsangan dari dendrit dan meneruskannya ke akson. Badan sel saraf mengandung inti sel dan sitoplasma. </a:t>
            </a:r>
          </a:p>
          <a:p>
            <a:r>
              <a:rPr lang="id-ID" b="1" dirty="0"/>
              <a:t>Nukleus</a:t>
            </a:r>
            <a:r>
              <a:rPr lang="id-ID" dirty="0"/>
              <a:t> adalah inti sel saraf yang berfungsi sebagai pengatur kegiatan sel saraf (neuron). </a:t>
            </a:r>
          </a:p>
          <a:p>
            <a:r>
              <a:rPr lang="id-ID" b="1" dirty="0"/>
              <a:t>Neurit (Akson)</a:t>
            </a:r>
            <a:r>
              <a:rPr lang="id-ID" dirty="0"/>
              <a:t> adalah tonjolan sitoplasma yang panjang (lebih panjang daripada dendrit), berfungsi untuk menjalarkan impuls saraf meninggalkan badan sel saraf ke neuron atau jaringan lainnya. Jumlah akson biasanya hanya satu pada setiap neuron. </a:t>
            </a:r>
          </a:p>
          <a:p>
            <a:r>
              <a:rPr lang="id-ID" b="1" dirty="0"/>
              <a:t>Selubung Mielin</a:t>
            </a:r>
            <a:r>
              <a:rPr lang="id-ID" dirty="0"/>
              <a:t> adalah sebuah selaput yang banyak mengandung lemak yang berfungsi untuk melindungi akson dari kerusakan. Selubung mielin bersegmen-segmen. Lekukan di antara dua segmen disebut nodus ranvier. </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fontScale="77500" lnSpcReduction="20000"/>
          </a:bodyPr>
          <a:lstStyle/>
          <a:p>
            <a:r>
              <a:rPr lang="id-ID" b="1" dirty="0"/>
              <a:t>Sel Schwann</a:t>
            </a:r>
            <a:r>
              <a:rPr lang="id-ID" dirty="0"/>
              <a:t> adalah jaringan yang membantu menyediakan makanan untuk neurit (akson) dan membantu regenerasi neurit (akson). </a:t>
            </a:r>
          </a:p>
          <a:p>
            <a:r>
              <a:rPr lang="id-ID" b="1" dirty="0"/>
              <a:t>Nodus ranvier</a:t>
            </a:r>
            <a:r>
              <a:rPr lang="id-ID" dirty="0"/>
              <a:t> berfungsi untuk mempercepat transmisi impuls saraf. Adanya nodus ranvier tersebut memungkinkan saraf meloncat dari satu nodus ke nodus yang lain, sehingga impuls lebih cepat sampai pada tujuan. </a:t>
            </a:r>
          </a:p>
          <a:p>
            <a:r>
              <a:rPr lang="id-ID" b="1" dirty="0"/>
              <a:t>Sinapsis</a:t>
            </a:r>
            <a:r>
              <a:rPr lang="id-ID" dirty="0"/>
              <a:t> adalah pertemuan antara ujung neurit (akson) di sel saraf satu dan ujung dendrit di sel saraf lainnya. Pada setiap sinapsis terdapat celah sinapsis. Pada bagian ujung akson terdapat kantong yang disebut bulbus akson. Kantong tersebut berisi zat kimia yang disebut neurotransmiter. Neurotransmiter dapat berupa asetilkolin dan kolinesterase yang berfungsi dalam penyampaian impuls saraf pada sinapsis. </a:t>
            </a:r>
          </a:p>
          <a:p>
            <a:endParaRPr lang="id-ID" dirty="0"/>
          </a:p>
        </p:txBody>
      </p:sp>
      <p:sp>
        <p:nvSpPr>
          <p:cNvPr id="5" name="Title 1"/>
          <p:cNvSpPr>
            <a:spLocks noGrp="1"/>
          </p:cNvSpPr>
          <p:nvPr>
            <p:ph type="title"/>
          </p:nvPr>
        </p:nvSpPr>
        <p:spPr>
          <a:xfrm>
            <a:off x="457200" y="274638"/>
            <a:ext cx="8229600" cy="511156"/>
          </a:xfrm>
        </p:spPr>
        <p:txBody>
          <a:bodyPr>
            <a:normAutofit fontScale="90000"/>
          </a:bodyPr>
          <a:lstStyle/>
          <a:p>
            <a:r>
              <a:rPr lang="id-ID" dirty="0"/>
              <a:t>Next...Bagian-Bagian Sel Syaraf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id-ID" dirty="0"/>
              <a:t>Jenis Sel Syaraf</a:t>
            </a:r>
          </a:p>
        </p:txBody>
      </p:sp>
      <p:sp>
        <p:nvSpPr>
          <p:cNvPr id="3" name="Content Placeholder 2"/>
          <p:cNvSpPr>
            <a:spLocks noGrp="1"/>
          </p:cNvSpPr>
          <p:nvPr>
            <p:ph idx="1"/>
          </p:nvPr>
        </p:nvSpPr>
        <p:spPr>
          <a:xfrm>
            <a:off x="457200" y="1357298"/>
            <a:ext cx="8229600" cy="4768865"/>
          </a:xfrm>
        </p:spPr>
        <p:txBody>
          <a:bodyPr>
            <a:normAutofit fontScale="70000" lnSpcReduction="20000"/>
          </a:bodyPr>
          <a:lstStyle/>
          <a:p>
            <a:pPr>
              <a:buNone/>
            </a:pPr>
            <a:r>
              <a:rPr lang="id-ID" dirty="0"/>
              <a:t>Menurut fungsinya, ada tiga jenis sel saraf yaitu:</a:t>
            </a:r>
          </a:p>
          <a:p>
            <a:r>
              <a:rPr lang="id-ID" b="1" dirty="0"/>
              <a:t>Sel saraf sensorik</a:t>
            </a:r>
            <a:r>
              <a:rPr lang="id-ID" dirty="0"/>
              <a:t> adalah sel saraf yang mempunyai fungsi menerima rangsang yang datang kepada tubuh atau panca indra, dirubah menjadi impuls (rangsangan) saraf, dan meneruskannya ke otak. Badan sel saraf ini bergerombol membentuk ganglia, akson pendek, dan dendritnya panjang. </a:t>
            </a:r>
          </a:p>
          <a:p>
            <a:r>
              <a:rPr lang="id-ID" b="1" dirty="0"/>
              <a:t>Sel saraf motorik</a:t>
            </a:r>
            <a:r>
              <a:rPr lang="id-ID" dirty="0"/>
              <a:t> adalah sel saraf yang mempunyai fungsi untuk membawa impuls saraf dari pusat saraf (otak) dan sumsum tulang belakang menuju otot. Sel saraf ini mempunyai dendrit yang pendek dan akson yang panjang. </a:t>
            </a:r>
          </a:p>
          <a:p>
            <a:r>
              <a:rPr lang="id-ID" b="1" dirty="0"/>
              <a:t>Sel saraf penghubung</a:t>
            </a:r>
            <a:r>
              <a:rPr lang="id-ID" dirty="0"/>
              <a:t> adalah sel saraf yang banyak terdapat di dalam otak dan sumsum tulang belakang. Neuron (sel saraf) tersebut berfungsi untuk menghubungkan atau meneruskan impuls (rangsangan) dari sel saraf sensorik ke sel saraf motorik. </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asil gambar untuk sel saraf sensorik"/>
          <p:cNvPicPr>
            <a:picLocks noChangeAspect="1" noChangeArrowheads="1"/>
          </p:cNvPicPr>
          <p:nvPr/>
        </p:nvPicPr>
        <p:blipFill>
          <a:blip r:embed="rId2"/>
          <a:srcRect/>
          <a:stretch>
            <a:fillRect/>
          </a:stretch>
        </p:blipFill>
        <p:spPr bwMode="auto">
          <a:xfrm>
            <a:off x="500034" y="1071546"/>
            <a:ext cx="7929618" cy="50720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MATERI AJAR ANATOMI\SAHARIAH\Kep\Materi\types-of-neuron-in-human.jpeg"/>
          <p:cNvPicPr>
            <a:picLocks noChangeAspect="1" noChangeArrowheads="1"/>
          </p:cNvPicPr>
          <p:nvPr/>
        </p:nvPicPr>
        <p:blipFill>
          <a:blip r:embed="rId2"/>
          <a:srcRect/>
          <a:stretch>
            <a:fillRect/>
          </a:stretch>
        </p:blipFill>
        <p:spPr bwMode="auto">
          <a:xfrm>
            <a:off x="1500166" y="500042"/>
            <a:ext cx="6000792" cy="571504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1272</Words>
  <Application>Microsoft Office PowerPoint</Application>
  <PresentationFormat>On-screen Show (4:3)</PresentationFormat>
  <Paragraphs>65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SISTEM SYARAF</vt:lpstr>
      <vt:lpstr>Pengertian Sistem Syaraf</vt:lpstr>
      <vt:lpstr>Struktur Saraf</vt:lpstr>
      <vt:lpstr>PowerPoint Presentation</vt:lpstr>
      <vt:lpstr>Next...Bagian-Bagian Sel Syaraf</vt:lpstr>
      <vt:lpstr>Next...Bagian-Bagian Sel Syaraf</vt:lpstr>
      <vt:lpstr>Jenis Sel Syaraf</vt:lpstr>
      <vt:lpstr>PowerPoint Presentation</vt:lpstr>
      <vt:lpstr>PowerPoint Presentation</vt:lpstr>
      <vt:lpstr>2. Sel Glial</vt:lpstr>
      <vt:lpstr>Impuls</vt:lpstr>
      <vt:lpstr> </vt:lpstr>
      <vt:lpstr> </vt:lpstr>
      <vt:lpstr>Susunan Sistem Saraf</vt:lpstr>
      <vt:lpstr>Next..Otak Besar (Cerebrum)</vt:lpstr>
      <vt:lpstr>PowerPoint Presentation</vt:lpstr>
      <vt:lpstr> </vt:lpstr>
      <vt:lpstr> </vt:lpstr>
      <vt:lpstr>PowerPoint Presentation</vt:lpstr>
      <vt:lpstr> </vt:lpstr>
      <vt:lpstr>Next..Sistem saraf pusat</vt:lpstr>
      <vt:lpstr>b. Sistem Saraf Tepi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SYARAF</dc:title>
  <dc:creator>UTHE</dc:creator>
  <cp:lastModifiedBy>SAHARIAH</cp:lastModifiedBy>
  <cp:revision>38</cp:revision>
  <dcterms:created xsi:type="dcterms:W3CDTF">2017-10-10T08:01:21Z</dcterms:created>
  <dcterms:modified xsi:type="dcterms:W3CDTF">2022-10-17T09:03:49Z</dcterms:modified>
</cp:coreProperties>
</file>