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7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6" r:id="rId21"/>
    <p:sldId id="1989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4330B-5298-4965-A6AF-EC1F02C184BB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63A71D-B29A-4F57-A593-78D2DCB124E5}">
      <dgm:prSet phldrT="[Text]"/>
      <dgm:spPr/>
      <dgm:t>
        <a:bodyPr/>
        <a:lstStyle/>
        <a:p>
          <a:r>
            <a:rPr lang="en-US" dirty="0"/>
            <a:t>KOMPETENSI</a:t>
          </a:r>
        </a:p>
      </dgm:t>
    </dgm:pt>
    <dgm:pt modelId="{7323F6A8-A765-4319-AA7B-E4E316D47E84}" type="parTrans" cxnId="{CCA005D5-EEFC-4E1A-9A76-E8F341B0E502}">
      <dgm:prSet/>
      <dgm:spPr/>
      <dgm:t>
        <a:bodyPr/>
        <a:lstStyle/>
        <a:p>
          <a:endParaRPr lang="en-US"/>
        </a:p>
      </dgm:t>
    </dgm:pt>
    <dgm:pt modelId="{33A34458-96D5-4056-8307-2787E6153480}" type="sibTrans" cxnId="{CCA005D5-EEFC-4E1A-9A76-E8F341B0E502}">
      <dgm:prSet/>
      <dgm:spPr/>
      <dgm:t>
        <a:bodyPr/>
        <a:lstStyle/>
        <a:p>
          <a:endParaRPr lang="en-US"/>
        </a:p>
      </dgm:t>
    </dgm:pt>
    <dgm:pt modelId="{EDC53037-8955-4238-803D-4D2F27E87842}">
      <dgm:prSet phldrT="[Text]"/>
      <dgm:spPr/>
      <dgm:t>
        <a:bodyPr/>
        <a:lstStyle/>
        <a:p>
          <a:r>
            <a:rPr lang="en-US" dirty="0"/>
            <a:t>KUALIFIKASI  </a:t>
          </a:r>
          <a:r>
            <a:rPr lang="en-US" dirty="0" err="1"/>
            <a:t>melalui</a:t>
          </a:r>
          <a:r>
            <a:rPr lang="en-US" dirty="0"/>
            <a:t> </a:t>
          </a:r>
          <a:r>
            <a:rPr lang="en-US" dirty="0" err="1"/>
            <a:t>Sertifikasi</a:t>
          </a:r>
          <a:r>
            <a:rPr lang="en-US" dirty="0"/>
            <a:t>/</a:t>
          </a:r>
          <a:r>
            <a:rPr lang="en-US" dirty="0" err="1"/>
            <a:t>Standarisasi</a:t>
          </a:r>
          <a:r>
            <a:rPr lang="en-US" dirty="0"/>
            <a:t> &amp; REGISTRASI</a:t>
          </a:r>
        </a:p>
      </dgm:t>
    </dgm:pt>
    <dgm:pt modelId="{B1D9B326-AB77-41B8-804B-AFB7F3364DC8}" type="parTrans" cxnId="{FEA47633-4B76-4F8C-965A-2B313792A3F8}">
      <dgm:prSet/>
      <dgm:spPr/>
      <dgm:t>
        <a:bodyPr/>
        <a:lstStyle/>
        <a:p>
          <a:endParaRPr lang="en-US"/>
        </a:p>
      </dgm:t>
    </dgm:pt>
    <dgm:pt modelId="{07A7FAED-87EC-49A2-A5D1-B07BAD4E0639}" type="sibTrans" cxnId="{FEA47633-4B76-4F8C-965A-2B313792A3F8}">
      <dgm:prSet/>
      <dgm:spPr/>
      <dgm:t>
        <a:bodyPr/>
        <a:lstStyle/>
        <a:p>
          <a:endParaRPr lang="en-US"/>
        </a:p>
      </dgm:t>
    </dgm:pt>
    <dgm:pt modelId="{42233924-9669-4B7D-9514-E75407FE2BCA}">
      <dgm:prSet phldrT="[Text]"/>
      <dgm:spPr/>
      <dgm:t>
        <a:bodyPr/>
        <a:lstStyle/>
        <a:p>
          <a:r>
            <a:rPr lang="en-US" dirty="0" err="1"/>
            <a:t>lISENSI</a:t>
          </a:r>
          <a:endParaRPr lang="en-US" dirty="0"/>
        </a:p>
      </dgm:t>
    </dgm:pt>
    <dgm:pt modelId="{E5B1AD31-6783-44A0-AC84-76BF94234CF8}" type="parTrans" cxnId="{702C4FD8-CF3E-4D70-A79C-13076DC30E79}">
      <dgm:prSet/>
      <dgm:spPr/>
      <dgm:t>
        <a:bodyPr/>
        <a:lstStyle/>
        <a:p>
          <a:endParaRPr lang="en-US"/>
        </a:p>
      </dgm:t>
    </dgm:pt>
    <dgm:pt modelId="{98FD43E1-5F73-448F-A97C-9C6B18039184}" type="sibTrans" cxnId="{702C4FD8-CF3E-4D70-A79C-13076DC30E79}">
      <dgm:prSet/>
      <dgm:spPr/>
      <dgm:t>
        <a:bodyPr/>
        <a:lstStyle/>
        <a:p>
          <a:endParaRPr lang="en-US"/>
        </a:p>
      </dgm:t>
    </dgm:pt>
    <dgm:pt modelId="{BCAE09FF-4627-4677-A2DC-79371E410EBB}" type="pres">
      <dgm:prSet presAssocID="{4234330B-5298-4965-A6AF-EC1F02C184B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B519F83-61D8-4AF5-9206-F2FBC6B1B9D9}" type="pres">
      <dgm:prSet presAssocID="{2463A71D-B29A-4F57-A593-78D2DCB124E5}" presName="Accent1" presStyleCnt="0"/>
      <dgm:spPr/>
    </dgm:pt>
    <dgm:pt modelId="{6C8A83DD-6D1A-4FFE-BB4F-5BD3881A6229}" type="pres">
      <dgm:prSet presAssocID="{2463A71D-B29A-4F57-A593-78D2DCB124E5}" presName="Accent" presStyleLbl="node1" presStyleIdx="0" presStyleCnt="3"/>
      <dgm:spPr/>
    </dgm:pt>
    <dgm:pt modelId="{697F4522-1D69-4E45-A98F-24CC845AA6D6}" type="pres">
      <dgm:prSet presAssocID="{2463A71D-B29A-4F57-A593-78D2DCB124E5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47D9E88C-8F2E-470B-8D51-667916D06E3C}" type="pres">
      <dgm:prSet presAssocID="{EDC53037-8955-4238-803D-4D2F27E87842}" presName="Accent2" presStyleCnt="0"/>
      <dgm:spPr/>
    </dgm:pt>
    <dgm:pt modelId="{A2804C14-691A-4CC8-8C99-64C37EDA9C87}" type="pres">
      <dgm:prSet presAssocID="{EDC53037-8955-4238-803D-4D2F27E87842}" presName="Accent" presStyleLbl="node1" presStyleIdx="1" presStyleCnt="3"/>
      <dgm:spPr/>
    </dgm:pt>
    <dgm:pt modelId="{CB8FDC19-811D-4561-B373-3B95A47A0594}" type="pres">
      <dgm:prSet presAssocID="{EDC53037-8955-4238-803D-4D2F27E87842}" presName="Parent2" presStyleLbl="revTx" presStyleIdx="1" presStyleCnt="3" custScaleX="451633" custLinFactNeighborX="3435">
        <dgm:presLayoutVars>
          <dgm:chMax val="1"/>
          <dgm:chPref val="1"/>
          <dgm:bulletEnabled val="1"/>
        </dgm:presLayoutVars>
      </dgm:prSet>
      <dgm:spPr/>
    </dgm:pt>
    <dgm:pt modelId="{E3FACD73-33CC-4DDB-BD49-B321F18E9F4E}" type="pres">
      <dgm:prSet presAssocID="{42233924-9669-4B7D-9514-E75407FE2BCA}" presName="Accent3" presStyleCnt="0"/>
      <dgm:spPr/>
    </dgm:pt>
    <dgm:pt modelId="{297A0759-408B-4570-AF14-464FA49E38DA}" type="pres">
      <dgm:prSet presAssocID="{42233924-9669-4B7D-9514-E75407FE2BCA}" presName="Accent" presStyleLbl="node1" presStyleIdx="2" presStyleCnt="3"/>
      <dgm:spPr/>
    </dgm:pt>
    <dgm:pt modelId="{0E2599CE-7B20-46D3-AF90-D59EF04BE9E9}" type="pres">
      <dgm:prSet presAssocID="{42233924-9669-4B7D-9514-E75407FE2BC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FEA47633-4B76-4F8C-965A-2B313792A3F8}" srcId="{4234330B-5298-4965-A6AF-EC1F02C184BB}" destId="{EDC53037-8955-4238-803D-4D2F27E87842}" srcOrd="1" destOrd="0" parTransId="{B1D9B326-AB77-41B8-804B-AFB7F3364DC8}" sibTransId="{07A7FAED-87EC-49A2-A5D1-B07BAD4E0639}"/>
    <dgm:cxn modelId="{0F5F7E35-B3DE-4851-8D01-E27A21BCCE17}" type="presOf" srcId="{EDC53037-8955-4238-803D-4D2F27E87842}" destId="{CB8FDC19-811D-4561-B373-3B95A47A0594}" srcOrd="0" destOrd="0" presId="urn:microsoft.com/office/officeart/2009/layout/CircleArrowProcess"/>
    <dgm:cxn modelId="{14C74B3C-7B80-42F7-90AF-3112A492C098}" type="presOf" srcId="{2463A71D-B29A-4F57-A593-78D2DCB124E5}" destId="{697F4522-1D69-4E45-A98F-24CC845AA6D6}" srcOrd="0" destOrd="0" presId="urn:microsoft.com/office/officeart/2009/layout/CircleArrowProcess"/>
    <dgm:cxn modelId="{53EC9240-2D3C-42EB-9710-A9B3C7468F37}" type="presOf" srcId="{4234330B-5298-4965-A6AF-EC1F02C184BB}" destId="{BCAE09FF-4627-4677-A2DC-79371E410EBB}" srcOrd="0" destOrd="0" presId="urn:microsoft.com/office/officeart/2009/layout/CircleArrowProcess"/>
    <dgm:cxn modelId="{79DB88CB-5765-4CCD-A279-4FF642EB8604}" type="presOf" srcId="{42233924-9669-4B7D-9514-E75407FE2BCA}" destId="{0E2599CE-7B20-46D3-AF90-D59EF04BE9E9}" srcOrd="0" destOrd="0" presId="urn:microsoft.com/office/officeart/2009/layout/CircleArrowProcess"/>
    <dgm:cxn modelId="{CCA005D5-EEFC-4E1A-9A76-E8F341B0E502}" srcId="{4234330B-5298-4965-A6AF-EC1F02C184BB}" destId="{2463A71D-B29A-4F57-A593-78D2DCB124E5}" srcOrd="0" destOrd="0" parTransId="{7323F6A8-A765-4319-AA7B-E4E316D47E84}" sibTransId="{33A34458-96D5-4056-8307-2787E6153480}"/>
    <dgm:cxn modelId="{702C4FD8-CF3E-4D70-A79C-13076DC30E79}" srcId="{4234330B-5298-4965-A6AF-EC1F02C184BB}" destId="{42233924-9669-4B7D-9514-E75407FE2BCA}" srcOrd="2" destOrd="0" parTransId="{E5B1AD31-6783-44A0-AC84-76BF94234CF8}" sibTransId="{98FD43E1-5F73-448F-A97C-9C6B18039184}"/>
    <dgm:cxn modelId="{32482EC8-B35D-455C-8E8B-B08F4E93C1A6}" type="presParOf" srcId="{BCAE09FF-4627-4677-A2DC-79371E410EBB}" destId="{AB519F83-61D8-4AF5-9206-F2FBC6B1B9D9}" srcOrd="0" destOrd="0" presId="urn:microsoft.com/office/officeart/2009/layout/CircleArrowProcess"/>
    <dgm:cxn modelId="{998F9606-D3D8-4BBB-A252-D19D994722AA}" type="presParOf" srcId="{AB519F83-61D8-4AF5-9206-F2FBC6B1B9D9}" destId="{6C8A83DD-6D1A-4FFE-BB4F-5BD3881A6229}" srcOrd="0" destOrd="0" presId="urn:microsoft.com/office/officeart/2009/layout/CircleArrowProcess"/>
    <dgm:cxn modelId="{387AD842-7C55-403F-9867-109F25953D0F}" type="presParOf" srcId="{BCAE09FF-4627-4677-A2DC-79371E410EBB}" destId="{697F4522-1D69-4E45-A98F-24CC845AA6D6}" srcOrd="1" destOrd="0" presId="urn:microsoft.com/office/officeart/2009/layout/CircleArrowProcess"/>
    <dgm:cxn modelId="{7F7CEB48-9831-4999-AA99-60713A1FD744}" type="presParOf" srcId="{BCAE09FF-4627-4677-A2DC-79371E410EBB}" destId="{47D9E88C-8F2E-470B-8D51-667916D06E3C}" srcOrd="2" destOrd="0" presId="urn:microsoft.com/office/officeart/2009/layout/CircleArrowProcess"/>
    <dgm:cxn modelId="{8F451FA2-712C-43ED-9D09-9D7541157BCA}" type="presParOf" srcId="{47D9E88C-8F2E-470B-8D51-667916D06E3C}" destId="{A2804C14-691A-4CC8-8C99-64C37EDA9C87}" srcOrd="0" destOrd="0" presId="urn:microsoft.com/office/officeart/2009/layout/CircleArrowProcess"/>
    <dgm:cxn modelId="{66FC92A7-ED37-436F-A626-F70E07D2080C}" type="presParOf" srcId="{BCAE09FF-4627-4677-A2DC-79371E410EBB}" destId="{CB8FDC19-811D-4561-B373-3B95A47A0594}" srcOrd="3" destOrd="0" presId="urn:microsoft.com/office/officeart/2009/layout/CircleArrowProcess"/>
    <dgm:cxn modelId="{5119DE6D-DF65-47BE-96C4-A0368CA0333F}" type="presParOf" srcId="{BCAE09FF-4627-4677-A2DC-79371E410EBB}" destId="{E3FACD73-33CC-4DDB-BD49-B321F18E9F4E}" srcOrd="4" destOrd="0" presId="urn:microsoft.com/office/officeart/2009/layout/CircleArrowProcess"/>
    <dgm:cxn modelId="{E5A001B7-76D3-47FA-88E4-3B33AD950CC8}" type="presParOf" srcId="{E3FACD73-33CC-4DDB-BD49-B321F18E9F4E}" destId="{297A0759-408B-4570-AF14-464FA49E38DA}" srcOrd="0" destOrd="0" presId="urn:microsoft.com/office/officeart/2009/layout/CircleArrowProcess"/>
    <dgm:cxn modelId="{3DE9E4CA-2713-452C-BF4F-6FCAE4E9330A}" type="presParOf" srcId="{BCAE09FF-4627-4677-A2DC-79371E410EBB}" destId="{0E2599CE-7B20-46D3-AF90-D59EF04BE9E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DC058D-2D48-4CF3-9DBC-305EB790BB99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72E0D7-A8D6-4FDA-8B01-A2C3FA1D9CC3}">
      <dgm:prSet phldrT="[Text]"/>
      <dgm:spPr/>
      <dgm:t>
        <a:bodyPr/>
        <a:lstStyle/>
        <a:p>
          <a:r>
            <a:rPr lang="en-US" dirty="0"/>
            <a:t>DIII</a:t>
          </a:r>
        </a:p>
      </dgm:t>
    </dgm:pt>
    <dgm:pt modelId="{B196C5A7-3741-4201-BC09-113CD2790D1E}" type="parTrans" cxnId="{CA7794F2-4609-4C16-BCC7-AF2BABE7E463}">
      <dgm:prSet/>
      <dgm:spPr/>
      <dgm:t>
        <a:bodyPr/>
        <a:lstStyle/>
        <a:p>
          <a:endParaRPr lang="en-US"/>
        </a:p>
      </dgm:t>
    </dgm:pt>
    <dgm:pt modelId="{7E239075-EA25-4C25-A490-AB62C46F2738}" type="sibTrans" cxnId="{CA7794F2-4609-4C16-BCC7-AF2BABE7E463}">
      <dgm:prSet/>
      <dgm:spPr/>
      <dgm:t>
        <a:bodyPr/>
        <a:lstStyle/>
        <a:p>
          <a:endParaRPr lang="en-US"/>
        </a:p>
      </dgm:t>
    </dgm:pt>
    <dgm:pt modelId="{AC993F62-D67E-4C10-A8CC-6C17E56660E1}">
      <dgm:prSet phldrT="[Text]"/>
      <dgm:spPr/>
      <dgm:t>
        <a:bodyPr/>
        <a:lstStyle/>
        <a:p>
          <a:r>
            <a:rPr lang="en-US" dirty="0"/>
            <a:t>SERTIFIKAT KOMPETENSI(Surat </a:t>
          </a:r>
          <a:r>
            <a:rPr lang="en-US" dirty="0" err="1"/>
            <a:t>tanda</a:t>
          </a:r>
          <a:r>
            <a:rPr lang="en-US" dirty="0"/>
            <a:t> </a:t>
          </a:r>
          <a:r>
            <a:rPr lang="en-US" dirty="0" err="1"/>
            <a:t>pengakuan</a:t>
          </a:r>
          <a:r>
            <a:rPr lang="en-US" dirty="0"/>
            <a:t> </a:t>
          </a:r>
          <a:r>
            <a:rPr lang="en-US" dirty="0" err="1"/>
            <a:t>terhadap</a:t>
          </a:r>
          <a:r>
            <a:rPr lang="en-US" dirty="0"/>
            <a:t> </a:t>
          </a:r>
          <a:r>
            <a:rPr lang="en-US" dirty="0" err="1"/>
            <a:t>kompetensi</a:t>
          </a:r>
          <a:r>
            <a:rPr lang="en-US" dirty="0"/>
            <a:t> </a:t>
          </a:r>
          <a:r>
            <a:rPr lang="en-US" dirty="0" err="1"/>
            <a:t>tenaga</a:t>
          </a:r>
          <a:r>
            <a:rPr lang="en-US" dirty="0"/>
            <a:t> Kesehatan </a:t>
          </a:r>
          <a:r>
            <a:rPr lang="en-US" dirty="0" err="1"/>
            <a:t>untun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menjalankan</a:t>
          </a:r>
          <a:r>
            <a:rPr lang="en-US" dirty="0"/>
            <a:t> </a:t>
          </a:r>
          <a:r>
            <a:rPr lang="en-US" dirty="0" err="1"/>
            <a:t>praktik</a:t>
          </a:r>
          <a:r>
            <a:rPr lang="en-US" dirty="0"/>
            <a:t> di </a:t>
          </a:r>
          <a:r>
            <a:rPr lang="en-US" dirty="0" err="1"/>
            <a:t>seluruh</a:t>
          </a:r>
          <a:r>
            <a:rPr lang="en-US" dirty="0"/>
            <a:t> Indonesia </a:t>
          </a:r>
          <a:r>
            <a:rPr lang="en-US" dirty="0" err="1"/>
            <a:t>setelah</a:t>
          </a:r>
          <a:r>
            <a:rPr lang="en-US" dirty="0"/>
            <a:t> lulus uji </a:t>
          </a:r>
          <a:r>
            <a:rPr lang="en-US" dirty="0" err="1"/>
            <a:t>kompetensi</a:t>
          </a:r>
          <a:r>
            <a:rPr lang="en-US" dirty="0"/>
            <a:t>)</a:t>
          </a:r>
        </a:p>
      </dgm:t>
    </dgm:pt>
    <dgm:pt modelId="{3306616D-4785-4488-BBF2-7FD2A78C6550}" type="parTrans" cxnId="{81A7F05A-F72A-48A0-8508-B8FCBD002F7D}">
      <dgm:prSet/>
      <dgm:spPr/>
      <dgm:t>
        <a:bodyPr/>
        <a:lstStyle/>
        <a:p>
          <a:endParaRPr lang="en-US"/>
        </a:p>
      </dgm:t>
    </dgm:pt>
    <dgm:pt modelId="{CB5E08D3-48D1-4663-A771-7A76AA022E40}" type="sibTrans" cxnId="{81A7F05A-F72A-48A0-8508-B8FCBD002F7D}">
      <dgm:prSet/>
      <dgm:spPr/>
      <dgm:t>
        <a:bodyPr/>
        <a:lstStyle/>
        <a:p>
          <a:endParaRPr lang="en-US"/>
        </a:p>
      </dgm:t>
    </dgm:pt>
    <dgm:pt modelId="{29B6AF43-498E-47E1-950D-2C78A40F2327}">
      <dgm:prSet phldrT="[Text]"/>
      <dgm:spPr/>
      <dgm:t>
        <a:bodyPr/>
        <a:lstStyle/>
        <a:p>
          <a:r>
            <a:rPr lang="en-US" dirty="0"/>
            <a:t>PROFESI</a:t>
          </a:r>
        </a:p>
      </dgm:t>
    </dgm:pt>
    <dgm:pt modelId="{B652F466-4333-4803-8FC0-EB92253B000D}" type="parTrans" cxnId="{4D50EEC2-B9E9-4382-9425-FF0F898BBCB5}">
      <dgm:prSet/>
      <dgm:spPr/>
      <dgm:t>
        <a:bodyPr/>
        <a:lstStyle/>
        <a:p>
          <a:endParaRPr lang="en-US"/>
        </a:p>
      </dgm:t>
    </dgm:pt>
    <dgm:pt modelId="{D6C1C5EA-E062-4A40-A53C-F52311C2F44E}" type="sibTrans" cxnId="{4D50EEC2-B9E9-4382-9425-FF0F898BBCB5}">
      <dgm:prSet/>
      <dgm:spPr/>
      <dgm:t>
        <a:bodyPr/>
        <a:lstStyle/>
        <a:p>
          <a:endParaRPr lang="en-US"/>
        </a:p>
      </dgm:t>
    </dgm:pt>
    <dgm:pt modelId="{6E65C594-84DE-4E01-880B-82A52B482562}">
      <dgm:prSet phldrT="[Text]"/>
      <dgm:spPr/>
      <dgm:t>
        <a:bodyPr/>
        <a:lstStyle/>
        <a:p>
          <a:r>
            <a:rPr lang="en-US" dirty="0"/>
            <a:t>SERTIFIKAT PROFESI (</a:t>
          </a:r>
          <a:r>
            <a:rPr lang="en-US" dirty="0" err="1"/>
            <a:t>surat</a:t>
          </a:r>
          <a:r>
            <a:rPr lang="en-US" dirty="0"/>
            <a:t> </a:t>
          </a:r>
          <a:r>
            <a:rPr lang="en-US" dirty="0" err="1"/>
            <a:t>tanda</a:t>
          </a:r>
          <a:r>
            <a:rPr lang="en-US" dirty="0"/>
            <a:t> </a:t>
          </a:r>
          <a:r>
            <a:rPr lang="en-US" dirty="0" err="1"/>
            <a:t>pengakuan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melakukan</a:t>
          </a:r>
          <a:r>
            <a:rPr lang="en-US" dirty="0"/>
            <a:t> </a:t>
          </a:r>
          <a:r>
            <a:rPr lang="en-US" dirty="0" err="1"/>
            <a:t>praktik</a:t>
          </a:r>
          <a:r>
            <a:rPr lang="en-US" dirty="0"/>
            <a:t> </a:t>
          </a:r>
          <a:r>
            <a:rPr lang="en-US" dirty="0" err="1"/>
            <a:t>profesi</a:t>
          </a:r>
          <a:r>
            <a:rPr lang="en-US" dirty="0"/>
            <a:t> yang </a:t>
          </a:r>
          <a:r>
            <a:rPr lang="en-US" dirty="0" err="1"/>
            <a:t>diperoleh</a:t>
          </a:r>
          <a:r>
            <a:rPr lang="en-US" dirty="0"/>
            <a:t> </a:t>
          </a:r>
          <a:r>
            <a:rPr lang="en-US" dirty="0" err="1"/>
            <a:t>lulusan</a:t>
          </a:r>
          <a:r>
            <a:rPr lang="en-US" dirty="0"/>
            <a:t> Pendidikan </a:t>
          </a:r>
          <a:r>
            <a:rPr lang="en-US" dirty="0" err="1"/>
            <a:t>profesi</a:t>
          </a:r>
          <a:r>
            <a:rPr lang="en-US" dirty="0"/>
            <a:t>)</a:t>
          </a:r>
        </a:p>
      </dgm:t>
    </dgm:pt>
    <dgm:pt modelId="{48E558E7-603E-4554-B318-080FB23AC1AD}" type="parTrans" cxnId="{07CF87B9-44E5-4E7C-B7BB-81EBCEA60092}">
      <dgm:prSet/>
      <dgm:spPr/>
      <dgm:t>
        <a:bodyPr/>
        <a:lstStyle/>
        <a:p>
          <a:endParaRPr lang="en-US"/>
        </a:p>
      </dgm:t>
    </dgm:pt>
    <dgm:pt modelId="{19E43C91-C68F-47FB-8D72-045E6D639607}" type="sibTrans" cxnId="{07CF87B9-44E5-4E7C-B7BB-81EBCEA60092}">
      <dgm:prSet/>
      <dgm:spPr/>
      <dgm:t>
        <a:bodyPr/>
        <a:lstStyle/>
        <a:p>
          <a:endParaRPr lang="en-US"/>
        </a:p>
      </dgm:t>
    </dgm:pt>
    <dgm:pt modelId="{690E83F7-5C5C-4D27-B86E-18D6A7CA01BC}" type="pres">
      <dgm:prSet presAssocID="{C1DC058D-2D48-4CF3-9DBC-305EB790BB99}" presName="Name0" presStyleCnt="0">
        <dgm:presLayoutVars>
          <dgm:dir/>
          <dgm:animLvl val="lvl"/>
          <dgm:resizeHandles val="exact"/>
        </dgm:presLayoutVars>
      </dgm:prSet>
      <dgm:spPr/>
    </dgm:pt>
    <dgm:pt modelId="{C9823236-1014-4615-8E38-C5EAA8405D2C}" type="pres">
      <dgm:prSet presAssocID="{2C72E0D7-A8D6-4FDA-8B01-A2C3FA1D9CC3}" presName="linNode" presStyleCnt="0"/>
      <dgm:spPr/>
    </dgm:pt>
    <dgm:pt modelId="{4577AF2E-7033-44F1-904D-47D06757C7B2}" type="pres">
      <dgm:prSet presAssocID="{2C72E0D7-A8D6-4FDA-8B01-A2C3FA1D9CC3}" presName="parTx" presStyleLbl="revTx" presStyleIdx="0" presStyleCnt="2">
        <dgm:presLayoutVars>
          <dgm:chMax val="1"/>
          <dgm:bulletEnabled val="1"/>
        </dgm:presLayoutVars>
      </dgm:prSet>
      <dgm:spPr/>
    </dgm:pt>
    <dgm:pt modelId="{107CC23A-4213-4390-B3B9-445597B42EA0}" type="pres">
      <dgm:prSet presAssocID="{2C72E0D7-A8D6-4FDA-8B01-A2C3FA1D9CC3}" presName="bracket" presStyleLbl="parChTrans1D1" presStyleIdx="0" presStyleCnt="2"/>
      <dgm:spPr/>
    </dgm:pt>
    <dgm:pt modelId="{B0C0608F-3281-424A-90AC-A3F02B797A3A}" type="pres">
      <dgm:prSet presAssocID="{2C72E0D7-A8D6-4FDA-8B01-A2C3FA1D9CC3}" presName="spH" presStyleCnt="0"/>
      <dgm:spPr/>
    </dgm:pt>
    <dgm:pt modelId="{7A5BEEEB-9EF7-439C-96B8-2E10A34B69B5}" type="pres">
      <dgm:prSet presAssocID="{2C72E0D7-A8D6-4FDA-8B01-A2C3FA1D9CC3}" presName="desTx" presStyleLbl="node1" presStyleIdx="0" presStyleCnt="2">
        <dgm:presLayoutVars>
          <dgm:bulletEnabled val="1"/>
        </dgm:presLayoutVars>
      </dgm:prSet>
      <dgm:spPr/>
    </dgm:pt>
    <dgm:pt modelId="{B4BDAB12-0821-4B0C-8011-D5CA08A414F6}" type="pres">
      <dgm:prSet presAssocID="{7E239075-EA25-4C25-A490-AB62C46F2738}" presName="spV" presStyleCnt="0"/>
      <dgm:spPr/>
    </dgm:pt>
    <dgm:pt modelId="{0384A30A-FE7B-4801-A1B8-1DB63C9154B3}" type="pres">
      <dgm:prSet presAssocID="{29B6AF43-498E-47E1-950D-2C78A40F2327}" presName="linNode" presStyleCnt="0"/>
      <dgm:spPr/>
    </dgm:pt>
    <dgm:pt modelId="{68DA6E88-5C53-44BC-91AC-466F1155779B}" type="pres">
      <dgm:prSet presAssocID="{29B6AF43-498E-47E1-950D-2C78A40F2327}" presName="parTx" presStyleLbl="revTx" presStyleIdx="1" presStyleCnt="2">
        <dgm:presLayoutVars>
          <dgm:chMax val="1"/>
          <dgm:bulletEnabled val="1"/>
        </dgm:presLayoutVars>
      </dgm:prSet>
      <dgm:spPr/>
    </dgm:pt>
    <dgm:pt modelId="{0C8845E9-DB5D-4CFD-9007-B6CDBEFB108F}" type="pres">
      <dgm:prSet presAssocID="{29B6AF43-498E-47E1-950D-2C78A40F2327}" presName="bracket" presStyleLbl="parChTrans1D1" presStyleIdx="1" presStyleCnt="2"/>
      <dgm:spPr/>
    </dgm:pt>
    <dgm:pt modelId="{839EDDC7-2850-4BBD-A786-F8AF06CADE2C}" type="pres">
      <dgm:prSet presAssocID="{29B6AF43-498E-47E1-950D-2C78A40F2327}" presName="spH" presStyleCnt="0"/>
      <dgm:spPr/>
    </dgm:pt>
    <dgm:pt modelId="{E358D7AC-108C-4FE6-B5DF-F80086018002}" type="pres">
      <dgm:prSet presAssocID="{29B6AF43-498E-47E1-950D-2C78A40F2327}" presName="desTx" presStyleLbl="node1" presStyleIdx="1" presStyleCnt="2">
        <dgm:presLayoutVars>
          <dgm:bulletEnabled val="1"/>
        </dgm:presLayoutVars>
      </dgm:prSet>
      <dgm:spPr/>
    </dgm:pt>
  </dgm:ptLst>
  <dgm:cxnLst>
    <dgm:cxn modelId="{51EF5B02-C8AE-44AD-AD1E-82CF0F453800}" type="presOf" srcId="{29B6AF43-498E-47E1-950D-2C78A40F2327}" destId="{68DA6E88-5C53-44BC-91AC-466F1155779B}" srcOrd="0" destOrd="0" presId="urn:diagrams.loki3.com/BracketList"/>
    <dgm:cxn modelId="{3B691158-FA41-4F33-8414-B751F29AC873}" type="presOf" srcId="{C1DC058D-2D48-4CF3-9DBC-305EB790BB99}" destId="{690E83F7-5C5C-4D27-B86E-18D6A7CA01BC}" srcOrd="0" destOrd="0" presId="urn:diagrams.loki3.com/BracketList"/>
    <dgm:cxn modelId="{81A7F05A-F72A-48A0-8508-B8FCBD002F7D}" srcId="{2C72E0D7-A8D6-4FDA-8B01-A2C3FA1D9CC3}" destId="{AC993F62-D67E-4C10-A8CC-6C17E56660E1}" srcOrd="0" destOrd="0" parTransId="{3306616D-4785-4488-BBF2-7FD2A78C6550}" sibTransId="{CB5E08D3-48D1-4663-A771-7A76AA022E40}"/>
    <dgm:cxn modelId="{07CF87B9-44E5-4E7C-B7BB-81EBCEA60092}" srcId="{29B6AF43-498E-47E1-950D-2C78A40F2327}" destId="{6E65C594-84DE-4E01-880B-82A52B482562}" srcOrd="0" destOrd="0" parTransId="{48E558E7-603E-4554-B318-080FB23AC1AD}" sibTransId="{19E43C91-C68F-47FB-8D72-045E6D639607}"/>
    <dgm:cxn modelId="{4D50EEC2-B9E9-4382-9425-FF0F898BBCB5}" srcId="{C1DC058D-2D48-4CF3-9DBC-305EB790BB99}" destId="{29B6AF43-498E-47E1-950D-2C78A40F2327}" srcOrd="1" destOrd="0" parTransId="{B652F466-4333-4803-8FC0-EB92253B000D}" sibTransId="{D6C1C5EA-E062-4A40-A53C-F52311C2F44E}"/>
    <dgm:cxn modelId="{1CF745C3-6214-409B-9143-91DE376AD23F}" type="presOf" srcId="{2C72E0D7-A8D6-4FDA-8B01-A2C3FA1D9CC3}" destId="{4577AF2E-7033-44F1-904D-47D06757C7B2}" srcOrd="0" destOrd="0" presId="urn:diagrams.loki3.com/BracketList"/>
    <dgm:cxn modelId="{2AABA1CF-F3DE-4DB8-BCF7-4DAFE8651D3D}" type="presOf" srcId="{AC993F62-D67E-4C10-A8CC-6C17E56660E1}" destId="{7A5BEEEB-9EF7-439C-96B8-2E10A34B69B5}" srcOrd="0" destOrd="0" presId="urn:diagrams.loki3.com/BracketList"/>
    <dgm:cxn modelId="{CA7794F2-4609-4C16-BCC7-AF2BABE7E463}" srcId="{C1DC058D-2D48-4CF3-9DBC-305EB790BB99}" destId="{2C72E0D7-A8D6-4FDA-8B01-A2C3FA1D9CC3}" srcOrd="0" destOrd="0" parTransId="{B196C5A7-3741-4201-BC09-113CD2790D1E}" sibTransId="{7E239075-EA25-4C25-A490-AB62C46F2738}"/>
    <dgm:cxn modelId="{26FFE4FB-D842-4ABD-ADAA-26E23F4C64A8}" type="presOf" srcId="{6E65C594-84DE-4E01-880B-82A52B482562}" destId="{E358D7AC-108C-4FE6-B5DF-F80086018002}" srcOrd="0" destOrd="0" presId="urn:diagrams.loki3.com/BracketList"/>
    <dgm:cxn modelId="{94B11366-1570-4D97-B291-C07D134AFBEF}" type="presParOf" srcId="{690E83F7-5C5C-4D27-B86E-18D6A7CA01BC}" destId="{C9823236-1014-4615-8E38-C5EAA8405D2C}" srcOrd="0" destOrd="0" presId="urn:diagrams.loki3.com/BracketList"/>
    <dgm:cxn modelId="{E8CD0A2C-4382-4484-BECF-55C87027A0D5}" type="presParOf" srcId="{C9823236-1014-4615-8E38-C5EAA8405D2C}" destId="{4577AF2E-7033-44F1-904D-47D06757C7B2}" srcOrd="0" destOrd="0" presId="urn:diagrams.loki3.com/BracketList"/>
    <dgm:cxn modelId="{2E7CA440-EB3C-45AE-AAF9-E5501EBCC0A4}" type="presParOf" srcId="{C9823236-1014-4615-8E38-C5EAA8405D2C}" destId="{107CC23A-4213-4390-B3B9-445597B42EA0}" srcOrd="1" destOrd="0" presId="urn:diagrams.loki3.com/BracketList"/>
    <dgm:cxn modelId="{3AAB4ACA-0F27-4CE5-835A-B5959FA0100E}" type="presParOf" srcId="{C9823236-1014-4615-8E38-C5EAA8405D2C}" destId="{B0C0608F-3281-424A-90AC-A3F02B797A3A}" srcOrd="2" destOrd="0" presId="urn:diagrams.loki3.com/BracketList"/>
    <dgm:cxn modelId="{4671E473-38BD-4705-9D54-2409E1556991}" type="presParOf" srcId="{C9823236-1014-4615-8E38-C5EAA8405D2C}" destId="{7A5BEEEB-9EF7-439C-96B8-2E10A34B69B5}" srcOrd="3" destOrd="0" presId="urn:diagrams.loki3.com/BracketList"/>
    <dgm:cxn modelId="{60F2E974-F75B-4155-9F84-DD16AB688DC9}" type="presParOf" srcId="{690E83F7-5C5C-4D27-B86E-18D6A7CA01BC}" destId="{B4BDAB12-0821-4B0C-8011-D5CA08A414F6}" srcOrd="1" destOrd="0" presId="urn:diagrams.loki3.com/BracketList"/>
    <dgm:cxn modelId="{1EB749B3-C1AC-4B0E-94FF-1F049E4C9719}" type="presParOf" srcId="{690E83F7-5C5C-4D27-B86E-18D6A7CA01BC}" destId="{0384A30A-FE7B-4801-A1B8-1DB63C9154B3}" srcOrd="2" destOrd="0" presId="urn:diagrams.loki3.com/BracketList"/>
    <dgm:cxn modelId="{276091D4-9D0F-481D-83C0-52D508E1AD5B}" type="presParOf" srcId="{0384A30A-FE7B-4801-A1B8-1DB63C9154B3}" destId="{68DA6E88-5C53-44BC-91AC-466F1155779B}" srcOrd="0" destOrd="0" presId="urn:diagrams.loki3.com/BracketList"/>
    <dgm:cxn modelId="{785C147C-DE2B-4A85-A6A1-A52E88BF82B1}" type="presParOf" srcId="{0384A30A-FE7B-4801-A1B8-1DB63C9154B3}" destId="{0C8845E9-DB5D-4CFD-9007-B6CDBEFB108F}" srcOrd="1" destOrd="0" presId="urn:diagrams.loki3.com/BracketList"/>
    <dgm:cxn modelId="{96788524-AFA1-4917-8A31-8D0695E25C0D}" type="presParOf" srcId="{0384A30A-FE7B-4801-A1B8-1DB63C9154B3}" destId="{839EDDC7-2850-4BBD-A786-F8AF06CADE2C}" srcOrd="2" destOrd="0" presId="urn:diagrams.loki3.com/BracketList"/>
    <dgm:cxn modelId="{91546389-EBE3-435E-B4A7-31DB8262B470}" type="presParOf" srcId="{0384A30A-FE7B-4801-A1B8-1DB63C9154B3}" destId="{E358D7AC-108C-4FE6-B5DF-F8008601800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A83DD-6D1A-4FFE-BB4F-5BD3881A6229}">
      <dsp:nvSpPr>
        <dsp:cNvPr id="0" name=""/>
        <dsp:cNvSpPr/>
      </dsp:nvSpPr>
      <dsp:spPr>
        <a:xfrm>
          <a:off x="3480632" y="0"/>
          <a:ext cx="2246217" cy="224655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F4522-1D69-4E45-A98F-24CC845AA6D6}">
      <dsp:nvSpPr>
        <dsp:cNvPr id="0" name=""/>
        <dsp:cNvSpPr/>
      </dsp:nvSpPr>
      <dsp:spPr>
        <a:xfrm>
          <a:off x="3977120" y="811075"/>
          <a:ext cx="1248179" cy="623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KOMPETENSI</a:t>
          </a:r>
        </a:p>
      </dsp:txBody>
      <dsp:txXfrm>
        <a:off x="3977120" y="811075"/>
        <a:ext cx="1248179" cy="623940"/>
      </dsp:txXfrm>
    </dsp:sp>
    <dsp:sp modelId="{A2804C14-691A-4CC8-8C99-64C37EDA9C87}">
      <dsp:nvSpPr>
        <dsp:cNvPr id="0" name=""/>
        <dsp:cNvSpPr/>
      </dsp:nvSpPr>
      <dsp:spPr>
        <a:xfrm>
          <a:off x="2856753" y="1290814"/>
          <a:ext cx="2246217" cy="224655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FDC19-811D-4561-B373-3B95A47A0594}">
      <dsp:nvSpPr>
        <dsp:cNvPr id="0" name=""/>
        <dsp:cNvSpPr/>
      </dsp:nvSpPr>
      <dsp:spPr>
        <a:xfrm>
          <a:off x="1204141" y="2109357"/>
          <a:ext cx="5637191" cy="623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KUALIFIKASI  </a:t>
          </a:r>
          <a:r>
            <a:rPr lang="en-US" sz="1500" kern="1200" dirty="0" err="1"/>
            <a:t>melalui</a:t>
          </a:r>
          <a:r>
            <a:rPr lang="en-US" sz="1500" kern="1200" dirty="0"/>
            <a:t> </a:t>
          </a:r>
          <a:r>
            <a:rPr lang="en-US" sz="1500" kern="1200" dirty="0" err="1"/>
            <a:t>Sertifikasi</a:t>
          </a:r>
          <a:r>
            <a:rPr lang="en-US" sz="1500" kern="1200" dirty="0"/>
            <a:t>/</a:t>
          </a:r>
          <a:r>
            <a:rPr lang="en-US" sz="1500" kern="1200" dirty="0" err="1"/>
            <a:t>Standarisasi</a:t>
          </a:r>
          <a:r>
            <a:rPr lang="en-US" sz="1500" kern="1200" dirty="0"/>
            <a:t> &amp; REGISTRASI</a:t>
          </a:r>
        </a:p>
      </dsp:txBody>
      <dsp:txXfrm>
        <a:off x="1204141" y="2109357"/>
        <a:ext cx="5637191" cy="623940"/>
      </dsp:txXfrm>
    </dsp:sp>
    <dsp:sp modelId="{297A0759-408B-4570-AF14-464FA49E38DA}">
      <dsp:nvSpPr>
        <dsp:cNvPr id="0" name=""/>
        <dsp:cNvSpPr/>
      </dsp:nvSpPr>
      <dsp:spPr>
        <a:xfrm>
          <a:off x="3640504" y="2736097"/>
          <a:ext cx="1929848" cy="193062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599CE-7B20-46D3-AF90-D59EF04BE9E9}">
      <dsp:nvSpPr>
        <dsp:cNvPr id="0" name=""/>
        <dsp:cNvSpPr/>
      </dsp:nvSpPr>
      <dsp:spPr>
        <a:xfrm>
          <a:off x="3980073" y="3409505"/>
          <a:ext cx="1248179" cy="623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lISENSI</a:t>
          </a:r>
          <a:endParaRPr lang="en-US" sz="1500" kern="1200" dirty="0"/>
        </a:p>
      </dsp:txBody>
      <dsp:txXfrm>
        <a:off x="3980073" y="3409505"/>
        <a:ext cx="1248179" cy="623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7AF2E-7033-44F1-904D-47D06757C7B2}">
      <dsp:nvSpPr>
        <dsp:cNvPr id="0" name=""/>
        <dsp:cNvSpPr/>
      </dsp:nvSpPr>
      <dsp:spPr>
        <a:xfrm>
          <a:off x="4302" y="455062"/>
          <a:ext cx="2200901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DIII</a:t>
          </a:r>
        </a:p>
      </dsp:txBody>
      <dsp:txXfrm>
        <a:off x="4302" y="455062"/>
        <a:ext cx="2200901" cy="376200"/>
      </dsp:txXfrm>
    </dsp:sp>
    <dsp:sp modelId="{107CC23A-4213-4390-B3B9-445597B42EA0}">
      <dsp:nvSpPr>
        <dsp:cNvPr id="0" name=""/>
        <dsp:cNvSpPr/>
      </dsp:nvSpPr>
      <dsp:spPr>
        <a:xfrm>
          <a:off x="2205204" y="55350"/>
          <a:ext cx="440180" cy="1175625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BEEEB-9EF7-439C-96B8-2E10A34B69B5}">
      <dsp:nvSpPr>
        <dsp:cNvPr id="0" name=""/>
        <dsp:cNvSpPr/>
      </dsp:nvSpPr>
      <dsp:spPr>
        <a:xfrm>
          <a:off x="2821457" y="55350"/>
          <a:ext cx="5986452" cy="1175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SERTIFIKAT KOMPETENSI(Surat </a:t>
          </a:r>
          <a:r>
            <a:rPr lang="en-US" sz="1900" kern="1200" dirty="0" err="1"/>
            <a:t>tanda</a:t>
          </a:r>
          <a:r>
            <a:rPr lang="en-US" sz="1900" kern="1200" dirty="0"/>
            <a:t> </a:t>
          </a:r>
          <a:r>
            <a:rPr lang="en-US" sz="1900" kern="1200" dirty="0" err="1"/>
            <a:t>pengakuan</a:t>
          </a:r>
          <a:r>
            <a:rPr lang="en-US" sz="1900" kern="1200" dirty="0"/>
            <a:t> </a:t>
          </a:r>
          <a:r>
            <a:rPr lang="en-US" sz="1900" kern="1200" dirty="0" err="1"/>
            <a:t>terhadap</a:t>
          </a:r>
          <a:r>
            <a:rPr lang="en-US" sz="1900" kern="1200" dirty="0"/>
            <a:t> </a:t>
          </a:r>
          <a:r>
            <a:rPr lang="en-US" sz="1900" kern="1200" dirty="0" err="1"/>
            <a:t>kompetensi</a:t>
          </a:r>
          <a:r>
            <a:rPr lang="en-US" sz="1900" kern="1200" dirty="0"/>
            <a:t> </a:t>
          </a:r>
          <a:r>
            <a:rPr lang="en-US" sz="1900" kern="1200" dirty="0" err="1"/>
            <a:t>tenaga</a:t>
          </a:r>
          <a:r>
            <a:rPr lang="en-US" sz="1900" kern="1200" dirty="0"/>
            <a:t> Kesehatan </a:t>
          </a:r>
          <a:r>
            <a:rPr lang="en-US" sz="1900" kern="1200" dirty="0" err="1"/>
            <a:t>untun</a:t>
          </a:r>
          <a:r>
            <a:rPr lang="en-US" sz="1900" kern="1200" dirty="0"/>
            <a:t> </a:t>
          </a:r>
          <a:r>
            <a:rPr lang="en-US" sz="1900" kern="1200" dirty="0" err="1"/>
            <a:t>dapat</a:t>
          </a:r>
          <a:r>
            <a:rPr lang="en-US" sz="1900" kern="1200" dirty="0"/>
            <a:t> </a:t>
          </a:r>
          <a:r>
            <a:rPr lang="en-US" sz="1900" kern="1200" dirty="0" err="1"/>
            <a:t>menjalankan</a:t>
          </a:r>
          <a:r>
            <a:rPr lang="en-US" sz="1900" kern="1200" dirty="0"/>
            <a:t> </a:t>
          </a:r>
          <a:r>
            <a:rPr lang="en-US" sz="1900" kern="1200" dirty="0" err="1"/>
            <a:t>praktik</a:t>
          </a:r>
          <a:r>
            <a:rPr lang="en-US" sz="1900" kern="1200" dirty="0"/>
            <a:t> di </a:t>
          </a:r>
          <a:r>
            <a:rPr lang="en-US" sz="1900" kern="1200" dirty="0" err="1"/>
            <a:t>seluruh</a:t>
          </a:r>
          <a:r>
            <a:rPr lang="en-US" sz="1900" kern="1200" dirty="0"/>
            <a:t> Indonesia </a:t>
          </a:r>
          <a:r>
            <a:rPr lang="en-US" sz="1900" kern="1200" dirty="0" err="1"/>
            <a:t>setelah</a:t>
          </a:r>
          <a:r>
            <a:rPr lang="en-US" sz="1900" kern="1200" dirty="0"/>
            <a:t> lulus uji </a:t>
          </a:r>
          <a:r>
            <a:rPr lang="en-US" sz="1900" kern="1200" dirty="0" err="1"/>
            <a:t>kompetensi</a:t>
          </a:r>
          <a:r>
            <a:rPr lang="en-US" sz="1900" kern="1200" dirty="0"/>
            <a:t>)</a:t>
          </a:r>
        </a:p>
      </dsp:txBody>
      <dsp:txXfrm>
        <a:off x="2821457" y="55350"/>
        <a:ext cx="5986452" cy="1175625"/>
      </dsp:txXfrm>
    </dsp:sp>
    <dsp:sp modelId="{68DA6E88-5C53-44BC-91AC-466F1155779B}">
      <dsp:nvSpPr>
        <dsp:cNvPr id="0" name=""/>
        <dsp:cNvSpPr/>
      </dsp:nvSpPr>
      <dsp:spPr>
        <a:xfrm>
          <a:off x="4302" y="1569769"/>
          <a:ext cx="2200901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PROFESI</a:t>
          </a:r>
        </a:p>
      </dsp:txBody>
      <dsp:txXfrm>
        <a:off x="4302" y="1569769"/>
        <a:ext cx="2200901" cy="376200"/>
      </dsp:txXfrm>
    </dsp:sp>
    <dsp:sp modelId="{0C8845E9-DB5D-4CFD-9007-B6CDBEFB108F}">
      <dsp:nvSpPr>
        <dsp:cNvPr id="0" name=""/>
        <dsp:cNvSpPr/>
      </dsp:nvSpPr>
      <dsp:spPr>
        <a:xfrm>
          <a:off x="2205204" y="1299375"/>
          <a:ext cx="440180" cy="91698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8D7AC-108C-4FE6-B5DF-F80086018002}">
      <dsp:nvSpPr>
        <dsp:cNvPr id="0" name=""/>
        <dsp:cNvSpPr/>
      </dsp:nvSpPr>
      <dsp:spPr>
        <a:xfrm>
          <a:off x="2821457" y="1299375"/>
          <a:ext cx="5986452" cy="916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SERTIFIKAT PROFESI (</a:t>
          </a:r>
          <a:r>
            <a:rPr lang="en-US" sz="1900" kern="1200" dirty="0" err="1"/>
            <a:t>surat</a:t>
          </a:r>
          <a:r>
            <a:rPr lang="en-US" sz="1900" kern="1200" dirty="0"/>
            <a:t> </a:t>
          </a:r>
          <a:r>
            <a:rPr lang="en-US" sz="1900" kern="1200" dirty="0" err="1"/>
            <a:t>tanda</a:t>
          </a:r>
          <a:r>
            <a:rPr lang="en-US" sz="1900" kern="1200" dirty="0"/>
            <a:t> </a:t>
          </a:r>
          <a:r>
            <a:rPr lang="en-US" sz="1900" kern="1200" dirty="0" err="1"/>
            <a:t>pengakuan</a:t>
          </a:r>
          <a:r>
            <a:rPr lang="en-US" sz="1900" kern="1200" dirty="0"/>
            <a:t> </a:t>
          </a: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melakukan</a:t>
          </a:r>
          <a:r>
            <a:rPr lang="en-US" sz="1900" kern="1200" dirty="0"/>
            <a:t> </a:t>
          </a:r>
          <a:r>
            <a:rPr lang="en-US" sz="1900" kern="1200" dirty="0" err="1"/>
            <a:t>praktik</a:t>
          </a:r>
          <a:r>
            <a:rPr lang="en-US" sz="1900" kern="1200" dirty="0"/>
            <a:t> </a:t>
          </a:r>
          <a:r>
            <a:rPr lang="en-US" sz="1900" kern="1200" dirty="0" err="1"/>
            <a:t>profesi</a:t>
          </a:r>
          <a:r>
            <a:rPr lang="en-US" sz="1900" kern="1200" dirty="0"/>
            <a:t> yang </a:t>
          </a:r>
          <a:r>
            <a:rPr lang="en-US" sz="1900" kern="1200" dirty="0" err="1"/>
            <a:t>diperoleh</a:t>
          </a:r>
          <a:r>
            <a:rPr lang="en-US" sz="1900" kern="1200" dirty="0"/>
            <a:t> </a:t>
          </a:r>
          <a:r>
            <a:rPr lang="en-US" sz="1900" kern="1200" dirty="0" err="1"/>
            <a:t>lulusan</a:t>
          </a:r>
          <a:r>
            <a:rPr lang="en-US" sz="1900" kern="1200" dirty="0"/>
            <a:t> Pendidikan </a:t>
          </a:r>
          <a:r>
            <a:rPr lang="en-US" sz="1900" kern="1200" dirty="0" err="1"/>
            <a:t>profesi</a:t>
          </a:r>
          <a:r>
            <a:rPr lang="en-US" sz="1900" kern="1200" dirty="0"/>
            <a:t>)</a:t>
          </a:r>
        </a:p>
      </dsp:txBody>
      <dsp:txXfrm>
        <a:off x="2821457" y="1299375"/>
        <a:ext cx="5986452" cy="916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05-01T02:53:08.110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29468 3349 0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21-05-01T03:07:34.963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9103 7764 0,'0'99'265,"0"-25"-265,50 1 16,-50-25-1,25-1-15,49 26 63,224-75-1,793-497 1,-421 76-16,-124 98-47,-75 1 15,25-50 17,-248 149-17,248-125 1,124-123 15,-347 273-15,174-100 15,-323 223-15,-75 26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C9D691D1-04D1-472A-B4BA-1CF1A75B142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9B6CE22-9604-4A86-9E58-F6F36B40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1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91D1-04D1-472A-B4BA-1CF1A75B142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CE22-9604-4A86-9E58-F6F36B40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3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9D691D1-04D1-472A-B4BA-1CF1A75B142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9B6CE22-9604-4A86-9E58-F6F36B40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8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91D1-04D1-472A-B4BA-1CF1A75B142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CE22-9604-4A86-9E58-F6F36B40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7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9D691D1-04D1-472A-B4BA-1CF1A75B142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9B6CE22-9604-4A86-9E58-F6F36B40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9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9D691D1-04D1-472A-B4BA-1CF1A75B142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9B6CE22-9604-4A86-9E58-F6F36B40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6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9D691D1-04D1-472A-B4BA-1CF1A75B142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9B6CE22-9604-4A86-9E58-F6F36B40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0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91D1-04D1-472A-B4BA-1CF1A75B142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CE22-9604-4A86-9E58-F6F36B40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7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9D691D1-04D1-472A-B4BA-1CF1A75B142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9B6CE22-9604-4A86-9E58-F6F36B40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91D1-04D1-472A-B4BA-1CF1A75B142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CE22-9604-4A86-9E58-F6F36B40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6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9D691D1-04D1-472A-B4BA-1CF1A75B142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59B6CE22-9604-4A86-9E58-F6F36B40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9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691D1-04D1-472A-B4BA-1CF1A75B142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6CE22-9604-4A86-9E58-F6F36B408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3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3730-C515-44EA-8E91-E4B50ACB0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Bodoni MT Condensed" panose="02070606080606020203" pitchFamily="18" charset="0"/>
              </a:rPr>
              <a:t>REGULASI &amp; PERATURAN DALAM PELAYANAN KEBIDANAN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6C7F5-F4A3-42F3-9F2C-A94E832A3E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ASMAH SUKARTA,S.ST.,</a:t>
            </a:r>
            <a:r>
              <a:rPr lang="en-US" dirty="0" err="1"/>
              <a:t>M.Kes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26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7050C51-952D-4568-820A-BB19D8F37B6F}"/>
              </a:ext>
            </a:extLst>
          </p:cNvPr>
          <p:cNvSpPr/>
          <p:nvPr/>
        </p:nvSpPr>
        <p:spPr>
          <a:xfrm rot="10800000" flipH="1" flipV="1">
            <a:off x="1171575" y="1071563"/>
            <a:ext cx="2686050" cy="4786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Area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: 1. </a:t>
            </a:r>
            <a:r>
              <a:rPr lang="en-US" dirty="0" err="1"/>
              <a:t>Etik</a:t>
            </a:r>
            <a:r>
              <a:rPr lang="en-US" dirty="0"/>
              <a:t> Legal dan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Klien</a:t>
            </a:r>
            <a:endParaRPr lang="en-US" dirty="0"/>
          </a:p>
          <a:p>
            <a:pPr algn="ctr"/>
            <a:r>
              <a:rPr lang="en-US" dirty="0"/>
              <a:t> 2.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3.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dan </a:t>
            </a:r>
            <a:r>
              <a:rPr lang="en-US" dirty="0" err="1"/>
              <a:t>Profesionalisme</a:t>
            </a:r>
            <a:endParaRPr lang="en-US" dirty="0"/>
          </a:p>
          <a:p>
            <a:pPr algn="ctr"/>
            <a:r>
              <a:rPr lang="en-US" dirty="0"/>
              <a:t> 4.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Kebidanan</a:t>
            </a:r>
            <a:endParaRPr lang="en-US" dirty="0"/>
          </a:p>
          <a:p>
            <a:pPr algn="ctr"/>
            <a:r>
              <a:rPr lang="en-US" dirty="0"/>
              <a:t> 5.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Kebidanan</a:t>
            </a:r>
            <a:endParaRPr lang="en-US" dirty="0"/>
          </a:p>
          <a:p>
            <a:pPr algn="ctr"/>
            <a:r>
              <a:rPr lang="en-US" dirty="0"/>
              <a:t> 6. </a:t>
            </a:r>
            <a:r>
              <a:rPr lang="en-US" dirty="0" err="1"/>
              <a:t>Promosi</a:t>
            </a:r>
            <a:r>
              <a:rPr lang="en-US" dirty="0"/>
              <a:t> Kesehatan dan </a:t>
            </a:r>
            <a:r>
              <a:rPr lang="en-US" dirty="0" err="1"/>
              <a:t>Konseling</a:t>
            </a:r>
            <a:endParaRPr lang="en-US" dirty="0"/>
          </a:p>
          <a:p>
            <a:pPr algn="ctr"/>
            <a:r>
              <a:rPr lang="en-US" dirty="0"/>
              <a:t> 7. </a:t>
            </a:r>
            <a:r>
              <a:rPr lang="en-US" dirty="0" err="1"/>
              <a:t>Manajemen</a:t>
            </a:r>
            <a:r>
              <a:rPr lang="en-US" dirty="0"/>
              <a:t> dan </a:t>
            </a:r>
            <a:r>
              <a:rPr lang="en-US" dirty="0" err="1"/>
              <a:t>Kepemimpinan</a:t>
            </a: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A4D93A1-221A-475D-93D8-1629BDF63502}"/>
              </a:ext>
            </a:extLst>
          </p:cNvPr>
          <p:cNvSpPr/>
          <p:nvPr/>
        </p:nvSpPr>
        <p:spPr>
          <a:xfrm>
            <a:off x="3950494" y="32950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0C52C0C-FD65-4A85-B4BA-329239DF535C}"/>
              </a:ext>
            </a:extLst>
          </p:cNvPr>
          <p:cNvSpPr/>
          <p:nvPr/>
        </p:nvSpPr>
        <p:spPr>
          <a:xfrm rot="10800000" flipH="1" flipV="1">
            <a:off x="4928902" y="1765167"/>
            <a:ext cx="1664778" cy="402907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Bidan</a:t>
            </a:r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B691D8D-E127-4E62-BB2E-8CBDA1D63EFE}"/>
              </a:ext>
            </a:extLst>
          </p:cNvPr>
          <p:cNvSpPr/>
          <p:nvPr/>
        </p:nvSpPr>
        <p:spPr>
          <a:xfrm>
            <a:off x="6872288" y="33939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72CC7BCF-84E2-4DCC-A6FD-D81F9B53A0C8}"/>
              </a:ext>
            </a:extLst>
          </p:cNvPr>
          <p:cNvSpPr/>
          <p:nvPr/>
        </p:nvSpPr>
        <p:spPr>
          <a:xfrm>
            <a:off x="8036434" y="2471738"/>
            <a:ext cx="3765041" cy="262889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Pelayanan</a:t>
            </a:r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Kebidanan</a:t>
            </a:r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berkualitas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4099612E-1513-4D04-87CD-33769AE16C30}"/>
              </a:ext>
            </a:extLst>
          </p:cNvPr>
          <p:cNvSpPr/>
          <p:nvPr/>
        </p:nvSpPr>
        <p:spPr>
          <a:xfrm rot="10800000" flipH="1" flipV="1">
            <a:off x="2728913" y="149159"/>
            <a:ext cx="6915150" cy="489338"/>
          </a:xfrm>
          <a:prstGeom prst="wedgeRoundRectCallout">
            <a:avLst>
              <a:gd name="adj1" fmla="val 7618"/>
              <a:gd name="adj2" fmla="val 16893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Skema Area Kompetensi Bidan </a:t>
            </a:r>
          </a:p>
        </p:txBody>
      </p:sp>
    </p:spTree>
    <p:extLst>
      <p:ext uri="{BB962C8B-B14F-4D97-AF65-F5344CB8AC3E}">
        <p14:creationId xmlns:p14="http://schemas.microsoft.com/office/powerpoint/2010/main" val="2675467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B933-DE4A-4728-8038-C6AE06BE3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</a:t>
            </a:r>
            <a:br>
              <a:rPr lang="en-US" dirty="0"/>
            </a:br>
            <a:r>
              <a:rPr lang="en-US" dirty="0"/>
              <a:t>KUALIFIKASI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AAE1C-E301-4E15-8AFE-736706878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TENAGA KESEHATAN MEMILIKI KUALIFIKASI MINIMUN D3 KECUALI TENAGA MEDIS (UU NO.36/2014)</a:t>
            </a:r>
          </a:p>
        </p:txBody>
      </p:sp>
    </p:spTree>
    <p:extLst>
      <p:ext uri="{BB962C8B-B14F-4D97-AF65-F5344CB8AC3E}">
        <p14:creationId xmlns:p14="http://schemas.microsoft.com/office/powerpoint/2010/main" val="4011812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29214-38FA-4339-A5A2-BCF9776E6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br>
              <a:rPr lang="en-US" dirty="0"/>
            </a:br>
            <a:r>
              <a:rPr lang="en-US" dirty="0"/>
              <a:t>SERTIFIKASI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4A43C-0D65-42F4-9A3E-FA6786B9E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KOMPETEN yang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SERTIFIKAT KOMPETENSI </a:t>
            </a:r>
            <a:r>
              <a:rPr lang="en-US" dirty="0" err="1"/>
              <a:t>atau</a:t>
            </a:r>
            <a:r>
              <a:rPr lang="en-US" dirty="0"/>
              <a:t> SERTIFIKAT PROFESI</a:t>
            </a:r>
          </a:p>
          <a:p>
            <a:pPr algn="just"/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SERTIFIKASI oleh </a:t>
            </a:r>
            <a:r>
              <a:rPr lang="en-US" dirty="0" err="1"/>
              <a:t>Perguruan</a:t>
            </a:r>
            <a:r>
              <a:rPr lang="en-US" dirty="0"/>
              <a:t> Tinggi dan </a:t>
            </a:r>
            <a:r>
              <a:rPr lang="en-US" dirty="0" err="1"/>
              <a:t>Pelaksanaannya</a:t>
            </a:r>
            <a:r>
              <a:rPr lang="en-US" dirty="0"/>
              <a:t> BEKERJASAMA </a:t>
            </a:r>
            <a:r>
              <a:rPr lang="en-US" dirty="0" err="1"/>
              <a:t>dengan</a:t>
            </a:r>
            <a:r>
              <a:rPr lang="en-US" dirty="0"/>
              <a:t> ORGANISASI PROFESI, LEMBAGA PELATIHAN </a:t>
            </a:r>
            <a:r>
              <a:rPr lang="en-US" dirty="0" err="1"/>
              <a:t>atau</a:t>
            </a:r>
            <a:r>
              <a:rPr lang="en-US" dirty="0"/>
              <a:t> LEMBAGA SERTIFIKASI YANG TERAKREDITASI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85DC077-999B-4D38-A634-576FA6BF5957}"/>
                  </a:ext>
                </a:extLst>
              </p14:cNvPr>
              <p14:cNvContentPartPr/>
              <p14:nvPr/>
            </p14:nvContentPartPr>
            <p14:xfrm>
              <a:off x="10608480" y="120564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85DC077-999B-4D38-A634-576FA6BF59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99120" y="11962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9689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8DBD1D1-6625-4F08-8A4D-0E06F157F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7576117"/>
              </p:ext>
            </p:extLst>
          </p:nvPr>
        </p:nvGraphicFramePr>
        <p:xfrm>
          <a:off x="2031999" y="485775"/>
          <a:ext cx="8812213" cy="227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Wave 2">
            <a:extLst>
              <a:ext uri="{FF2B5EF4-FFF2-40B4-BE49-F238E27FC236}">
                <a16:creationId xmlns:a16="http://schemas.microsoft.com/office/drawing/2014/main" id="{61A7F6A2-5FDA-4342-9176-7A85056D0AC6}"/>
              </a:ext>
            </a:extLst>
          </p:cNvPr>
          <p:cNvSpPr/>
          <p:nvPr/>
        </p:nvSpPr>
        <p:spPr>
          <a:xfrm>
            <a:off x="1771650" y="3071812"/>
            <a:ext cx="9315450" cy="2109258"/>
          </a:xfrm>
          <a:prstGeom prst="wave">
            <a:avLst>
              <a:gd name="adj1" fmla="val 12500"/>
              <a:gd name="adj2" fmla="val 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Kebijakan</a:t>
            </a:r>
            <a:r>
              <a:rPr lang="en-US" dirty="0"/>
              <a:t> UJI KOMPETENSI dan PENERBITAN SERTIFIKAT KOMPETENSI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:</a:t>
            </a:r>
          </a:p>
          <a:p>
            <a:pPr marL="342900" indent="-342900" algn="ctr">
              <a:buAutoNum type="arabicPeriod"/>
            </a:pPr>
            <a:r>
              <a:rPr lang="en-US" dirty="0"/>
              <a:t>UU NO.12 TAHUN 2012 </a:t>
            </a:r>
            <a:r>
              <a:rPr lang="en-US" dirty="0" err="1"/>
              <a:t>tentang</a:t>
            </a:r>
            <a:r>
              <a:rPr lang="en-US" dirty="0"/>
              <a:t> Pendidikan Tinggi</a:t>
            </a:r>
          </a:p>
          <a:p>
            <a:pPr marL="342900" indent="-342900" algn="ctr">
              <a:buAutoNum type="arabicPeriod"/>
            </a:pPr>
            <a:r>
              <a:rPr lang="en-US" dirty="0"/>
              <a:t>UU no.36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tentang</a:t>
            </a:r>
            <a:r>
              <a:rPr lang="en-US" dirty="0"/>
              <a:t> KESEHATAN</a:t>
            </a:r>
          </a:p>
        </p:txBody>
      </p:sp>
    </p:spTree>
    <p:extLst>
      <p:ext uri="{BB962C8B-B14F-4D97-AF65-F5344CB8AC3E}">
        <p14:creationId xmlns:p14="http://schemas.microsoft.com/office/powerpoint/2010/main" val="2439381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DB88-51CD-4423-9859-D2496E370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br>
              <a:rPr lang="en-US" dirty="0"/>
            </a:br>
            <a:r>
              <a:rPr lang="en-US" dirty="0"/>
              <a:t>REGISTRASI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788AC-30CA-4C61-9409-E11081724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REGISTRASI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BIDAN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SERTIFIKAT KOMPETENSI </a:t>
            </a:r>
            <a:r>
              <a:rPr lang="en-US" dirty="0" err="1"/>
              <a:t>Kebidanan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Kebidanan</a:t>
            </a:r>
            <a:endParaRPr lang="en-US" dirty="0"/>
          </a:p>
          <a:p>
            <a:endParaRPr lang="en-US" dirty="0"/>
          </a:p>
          <a:p>
            <a:r>
              <a:rPr lang="en-US" dirty="0"/>
              <a:t>STR </a:t>
            </a:r>
            <a:r>
              <a:rPr lang="en-US" dirty="0" err="1"/>
              <a:t>berlaku</a:t>
            </a:r>
            <a:r>
              <a:rPr lang="en-US" dirty="0"/>
              <a:t> 5 </a:t>
            </a:r>
            <a:r>
              <a:rPr lang="en-US" dirty="0" err="1"/>
              <a:t>Tahun</a:t>
            </a:r>
            <a:endParaRPr lang="en-US" dirty="0"/>
          </a:p>
          <a:p>
            <a:r>
              <a:rPr lang="en-US" dirty="0" err="1"/>
              <a:t>Kebijakan</a:t>
            </a:r>
            <a:r>
              <a:rPr lang="en-US" dirty="0"/>
              <a:t> PP IBI </a:t>
            </a:r>
            <a:r>
              <a:rPr lang="en-US" dirty="0" err="1"/>
              <a:t>untuk</a:t>
            </a:r>
            <a:r>
              <a:rPr lang="en-US" dirty="0"/>
              <a:t> RESERTIFIKAT 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PENILAIAN PORTO POLIO (25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)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online </a:t>
            </a:r>
            <a:r>
              <a:rPr lang="en-US" dirty="0" err="1"/>
              <a:t>melalui</a:t>
            </a:r>
            <a:r>
              <a:rPr lang="en-US" dirty="0"/>
              <a:t> CPD</a:t>
            </a:r>
            <a:r>
              <a:rPr lang="en-US" i="1" dirty="0"/>
              <a:t>(Continuing Professional Development)</a:t>
            </a:r>
          </a:p>
          <a:p>
            <a:r>
              <a:rPr lang="en-US" i="1" dirty="0" err="1"/>
              <a:t>Registrasi</a:t>
            </a:r>
            <a:r>
              <a:rPr lang="en-US" i="1" dirty="0"/>
              <a:t> </a:t>
            </a:r>
            <a:r>
              <a:rPr lang="en-US" i="1" dirty="0" err="1"/>
              <a:t>Nakes</a:t>
            </a:r>
            <a:r>
              <a:rPr lang="en-US" i="1" dirty="0"/>
              <a:t> DIATUR pada PERMENKES NO.83 </a:t>
            </a:r>
            <a:r>
              <a:rPr lang="en-US" i="1" dirty="0" err="1"/>
              <a:t>tahun</a:t>
            </a:r>
            <a:r>
              <a:rPr lang="en-US" i="1" dirty="0"/>
              <a:t> 2019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744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CF21-B3B1-48AF-B512-B64D8F276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300289"/>
            <a:ext cx="3500828" cy="2509446"/>
          </a:xfrm>
        </p:spPr>
        <p:txBody>
          <a:bodyPr/>
          <a:lstStyle/>
          <a:p>
            <a:r>
              <a:rPr lang="en-US" dirty="0"/>
              <a:t>5 </a:t>
            </a:r>
            <a:br>
              <a:rPr lang="en-US" dirty="0"/>
            </a:br>
            <a:r>
              <a:rPr lang="en-US" dirty="0"/>
              <a:t>LISENSI/IZIN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7EC3D-B51D-4B59-83D1-8BFA8B609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1325651"/>
          </a:xfrm>
        </p:spPr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Kesehatan yang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IZIN ( UU No.36 </a:t>
            </a:r>
            <a:r>
              <a:rPr lang="en-US" dirty="0" err="1"/>
              <a:t>tahun</a:t>
            </a:r>
            <a:r>
              <a:rPr lang="en-US" dirty="0"/>
              <a:t> 2014), </a:t>
            </a:r>
            <a:r>
              <a:rPr lang="en-US" dirty="0" err="1"/>
              <a:t>pasal</a:t>
            </a:r>
            <a:r>
              <a:rPr lang="en-US" dirty="0"/>
              <a:t> 46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104B3-9323-4ACD-B8E1-0FEC1381E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19978" y="2128838"/>
            <a:ext cx="6272022" cy="2383586"/>
          </a:xfrm>
        </p:spPr>
        <p:txBody>
          <a:bodyPr/>
          <a:lstStyle/>
          <a:p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SURAT IZIN PRAKTIK BIDAN (SIPB)</a:t>
            </a:r>
          </a:p>
          <a:p>
            <a:r>
              <a:rPr lang="en-US" dirty="0"/>
              <a:t>SIPB </a:t>
            </a:r>
            <a:r>
              <a:rPr lang="en-US" dirty="0" err="1"/>
              <a:t>diberikan</a:t>
            </a:r>
            <a:r>
              <a:rPr lang="en-US" dirty="0"/>
              <a:t> OLEH </a:t>
            </a:r>
            <a:r>
              <a:rPr lang="en-US" dirty="0" err="1"/>
              <a:t>Pemerintah</a:t>
            </a:r>
            <a:r>
              <a:rPr lang="en-US" dirty="0"/>
              <a:t> Daerah </a:t>
            </a:r>
            <a:r>
              <a:rPr lang="en-US" dirty="0" err="1"/>
              <a:t>Kabupaten</a:t>
            </a:r>
            <a:r>
              <a:rPr lang="en-US" dirty="0"/>
              <a:t>/Kota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Kesehatan yang </a:t>
            </a:r>
            <a:r>
              <a:rPr lang="en-US" dirty="0" err="1"/>
              <a:t>berwenang</a:t>
            </a:r>
            <a:r>
              <a:rPr lang="en-US" dirty="0"/>
              <a:t> di </a:t>
            </a:r>
            <a:r>
              <a:rPr lang="en-US" dirty="0" err="1"/>
              <a:t>Kabupaten</a:t>
            </a:r>
            <a:r>
              <a:rPr lang="en-US" dirty="0"/>
              <a:t>/Kota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Nakes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34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2E40966C-267E-4219-A14E-9125818F1B09}"/>
              </a:ext>
            </a:extLst>
          </p:cNvPr>
          <p:cNvSpPr/>
          <p:nvPr/>
        </p:nvSpPr>
        <p:spPr>
          <a:xfrm rot="10800000" flipV="1">
            <a:off x="1443037" y="702946"/>
            <a:ext cx="10186987" cy="782954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Peraturan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Perundang-undangan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terkait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PROFESI BIDAN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C70258-B935-4B6A-99F0-9241306141A7}"/>
              </a:ext>
            </a:extLst>
          </p:cNvPr>
          <p:cNvSpPr/>
          <p:nvPr/>
        </p:nvSpPr>
        <p:spPr>
          <a:xfrm rot="10800000" flipH="1" flipV="1">
            <a:off x="1917383" y="1885950"/>
            <a:ext cx="9712642" cy="39576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/>
              <a:t>UU no.36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tentang</a:t>
            </a:r>
            <a:r>
              <a:rPr lang="en-US" dirty="0"/>
              <a:t> KESEHATAN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Hukum Utama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Keshatan</a:t>
            </a:r>
            <a:r>
              <a:rPr lang="en-US" dirty="0"/>
              <a:t> di Indonesia</a:t>
            </a:r>
          </a:p>
          <a:p>
            <a:pPr marL="342900" indent="-342900">
              <a:buAutoNum type="arabicPeriod"/>
            </a:pPr>
            <a:r>
              <a:rPr lang="en-US" dirty="0"/>
              <a:t>UU no. 36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tentang</a:t>
            </a:r>
            <a:r>
              <a:rPr lang="en-US" dirty="0"/>
              <a:t> TENAGA KESEHATAN</a:t>
            </a:r>
          </a:p>
          <a:p>
            <a:r>
              <a:rPr lang="en-US" dirty="0"/>
              <a:t>	</a:t>
            </a:r>
            <a:r>
              <a:rPr lang="en-US" dirty="0" err="1"/>
              <a:t>Bertujuan</a:t>
            </a:r>
            <a:r>
              <a:rPr lang="en-US" dirty="0"/>
              <a:t>:</a:t>
            </a:r>
          </a:p>
          <a:p>
            <a:r>
              <a:rPr lang="en-US" dirty="0"/>
              <a:t>	a.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Kesehatan</a:t>
            </a:r>
          </a:p>
          <a:p>
            <a:r>
              <a:rPr lang="en-US" dirty="0"/>
              <a:t>	b. </a:t>
            </a:r>
            <a:r>
              <a:rPr lang="en-US" dirty="0" err="1"/>
              <a:t>mendayagunakan</a:t>
            </a:r>
            <a:r>
              <a:rPr lang="en-US" dirty="0"/>
              <a:t> </a:t>
            </a:r>
            <a:r>
              <a:rPr lang="en-US" dirty="0" err="1"/>
              <a:t>nakes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/>
              <a:t>	c.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yankes</a:t>
            </a:r>
            <a:endParaRPr lang="en-US" dirty="0"/>
          </a:p>
          <a:p>
            <a:r>
              <a:rPr lang="en-US" dirty="0"/>
              <a:t>	d. </a:t>
            </a:r>
            <a:r>
              <a:rPr lang="en-US" dirty="0" err="1"/>
              <a:t>mempertahankan</a:t>
            </a:r>
            <a:r>
              <a:rPr lang="en-US" dirty="0"/>
              <a:t> &amp;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Kesehatan</a:t>
            </a:r>
          </a:p>
          <a:p>
            <a:r>
              <a:rPr lang="en-US" dirty="0"/>
              <a:t>	e. </a:t>
            </a:r>
            <a:r>
              <a:rPr lang="en-US" dirty="0" err="1"/>
              <a:t>memberika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&amp; NAKES</a:t>
            </a:r>
          </a:p>
        </p:txBody>
      </p:sp>
    </p:spTree>
    <p:extLst>
      <p:ext uri="{BB962C8B-B14F-4D97-AF65-F5344CB8AC3E}">
        <p14:creationId xmlns:p14="http://schemas.microsoft.com/office/powerpoint/2010/main" val="2820103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2E40966C-267E-4219-A14E-9125818F1B09}"/>
              </a:ext>
            </a:extLst>
          </p:cNvPr>
          <p:cNvSpPr/>
          <p:nvPr/>
        </p:nvSpPr>
        <p:spPr>
          <a:xfrm rot="10800000" flipV="1">
            <a:off x="2332673" y="511495"/>
            <a:ext cx="7997190" cy="782954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Peraturan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Perundang-undangan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terkait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PROFESI BIDAN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C70258-B935-4B6A-99F0-9241306141A7}"/>
              </a:ext>
            </a:extLst>
          </p:cNvPr>
          <p:cNvSpPr/>
          <p:nvPr/>
        </p:nvSpPr>
        <p:spPr>
          <a:xfrm rot="10800000" flipH="1" flipV="1">
            <a:off x="2003108" y="1885951"/>
            <a:ext cx="9712642" cy="15430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3.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no.61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tentang</a:t>
            </a:r>
            <a:r>
              <a:rPr lang="en-US" dirty="0"/>
              <a:t> KESEHATAN REPRODUKSI (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Kesehatan </a:t>
            </a:r>
            <a:r>
              <a:rPr lang="en-US" dirty="0" err="1"/>
              <a:t>reproduksi</a:t>
            </a:r>
            <a:r>
              <a:rPr lang="en-US" dirty="0"/>
              <a:t>)</a:t>
            </a:r>
          </a:p>
          <a:p>
            <a:r>
              <a:rPr lang="en-US" dirty="0"/>
              <a:t>4.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no.12 </a:t>
            </a:r>
            <a:r>
              <a:rPr lang="en-US" dirty="0" err="1"/>
              <a:t>tahun</a:t>
            </a:r>
            <a:r>
              <a:rPr lang="en-US" dirty="0"/>
              <a:t> 2013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Kesehatan Nasional</a:t>
            </a:r>
          </a:p>
          <a:p>
            <a:endParaRPr lang="en-US" dirty="0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D07133DA-214F-4506-881F-69A824EFC6B8}"/>
              </a:ext>
            </a:extLst>
          </p:cNvPr>
          <p:cNvSpPr/>
          <p:nvPr/>
        </p:nvSpPr>
        <p:spPr>
          <a:xfrm rot="10800000" flipH="1" flipV="1">
            <a:off x="485774" y="3829051"/>
            <a:ext cx="6100763" cy="27860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5. KEPMENKES no.320 </a:t>
            </a:r>
            <a:r>
              <a:rPr lang="en-US" dirty="0" err="1"/>
              <a:t>tahun</a:t>
            </a:r>
            <a:r>
              <a:rPr lang="en-US" dirty="0"/>
              <a:t> 2020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:</a:t>
            </a:r>
          </a:p>
          <a:p>
            <a:pPr marL="342900" indent="-342900">
              <a:buAutoNum type="alphaLcPeriod"/>
            </a:pP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aman</a:t>
            </a:r>
            <a:r>
              <a:rPr lang="en-US" dirty="0"/>
              <a:t> dan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Standarisasi</a:t>
            </a:r>
            <a:r>
              <a:rPr lang="en-US" dirty="0"/>
              <a:t> dan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Profesi</a:t>
            </a:r>
            <a:endParaRPr lang="en-US" dirty="0"/>
          </a:p>
          <a:p>
            <a:pPr marL="342900" indent="-342900">
              <a:buAutoNum type="alphaLcPeriod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Tindakan dan </a:t>
            </a:r>
            <a:r>
              <a:rPr lang="en-US" dirty="0" err="1"/>
              <a:t>asuhan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profesinya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dan </a:t>
            </a:r>
            <a:r>
              <a:rPr lang="en-US" dirty="0" err="1"/>
              <a:t>masyarakat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1945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2E40966C-267E-4219-A14E-9125818F1B09}"/>
              </a:ext>
            </a:extLst>
          </p:cNvPr>
          <p:cNvSpPr/>
          <p:nvPr/>
        </p:nvSpPr>
        <p:spPr>
          <a:xfrm rot="10800000" flipV="1">
            <a:off x="3300413" y="702946"/>
            <a:ext cx="6229349" cy="7829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Peraturan</a:t>
            </a:r>
            <a:r>
              <a:rPr lang="en-US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Perundang-undangan</a:t>
            </a:r>
            <a:r>
              <a:rPr lang="en-US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terkait</a:t>
            </a:r>
            <a:r>
              <a:rPr lang="en-US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PROFESI BIDAN</a:t>
            </a: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C8C17A67-6542-4511-928D-2CE8022CDCCC}"/>
              </a:ext>
            </a:extLst>
          </p:cNvPr>
          <p:cNvSpPr/>
          <p:nvPr/>
        </p:nvSpPr>
        <p:spPr>
          <a:xfrm rot="10800000" flipH="1" flipV="1">
            <a:off x="702946" y="3102785"/>
            <a:ext cx="4054792" cy="1211580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/>
              <a:t>6. </a:t>
            </a:r>
            <a:r>
              <a:rPr lang="en-US" dirty="0" err="1"/>
              <a:t>KepMenKes</a:t>
            </a:r>
            <a:r>
              <a:rPr lang="en-US" dirty="0"/>
              <a:t> n0.938 </a:t>
            </a:r>
            <a:r>
              <a:rPr lang="en-US" dirty="0" err="1"/>
              <a:t>tahun</a:t>
            </a:r>
            <a:r>
              <a:rPr lang="en-US" dirty="0"/>
              <a:t> 2007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endParaRPr lang="en-US" dirty="0"/>
          </a:p>
          <a:p>
            <a:pPr algn="just"/>
            <a:r>
              <a:rPr lang="en-US" dirty="0"/>
              <a:t> 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FE165B6-850A-4445-AD42-273804258A53}"/>
              </a:ext>
            </a:extLst>
          </p:cNvPr>
          <p:cNvSpPr/>
          <p:nvPr/>
        </p:nvSpPr>
        <p:spPr>
          <a:xfrm>
            <a:off x="5126834" y="3515693"/>
            <a:ext cx="1100138" cy="328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733BF209-B28A-43FA-82F4-BFEC69DE901A}"/>
              </a:ext>
            </a:extLst>
          </p:cNvPr>
          <p:cNvSpPr/>
          <p:nvPr/>
        </p:nvSpPr>
        <p:spPr>
          <a:xfrm rot="10800000" flipV="1">
            <a:off x="6515098" y="1945037"/>
            <a:ext cx="4873941" cy="3527076"/>
          </a:xfrm>
          <a:prstGeom prst="snip1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just"/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Keputusan dan Tindakan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dan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praktiknya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dan </a:t>
            </a:r>
            <a:r>
              <a:rPr lang="en-US" dirty="0" err="1"/>
              <a:t>kebidanan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darii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,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Diagnosa</a:t>
            </a:r>
            <a:r>
              <a:rPr lang="en-US" dirty="0"/>
              <a:t> dan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,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Implementasi</a:t>
            </a:r>
            <a:r>
              <a:rPr lang="en-US" dirty="0"/>
              <a:t>, </a:t>
            </a:r>
            <a:r>
              <a:rPr lang="en-US" dirty="0" err="1"/>
              <a:t>Evaluasi</a:t>
            </a:r>
            <a:r>
              <a:rPr lang="en-US" dirty="0"/>
              <a:t> dan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4198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2E40966C-267E-4219-A14E-9125818F1B09}"/>
              </a:ext>
            </a:extLst>
          </p:cNvPr>
          <p:cNvSpPr/>
          <p:nvPr/>
        </p:nvSpPr>
        <p:spPr>
          <a:xfrm rot="10800000" flipV="1">
            <a:off x="3300413" y="702946"/>
            <a:ext cx="6229349" cy="7829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Peraturan</a:t>
            </a:r>
            <a:r>
              <a:rPr lang="en-US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Perundang-undangan</a:t>
            </a:r>
            <a:r>
              <a:rPr lang="en-US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terkait</a:t>
            </a:r>
            <a:r>
              <a:rPr lang="en-US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PROFESI BIDAN</a:t>
            </a: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C8C17A67-6542-4511-928D-2CE8022CDCCC}"/>
              </a:ext>
            </a:extLst>
          </p:cNvPr>
          <p:cNvSpPr/>
          <p:nvPr/>
        </p:nvSpPr>
        <p:spPr>
          <a:xfrm rot="10800000" flipH="1" flipV="1">
            <a:off x="702946" y="1947895"/>
            <a:ext cx="4054792" cy="115489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/>
              <a:t>7. </a:t>
            </a:r>
            <a:r>
              <a:rPr lang="en-US" dirty="0" err="1"/>
              <a:t>Permenkes</a:t>
            </a:r>
            <a:r>
              <a:rPr lang="en-US" dirty="0"/>
              <a:t> no.28 </a:t>
            </a:r>
            <a:r>
              <a:rPr lang="en-US" dirty="0" err="1"/>
              <a:t>tahun</a:t>
            </a:r>
            <a:r>
              <a:rPr lang="en-US" dirty="0"/>
              <a:t> 2017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&amp;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bidan</a:t>
            </a:r>
            <a:endParaRPr lang="en-US" dirty="0"/>
          </a:p>
          <a:p>
            <a:pPr algn="just"/>
            <a:r>
              <a:rPr lang="en-US" dirty="0"/>
              <a:t> 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733BF209-B28A-43FA-82F4-BFEC69DE901A}"/>
              </a:ext>
            </a:extLst>
          </p:cNvPr>
          <p:cNvSpPr/>
          <p:nvPr/>
        </p:nvSpPr>
        <p:spPr>
          <a:xfrm rot="10800000" flipV="1">
            <a:off x="5329235" y="2484826"/>
            <a:ext cx="3914778" cy="1654953"/>
          </a:xfrm>
          <a:prstGeom prst="snip1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just"/>
            <a:r>
              <a:rPr lang="en-US" dirty="0"/>
              <a:t>8. KEPMENKES no,229 </a:t>
            </a:r>
            <a:r>
              <a:rPr lang="en-US" dirty="0" err="1"/>
              <a:t>tahun</a:t>
            </a:r>
            <a:r>
              <a:rPr lang="en-US" dirty="0"/>
              <a:t> 2010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Masa Perimenopause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B88D6BC-EF86-448B-B934-6C9C6431C611}"/>
              </a:ext>
            </a:extLst>
          </p:cNvPr>
          <p:cNvSpPr/>
          <p:nvPr/>
        </p:nvSpPr>
        <p:spPr>
          <a:xfrm>
            <a:off x="842964" y="4386263"/>
            <a:ext cx="9844086" cy="2471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9. </a:t>
            </a:r>
            <a:r>
              <a:rPr lang="en-US" dirty="0" err="1"/>
              <a:t>Kepmenkes</a:t>
            </a:r>
            <a:r>
              <a:rPr lang="en-US" dirty="0"/>
              <a:t> no.230 </a:t>
            </a:r>
            <a:r>
              <a:rPr lang="en-US" dirty="0" err="1"/>
              <a:t>tahun</a:t>
            </a:r>
            <a:r>
              <a:rPr lang="en-US" dirty="0"/>
              <a:t> 2010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Rawat </a:t>
            </a:r>
            <a:r>
              <a:rPr lang="en-US" dirty="0" err="1"/>
              <a:t>Gabung</a:t>
            </a:r>
            <a:r>
              <a:rPr lang="en-US" dirty="0"/>
              <a:t> Ibu dan </a:t>
            </a:r>
            <a:r>
              <a:rPr lang="en-US" dirty="0" err="1"/>
              <a:t>Bayi</a:t>
            </a:r>
            <a:r>
              <a:rPr lang="en-US" dirty="0"/>
              <a:t>:</a:t>
            </a:r>
          </a:p>
          <a:p>
            <a:pPr marL="342900" indent="-342900" algn="just">
              <a:buAutoNum type="alphaLcPeriod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gabung</a:t>
            </a:r>
            <a:endParaRPr lang="en-US" dirty="0"/>
          </a:p>
          <a:p>
            <a:pPr marL="342900" indent="-342900" algn="just">
              <a:buAutoNum type="alphaLcPeriod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&amp;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&amp;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Kesehatan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gabung</a:t>
            </a:r>
            <a:endParaRPr lang="en-US" dirty="0"/>
          </a:p>
          <a:p>
            <a:pPr marL="342900" indent="-342900" algn="just">
              <a:buAutoNum type="alphaLcPeriod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audit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gabung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823E438-9E55-45C1-B6F7-E85FE5EA3568}"/>
                  </a:ext>
                </a:extLst>
              </p14:cNvPr>
              <p14:cNvContentPartPr/>
              <p14:nvPr/>
            </p14:nvContentPartPr>
            <p14:xfrm>
              <a:off x="3277080" y="1652040"/>
              <a:ext cx="2152440" cy="1295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823E438-9E55-45C1-B6F7-E85FE5EA35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7720" y="1642680"/>
                <a:ext cx="2171160" cy="131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82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CE0E4-3842-6893-EF91-471A91B9F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6C7004D-6D41-1674-EB12-AA8289AB82F5}"/>
              </a:ext>
            </a:extLst>
          </p:cNvPr>
          <p:cNvSpPr/>
          <p:nvPr/>
        </p:nvSpPr>
        <p:spPr>
          <a:xfrm>
            <a:off x="5118447" y="803186"/>
            <a:ext cx="6184922" cy="1925727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i="0">
                <a:solidFill>
                  <a:srgbClr val="3A3A3A"/>
                </a:solidFill>
                <a:effectLst/>
                <a:latin typeface="-apple-system"/>
              </a:rPr>
              <a:t>Regulasi</a:t>
            </a:r>
            <a:r>
              <a:rPr lang="en-US" b="0" i="0">
                <a:solidFill>
                  <a:srgbClr val="3A3A3A"/>
                </a:solidFill>
                <a:effectLst/>
                <a:latin typeface="-apple-system"/>
              </a:rPr>
              <a:t> adalah suatu peraturan yang dibuat untuk membantu mengendalikan suatu kelompok, lembaga/ organisasi, dan masyarakat demi mencapai tujuan tertentu dalam kehidupan bersama, bermasyarakat, dan bersosialisasi</a:t>
            </a:r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3D36A4-39BA-074D-F863-84C8580678EF}"/>
              </a:ext>
            </a:extLst>
          </p:cNvPr>
          <p:cNvSpPr/>
          <p:nvPr/>
        </p:nvSpPr>
        <p:spPr>
          <a:xfrm>
            <a:off x="5215398" y="3578146"/>
            <a:ext cx="6184922" cy="1925727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Tujuan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dibuatnya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regulasi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atau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aturan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adalah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untuk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mengendalikan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manusia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atau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masyarakat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dengan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batasan-batasan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A3A3A"/>
                </a:solidFill>
                <a:effectLst/>
                <a:latin typeface="-apple-system"/>
              </a:rPr>
              <a:t>tertentu</a:t>
            </a:r>
            <a:r>
              <a:rPr lang="en-US" b="0" i="0" dirty="0">
                <a:solidFill>
                  <a:srgbClr val="3A3A3A"/>
                </a:solidFill>
                <a:effectLst/>
                <a:latin typeface="-apple-system"/>
              </a:rPr>
              <a:t>. </a:t>
            </a:r>
          </a:p>
        </p:txBody>
      </p:sp>
      <p:pic>
        <p:nvPicPr>
          <p:cNvPr id="1026" name="Picture 2" descr="Lihat gambar sumber">
            <a:extLst>
              <a:ext uri="{FF2B5EF4-FFF2-40B4-BE49-F238E27FC236}">
                <a16:creationId xmlns:a16="http://schemas.microsoft.com/office/drawing/2014/main" id="{0998FDAF-E2E0-0D1B-D779-D5EAA8F2F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71549"/>
            <a:ext cx="4614862" cy="478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211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2E40966C-267E-4219-A14E-9125818F1B09}"/>
              </a:ext>
            </a:extLst>
          </p:cNvPr>
          <p:cNvSpPr/>
          <p:nvPr/>
        </p:nvSpPr>
        <p:spPr>
          <a:xfrm rot="10800000" flipV="1">
            <a:off x="3300412" y="728662"/>
            <a:ext cx="6229349" cy="75723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Peraturan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Perundang-undangan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terkait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PROFESI BIDAN</a:t>
            </a:r>
          </a:p>
        </p:txBody>
      </p:sp>
      <p:sp>
        <p:nvSpPr>
          <p:cNvPr id="3" name="Rectangle: Top Corners One Rounded and One Snipped 2">
            <a:extLst>
              <a:ext uri="{FF2B5EF4-FFF2-40B4-BE49-F238E27FC236}">
                <a16:creationId xmlns:a16="http://schemas.microsoft.com/office/drawing/2014/main" id="{2E563D8B-3436-4C18-9A07-0710DC229B1D}"/>
              </a:ext>
            </a:extLst>
          </p:cNvPr>
          <p:cNvSpPr/>
          <p:nvPr/>
        </p:nvSpPr>
        <p:spPr>
          <a:xfrm>
            <a:off x="414338" y="1671638"/>
            <a:ext cx="9115424" cy="1243012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10. 	</a:t>
            </a:r>
            <a:r>
              <a:rPr lang="en-US" dirty="0" err="1"/>
              <a:t>Permenkes</a:t>
            </a:r>
            <a:r>
              <a:rPr lang="en-US" dirty="0"/>
              <a:t> no.43 </a:t>
            </a:r>
            <a:r>
              <a:rPr lang="en-US" dirty="0" err="1"/>
              <a:t>tahun</a:t>
            </a:r>
            <a:r>
              <a:rPr lang="en-US" dirty="0"/>
              <a:t> 2019 </a:t>
            </a:r>
            <a:r>
              <a:rPr lang="en-US" dirty="0" err="1"/>
              <a:t>tentang</a:t>
            </a:r>
            <a:r>
              <a:rPr lang="en-US" dirty="0"/>
              <a:t> PUSKESMAS (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Kesehatan di </a:t>
            </a:r>
            <a:r>
              <a:rPr lang="en-US" dirty="0" err="1"/>
              <a:t>Puskesmas</a:t>
            </a:r>
            <a:r>
              <a:rPr lang="en-US" dirty="0"/>
              <a:t>)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BA992D54-C27B-400D-9332-B8A03EFB0015}"/>
              </a:ext>
            </a:extLst>
          </p:cNvPr>
          <p:cNvSpPr/>
          <p:nvPr/>
        </p:nvSpPr>
        <p:spPr>
          <a:xfrm>
            <a:off x="985834" y="3303268"/>
            <a:ext cx="9358316" cy="782957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11. </a:t>
            </a:r>
            <a:r>
              <a:rPr lang="en-US" dirty="0" err="1"/>
              <a:t>Permenkes</a:t>
            </a:r>
            <a:r>
              <a:rPr lang="en-US" dirty="0"/>
              <a:t> no.59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tentang</a:t>
            </a:r>
            <a:r>
              <a:rPr lang="en-US" dirty="0"/>
              <a:t> STANDAR TARIF YANKES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program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  <p:sp>
        <p:nvSpPr>
          <p:cNvPr id="8" name="Flowchart: Predefined Process 7">
            <a:extLst>
              <a:ext uri="{FF2B5EF4-FFF2-40B4-BE49-F238E27FC236}">
                <a16:creationId xmlns:a16="http://schemas.microsoft.com/office/drawing/2014/main" id="{EA9A900C-6B88-48F3-9FDA-F8340A0F380B}"/>
              </a:ext>
            </a:extLst>
          </p:cNvPr>
          <p:cNvSpPr/>
          <p:nvPr/>
        </p:nvSpPr>
        <p:spPr>
          <a:xfrm>
            <a:off x="2214564" y="4357686"/>
            <a:ext cx="9615486" cy="782957"/>
          </a:xfrm>
          <a:prstGeom prst="flowChartPredefined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12.PERMENPAN RB no.36 </a:t>
            </a:r>
            <a:r>
              <a:rPr lang="en-US" dirty="0" err="1"/>
              <a:t>tahun</a:t>
            </a:r>
            <a:r>
              <a:rPr lang="en-US" dirty="0"/>
              <a:t> 2019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&amp;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kreditnya</a:t>
            </a:r>
            <a:endParaRPr lang="en-US" dirty="0"/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E2DD46E2-8258-4195-9BCC-7A0E23E03242}"/>
              </a:ext>
            </a:extLst>
          </p:cNvPr>
          <p:cNvSpPr/>
          <p:nvPr/>
        </p:nvSpPr>
        <p:spPr>
          <a:xfrm rot="10800000" flipH="1" flipV="1">
            <a:off x="3500438" y="5239223"/>
            <a:ext cx="8691562" cy="1328738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13. PERMENPAN RB no.13 </a:t>
            </a:r>
            <a:r>
              <a:rPr lang="en-US" dirty="0" err="1"/>
              <a:t>tahun</a:t>
            </a:r>
            <a:r>
              <a:rPr lang="en-US" dirty="0"/>
              <a:t> 2019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Pengusulan</a:t>
            </a:r>
            <a:r>
              <a:rPr lang="en-US" dirty="0"/>
              <a:t>, </a:t>
            </a:r>
            <a:r>
              <a:rPr lang="en-US" dirty="0" err="1"/>
              <a:t>penetapan</a:t>
            </a:r>
            <a:r>
              <a:rPr lang="en-US" dirty="0"/>
              <a:t> dan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PNS</a:t>
            </a:r>
          </a:p>
        </p:txBody>
      </p:sp>
    </p:spTree>
    <p:extLst>
      <p:ext uri="{BB962C8B-B14F-4D97-AF65-F5344CB8AC3E}">
        <p14:creationId xmlns:p14="http://schemas.microsoft.com/office/powerpoint/2010/main" val="668132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631F-B060-4F53-BC61-DF7A96E0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FC75A83B-C068-4B67-A574-EF8A306F16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5" b="20000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164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FA3E01A-04C6-4FC4-AE11-D63301FCE1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1" t="11066" r="23384" b="10246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14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id="{5D074C95-99B7-E242-013B-4E19E4EAF314}"/>
              </a:ext>
            </a:extLst>
          </p:cNvPr>
          <p:cNvSpPr/>
          <p:nvPr/>
        </p:nvSpPr>
        <p:spPr>
          <a:xfrm>
            <a:off x="0" y="-28574"/>
            <a:ext cx="12192000" cy="361473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BCDD82F-9504-1BA4-2C75-2D9D7EC61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457200"/>
            <a:ext cx="1122997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EBE0BF1-A31B-62D6-CAC8-CF5D3249D9D2}"/>
              </a:ext>
            </a:extLst>
          </p:cNvPr>
          <p:cNvSpPr/>
          <p:nvPr/>
        </p:nvSpPr>
        <p:spPr>
          <a:xfrm>
            <a:off x="0" y="3786187"/>
            <a:ext cx="12192000" cy="3071812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“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Wahai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orang-orang yang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beriman</a:t>
            </a:r>
            <a:r>
              <a:rPr lang="en-US" dirty="0">
                <a:solidFill>
                  <a:schemeClr val="tx1"/>
                </a:solidFill>
                <a:latin typeface="Raleway" pitchFamily="2" charset="0"/>
              </a:rPr>
              <a:t>.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Taatilah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Allah dan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taatilah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Rasul (Muhammad), dan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Ulil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Amri (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pemegang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kekuasaan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)) di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antara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kamu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.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Kemudian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,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jika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kamu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berbeda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pendapat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tentang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sesuatu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,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maka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kembalikanlah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kepada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Allah (al-Qur’an) dan Rasul (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sunnahnya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),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jika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kamu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beriman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kepada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Allah dan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hari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kemudian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. Yang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demikian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itu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lebih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utama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(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bagimu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) dan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lebih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baik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akibatnya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.”</a:t>
            </a:r>
          </a:p>
          <a:p>
            <a:pPr algn="just"/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 (Q.S.an-</a:t>
            </a:r>
            <a:r>
              <a:rPr lang="en-US" b="0" i="0" dirty="0" err="1">
                <a:solidFill>
                  <a:schemeClr val="tx1"/>
                </a:solidFill>
                <a:effectLst/>
                <a:latin typeface="Raleway" pitchFamily="2" charset="0"/>
              </a:rPr>
              <a:t>Nisā</a:t>
            </a:r>
            <a:r>
              <a:rPr lang="en-US" b="0" i="0" dirty="0">
                <a:solidFill>
                  <a:schemeClr val="tx1"/>
                </a:solidFill>
                <a:effectLst/>
                <a:latin typeface="Raleway" pitchFamily="2" charset="0"/>
              </a:rPr>
              <a:t>/4:59)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3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6CE5-513D-4C19-A073-7125DDB94DE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PROFESI BIDAN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DE3D3-418A-40F7-B149-45585ADBE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UU No.36 </a:t>
            </a:r>
            <a:r>
              <a:rPr lang="en-US" b="1" dirty="0" err="1"/>
              <a:t>tahun</a:t>
            </a:r>
            <a:r>
              <a:rPr lang="en-US" b="1" dirty="0"/>
              <a:t> 2014 </a:t>
            </a:r>
            <a:r>
              <a:rPr lang="en-US" dirty="0" err="1"/>
              <a:t>tentang</a:t>
            </a:r>
            <a:r>
              <a:rPr lang="en-US" dirty="0"/>
              <a:t> TENAGA KESEHATAN,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profesinya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:</a:t>
            </a:r>
          </a:p>
          <a:p>
            <a:pPr marL="342900" indent="-342900">
              <a:buAutoNum type="arabicPeriod"/>
            </a:pPr>
            <a:r>
              <a:rPr lang="en-US" dirty="0" err="1"/>
              <a:t>Pasal</a:t>
            </a:r>
            <a:r>
              <a:rPr lang="en-US" dirty="0"/>
              <a:t> 11:</a:t>
            </a:r>
          </a:p>
          <a:p>
            <a:pPr marL="0" indent="0">
              <a:buNone/>
            </a:pPr>
            <a:r>
              <a:rPr lang="en-US" dirty="0"/>
              <a:t>       Ayat 1 </a:t>
            </a:r>
            <a:r>
              <a:rPr lang="en-US" dirty="0" err="1"/>
              <a:t>tenaga</a:t>
            </a:r>
            <a:r>
              <a:rPr lang="en-US" dirty="0"/>
              <a:t> Kesehatan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a.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Medis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b. Tenaga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klinik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c. Tenaga </a:t>
            </a:r>
            <a:r>
              <a:rPr lang="en-US" dirty="0" err="1"/>
              <a:t>Keperawatan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d. TENAGA KEBIDANAN</a:t>
            </a:r>
          </a:p>
          <a:p>
            <a:pPr marL="0" indent="0">
              <a:buNone/>
            </a:pPr>
            <a:r>
              <a:rPr lang="en-US" dirty="0"/>
              <a:t>	e. Tenaga </a:t>
            </a:r>
            <a:r>
              <a:rPr lang="en-US" dirty="0" err="1"/>
              <a:t>Kefarmasian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f.  Tenaga Kesehatan Masyarakat</a:t>
            </a:r>
          </a:p>
          <a:p>
            <a:pPr marL="0" indent="0">
              <a:buNone/>
            </a:pPr>
            <a:r>
              <a:rPr lang="en-US" dirty="0"/>
              <a:t>	g. Tenaga Kesehatan </a:t>
            </a:r>
            <a:r>
              <a:rPr lang="en-US" dirty="0" err="1"/>
              <a:t>Lingkungan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h. Tenaga </a:t>
            </a:r>
            <a:r>
              <a:rPr lang="en-US" dirty="0" err="1"/>
              <a:t>Gizi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. Tenaga </a:t>
            </a:r>
            <a:r>
              <a:rPr lang="en-US" dirty="0" err="1"/>
              <a:t>Keterapian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j. Tenaga </a:t>
            </a:r>
            <a:r>
              <a:rPr lang="en-US" dirty="0" err="1"/>
              <a:t>Keteknisian</a:t>
            </a:r>
            <a:r>
              <a:rPr lang="en-US" dirty="0"/>
              <a:t> </a:t>
            </a:r>
            <a:r>
              <a:rPr lang="en-US" dirty="0" err="1"/>
              <a:t>Medis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k. Tenaga Teknik </a:t>
            </a:r>
            <a:r>
              <a:rPr lang="en-US" dirty="0" err="1"/>
              <a:t>Biomedik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l. Tenaga Kesehatan </a:t>
            </a:r>
            <a:r>
              <a:rPr lang="en-US" dirty="0" err="1"/>
              <a:t>Tradisional</a:t>
            </a:r>
            <a:r>
              <a:rPr lang="en-US" dirty="0"/>
              <a:t> dan</a:t>
            </a:r>
          </a:p>
          <a:p>
            <a:pPr marL="0" indent="0">
              <a:buNone/>
            </a:pPr>
            <a:r>
              <a:rPr lang="en-US" dirty="0"/>
              <a:t>	m. Tenaga Kesehatan lain</a:t>
            </a:r>
          </a:p>
        </p:txBody>
      </p:sp>
    </p:spTree>
    <p:extLst>
      <p:ext uri="{BB962C8B-B14F-4D97-AF65-F5344CB8AC3E}">
        <p14:creationId xmlns:p14="http://schemas.microsoft.com/office/powerpoint/2010/main" val="201840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5ECA7-0EDB-4999-866A-43EEFACB5D8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UU No.36 TAHUN 2014 </a:t>
            </a:r>
            <a:r>
              <a:rPr lang="en-US" dirty="0" err="1"/>
              <a:t>tentang</a:t>
            </a:r>
            <a:r>
              <a:rPr lang="en-US" dirty="0"/>
              <a:t> Tenaga Kesehatan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023E4-1023-46A7-A381-9D88874C8F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Pasal</a:t>
            </a:r>
            <a:r>
              <a:rPr lang="en-US" dirty="0"/>
              <a:t> 60:</a:t>
            </a:r>
          </a:p>
          <a:p>
            <a:pPr marL="0" indent="0">
              <a:buNone/>
            </a:pPr>
            <a:r>
              <a:rPr lang="en-US" dirty="0"/>
              <a:t>    Tenaga Kesehatan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:</a:t>
            </a:r>
          </a:p>
          <a:p>
            <a:pPr marL="342900" indent="-342900">
              <a:buAutoNum type="arabicPeriod"/>
            </a:pPr>
            <a:r>
              <a:rPr lang="en-US" dirty="0" err="1"/>
              <a:t>Mengabdikan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Bersikap&amp;berperilaku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profesi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Mendahulukan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&amp;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br>
              <a:rPr lang="en-US" dirty="0"/>
            </a:b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F60E4-B97A-40D8-BA35-62C66B388C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err="1"/>
              <a:t>Pasal</a:t>
            </a:r>
            <a:r>
              <a:rPr lang="en-US" dirty="0"/>
              <a:t> 61:</a:t>
            </a:r>
          </a:p>
          <a:p>
            <a:pPr marL="0" indent="0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Kesehatan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Kesehatan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Kesehatan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menjanjikan</a:t>
            </a:r>
            <a:r>
              <a:rPr lang="en-US" dirty="0"/>
              <a:t> </a:t>
            </a:r>
            <a:r>
              <a:rPr lang="en-US" dirty="0" err="1"/>
              <a:t>hasil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00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5CF4520-2E77-403C-B5EE-D2540EB661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6764747"/>
              </p:ext>
            </p:extLst>
          </p:nvPr>
        </p:nvGraphicFramePr>
        <p:xfrm>
          <a:off x="2200274" y="1471613"/>
          <a:ext cx="7959725" cy="4666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4CB54C92-5938-4A2A-B246-E8045E498A8A}"/>
              </a:ext>
            </a:extLst>
          </p:cNvPr>
          <p:cNvSpPr txBox="1">
            <a:spLocks/>
          </p:cNvSpPr>
          <p:nvPr/>
        </p:nvSpPr>
        <p:spPr>
          <a:xfrm rot="10800000" flipV="1">
            <a:off x="385761" y="719668"/>
            <a:ext cx="11044237" cy="75194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/>
              <a:t>Dalam menjalankan praktiknya BIDAN WAJIB MEMILIKI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6367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4160-CE0B-4689-98B5-ADD0E7469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KOMPETENSI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06A52-0430-4B51-8914-AE316CEAFA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KEMAMPUAN YANG DIMILIKI SESEORANG TENAGA KESEHATAN BERDASARKAN ILMU PENGETAHUAN, KETERAMPILAN DAN SIKAP PROFESIONAL UNTUK DAPAT MENJALANKAN PRAKTIK (UU NO.36 TAHUN 2014)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02D88-18C7-4427-8544-B1A03C7979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KOMPETENSI BIDAN DIATUR DIDALAM KEPUTUSAN MENTERI KESEHATAN REPUBLIK INDONESIA NOMOR HK.01.07/MENKES/320/2020 TENTANG STANDAR PROFESI BIDAN </a:t>
            </a:r>
            <a:r>
              <a:rPr lang="en-US" dirty="0" err="1"/>
              <a:t>Ditetapkan</a:t>
            </a:r>
            <a:r>
              <a:rPr lang="en-US" dirty="0"/>
              <a:t> di Jakarta pada </a:t>
            </a:r>
            <a:r>
              <a:rPr lang="en-US" dirty="0" err="1"/>
              <a:t>tanggal</a:t>
            </a:r>
            <a:r>
              <a:rPr lang="en-US" dirty="0"/>
              <a:t> 15 Mei 2020</a:t>
            </a:r>
          </a:p>
        </p:txBody>
      </p:sp>
    </p:spTree>
    <p:extLst>
      <p:ext uri="{BB962C8B-B14F-4D97-AF65-F5344CB8AC3E}">
        <p14:creationId xmlns:p14="http://schemas.microsoft.com/office/powerpoint/2010/main" val="114518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75E4-C185-41CB-BA16-2F9B5B455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1" y="2357437"/>
            <a:ext cx="3595930" cy="2448929"/>
          </a:xfrm>
        </p:spPr>
        <p:txBody>
          <a:bodyPr>
            <a:normAutofit fontScale="90000"/>
          </a:bodyPr>
          <a:lstStyle/>
          <a:p>
            <a:r>
              <a:rPr lang="en-US" dirty="0"/>
              <a:t>MANFAAT PENYUSUNAN STANDAR KOMPETENSI BIDAN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0B6C9-05F3-416F-B5E1-80CAE9804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Bidan</a:t>
            </a:r>
            <a:r>
              <a:rPr lang="en-US" dirty="0"/>
              <a:t> :</a:t>
            </a:r>
          </a:p>
          <a:p>
            <a:pPr marL="342900" indent="-342900">
              <a:buAutoNum type="alphaLcPeriod"/>
            </a:pP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; </a:t>
            </a:r>
          </a:p>
          <a:p>
            <a:pPr marL="342900" indent="-342900">
              <a:buAutoNum type="alphaLcPeriod"/>
            </a:pPr>
            <a:r>
              <a:rPr lang="en-US" dirty="0"/>
              <a:t>Alat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:</a:t>
            </a:r>
          </a:p>
          <a:p>
            <a:pPr marL="342900" indent="-342900">
              <a:buAutoNum type="alphaLcPeriod"/>
            </a:pPr>
            <a:r>
              <a:rPr lang="en-US" dirty="0" err="1"/>
              <a:t>Standarisasi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; </a:t>
            </a:r>
          </a:p>
          <a:p>
            <a:pPr marL="342900" indent="-342900">
              <a:buAutoNum type="alphaLcPeriod"/>
            </a:pPr>
            <a:r>
              <a:rPr lang="en-US" dirty="0"/>
              <a:t>Dasar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Pendidikan </a:t>
            </a:r>
            <a:r>
              <a:rPr lang="en-US" dirty="0" err="1"/>
              <a:t>Kebidanan</a:t>
            </a:r>
            <a:r>
              <a:rPr lang="en-US" dirty="0"/>
              <a:t> “</a:t>
            </a:r>
          </a:p>
          <a:p>
            <a:pPr marL="0" indent="0">
              <a:buNone/>
            </a:pPr>
            <a:r>
              <a:rPr lang="en-US" dirty="0"/>
              <a:t>Dasar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dan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1564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F8956-5F78-488B-8356-897633A84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Pemerintah</a:t>
            </a:r>
            <a:r>
              <a:rPr lang="en-US" dirty="0"/>
              <a:t>/</a:t>
            </a:r>
            <a:r>
              <a:rPr lang="en-US" dirty="0" err="1"/>
              <a:t>Pengguna</a:t>
            </a:r>
            <a:r>
              <a:rPr lang="en-US" dirty="0"/>
              <a:t>:</a:t>
            </a:r>
          </a:p>
          <a:p>
            <a:pPr marL="342900" indent="-342900">
              <a:buAutoNum type="alphaLcPeriod"/>
            </a:pP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remunerasi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;</a:t>
            </a:r>
          </a:p>
          <a:p>
            <a:pPr marL="342900" indent="-342900">
              <a:buAutoNum type="alphaLcPeriod"/>
            </a:pPr>
            <a:r>
              <a:rPr lang="en-US" dirty="0"/>
              <a:t>Dasar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pendayagunaan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lini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; </a:t>
            </a:r>
          </a:p>
          <a:p>
            <a:pPr marL="342900" indent="-342900">
              <a:buAutoNum type="alphaLcPeriod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jenjang</a:t>
            </a:r>
            <a:r>
              <a:rPr lang="en-US" dirty="0"/>
              <a:t> </a:t>
            </a:r>
            <a:r>
              <a:rPr lang="en-US" dirty="0" err="1"/>
              <a:t>karier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5. Masyarakat :</a:t>
            </a:r>
          </a:p>
          <a:p>
            <a:pPr marL="342900" indent="-342900">
              <a:buAutoNum type="alphaLcPeriod"/>
            </a:pP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; </a:t>
            </a:r>
          </a:p>
          <a:p>
            <a:pPr marL="342900" indent="-342900">
              <a:buAutoNum type="alphaL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kebidanan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F8C1139-129B-447B-9279-0151AA91C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349500"/>
            <a:ext cx="3498850" cy="2457450"/>
          </a:xfrm>
        </p:spPr>
        <p:txBody>
          <a:bodyPr>
            <a:normAutofit fontScale="90000"/>
          </a:bodyPr>
          <a:lstStyle/>
          <a:p>
            <a:r>
              <a:rPr lang="en-US" dirty="0"/>
              <a:t>MANFAAT PENYUSUNAN STANDAR KOMPETENSI BIDAN</a:t>
            </a:r>
          </a:p>
        </p:txBody>
      </p:sp>
    </p:spTree>
    <p:extLst>
      <p:ext uri="{BB962C8B-B14F-4D97-AF65-F5344CB8AC3E}">
        <p14:creationId xmlns:p14="http://schemas.microsoft.com/office/powerpoint/2010/main" val="352140562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304</TotalTime>
  <Words>1221</Words>
  <Application>Microsoft Office PowerPoint</Application>
  <PresentationFormat>Widescreen</PresentationFormat>
  <Paragraphs>127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-apple-system</vt:lpstr>
      <vt:lpstr>Arial</vt:lpstr>
      <vt:lpstr>Bodoni MT Condensed</vt:lpstr>
      <vt:lpstr>Calibri Light</vt:lpstr>
      <vt:lpstr>Raleway</vt:lpstr>
      <vt:lpstr>Rockwell</vt:lpstr>
      <vt:lpstr>Wingdings</vt:lpstr>
      <vt:lpstr>Atlas</vt:lpstr>
      <vt:lpstr>REGULASI &amp; PERATURAN DALAM PELAYANAN KEBIDANAN</vt:lpstr>
      <vt:lpstr>PowerPoint Presentation</vt:lpstr>
      <vt:lpstr>PowerPoint Presentation</vt:lpstr>
      <vt:lpstr>PROFESI BIDAN</vt:lpstr>
      <vt:lpstr>UU No.36 TAHUN 2014 tentang Tenaga Kesehatan</vt:lpstr>
      <vt:lpstr>PowerPoint Presentation</vt:lpstr>
      <vt:lpstr>1 KOMPETENSI</vt:lpstr>
      <vt:lpstr>MANFAAT PENYUSUNAN STANDAR KOMPETENSI BIDAN</vt:lpstr>
      <vt:lpstr>MANFAAT PENYUSUNAN STANDAR KOMPETENSI BIDAN</vt:lpstr>
      <vt:lpstr>PowerPoint Presentation</vt:lpstr>
      <vt:lpstr>2  KUALIFIKASI</vt:lpstr>
      <vt:lpstr>3 SERTIFIKASI</vt:lpstr>
      <vt:lpstr>PowerPoint Presentation</vt:lpstr>
      <vt:lpstr>4 REGISTRASI</vt:lpstr>
      <vt:lpstr>5  LISENSI/IZIN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REGULASI &amp; PERATURAN DALAM PELAYANAN KEBIDANAN</dc:title>
  <dc:creator>ASMAH SUKARTA</dc:creator>
  <cp:lastModifiedBy>ASMAH SUKARTA</cp:lastModifiedBy>
  <cp:revision>29</cp:revision>
  <dcterms:created xsi:type="dcterms:W3CDTF">2021-04-14T01:45:50Z</dcterms:created>
  <dcterms:modified xsi:type="dcterms:W3CDTF">2022-10-03T03:46:28Z</dcterms:modified>
</cp:coreProperties>
</file>