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E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0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8B2DD-7028-4FE6-A055-6652560E44F1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666FF-CD86-443A-AE73-2AE24BEE4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939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666FF-CD86-443A-AE73-2AE24BEE4B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758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E850F5-8B02-4508-A031-6E46D2A0A11D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8DA71F-FA82-4F0F-BFC6-28389F162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2133594" y="4648200"/>
            <a:ext cx="4953001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OLEH : FITRIANI, S.ST., M.KES.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1" y="381001"/>
            <a:ext cx="8534400" cy="28194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KB DAN KONTRASEPSI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9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599" cy="990600"/>
          </a:xfrm>
        </p:spPr>
        <p:txBody>
          <a:bodyPr/>
          <a:lstStyle/>
          <a:p>
            <a:pPr algn="l"/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295400"/>
            <a:ext cx="8229600" cy="52578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id-ID" b="1" dirty="0"/>
              <a:t>Penapisan Klien Berdasarkan Kriteria Kelayakan Medis</a:t>
            </a:r>
            <a:endParaRPr lang="en-US" b="1" dirty="0"/>
          </a:p>
          <a:p>
            <a:r>
              <a:rPr lang="id-ID" dirty="0"/>
              <a:t>Kondisi medis penyerta meliputi penyakit hati,kanker payudara, tromboemboli vena, penyakit kardiovaskular, hipertensi, obesitas, diabetes, merokok, sakit kepala, interaksi obat-obatan lain, HIV, Infeksi Menular Seksual (IMS), penyakit radang panggul, sepsis, post partum dan menyusui, nulipara, usia remaja, pendarahan vagina, mioma uteri, neoplasia servikal, dan kanker serviks.</a:t>
            </a:r>
            <a:endParaRPr lang="en-US" dirty="0"/>
          </a:p>
          <a:p>
            <a:endParaRPr lang="en-US" dirty="0"/>
          </a:p>
          <a:p>
            <a:pPr marL="45720" indent="0">
              <a:buNone/>
            </a:pPr>
            <a:r>
              <a:rPr lang="id-ID" b="1" dirty="0"/>
              <a:t>Prosedur Sebelum Penggunaan Metode Kontrasepsi</a:t>
            </a:r>
            <a:endParaRPr lang="en-US" b="1" dirty="0"/>
          </a:p>
          <a:p>
            <a:r>
              <a:rPr lang="id-ID" dirty="0"/>
              <a:t>Prosedur pemeriksaan penunjang seperti: pemeriksaan payudara, pemeriksaan dalam, pemeriksaan penapisan kanker leher rahim, pemeriksaan laboratorium rutin, pemeriksaan hemoglobin, seleksi IMS melalui anamnesis dan pemeriksaan fisik, riwayat tromboemboli vena, dan penapisan tekanan darah.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00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2286000"/>
            <a:ext cx="7259619" cy="1600199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20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198" y="228600"/>
            <a:ext cx="8077202" cy="1371600"/>
          </a:xfrm>
        </p:spPr>
        <p:txBody>
          <a:bodyPr/>
          <a:lstStyle/>
          <a:p>
            <a:pPr marL="0" indent="0" algn="ctr">
              <a:buNone/>
            </a:pPr>
            <a:r>
              <a:rPr lang="sv-SE" sz="2800" dirty="0" smtClean="0">
                <a:solidFill>
                  <a:srgbClr val="0070C0"/>
                </a:solidFill>
              </a:rPr>
              <a:t>Menganalisis Kriteria Kelayakan Penggunaan Metode Kontrasepsi, Termasuk Jangka Waktu Yang Sesuai Dalam Penggunaan Kontrasepsi</a:t>
            </a:r>
            <a:r>
              <a:rPr lang="sv-SE" dirty="0">
                <a:solidFill>
                  <a:srgbClr val="00B0F0"/>
                </a:solidFill>
              </a:rPr>
              <a:t/>
            </a:r>
            <a:br>
              <a:rPr lang="sv-SE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905000"/>
            <a:ext cx="8077200" cy="4419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(</a:t>
            </a:r>
            <a:r>
              <a:rPr lang="en-US" i="1" dirty="0"/>
              <a:t>Medical Eligibility Criteria </a:t>
            </a:r>
            <a:r>
              <a:rPr lang="en-US" i="1" dirty="0" smtClean="0"/>
              <a:t>for Contraceptive </a:t>
            </a:r>
            <a:r>
              <a:rPr lang="en-US" i="1" dirty="0"/>
              <a:t>Use </a:t>
            </a:r>
            <a:r>
              <a:rPr lang="en-US" dirty="0"/>
              <a:t>(MEC))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WHO </a:t>
            </a:r>
            <a:r>
              <a:rPr lang="en-US" dirty="0" err="1"/>
              <a:t>tahun</a:t>
            </a:r>
            <a:r>
              <a:rPr lang="en-US" dirty="0"/>
              <a:t> 1996.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review WHO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epidemiologis</a:t>
            </a:r>
            <a:r>
              <a:rPr lang="en-US" dirty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. </a:t>
            </a: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review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panduan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 </a:t>
            </a:r>
            <a:r>
              <a:rPr lang="en-US" dirty="0"/>
              <a:t>MEC Wheel </a:t>
            </a:r>
            <a:r>
              <a:rPr lang="en-US" dirty="0" err="1"/>
              <a:t>milik</a:t>
            </a:r>
            <a:r>
              <a:rPr lang="en-US" dirty="0"/>
              <a:t> WHO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diadaptasi</a:t>
            </a:r>
            <a:r>
              <a:rPr lang="en-US" dirty="0"/>
              <a:t> </a:t>
            </a:r>
            <a:r>
              <a:rPr lang="en-US" dirty="0" smtClean="0"/>
              <a:t>di Indonesia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Diagram 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 KLOP. </a:t>
            </a:r>
            <a:br>
              <a:rPr lang="en-US" dirty="0"/>
            </a:b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18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399" cy="914400"/>
          </a:xfrm>
        </p:spPr>
        <p:txBody>
          <a:bodyPr/>
          <a:lstStyle/>
          <a:p>
            <a:pPr marL="0" indent="0" algn="l">
              <a:buNone/>
            </a:pPr>
            <a:r>
              <a:rPr lang="en-US" sz="3000" dirty="0" smtClean="0"/>
              <a:t>A. </a:t>
            </a:r>
            <a:r>
              <a:rPr lang="en-US" sz="3000" dirty="0" err="1" smtClean="0"/>
              <a:t>Pengertian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685800"/>
            <a:ext cx="8534400" cy="6172200"/>
          </a:xfrm>
        </p:spPr>
        <p:txBody>
          <a:bodyPr>
            <a:noAutofit/>
          </a:bodyPr>
          <a:lstStyle/>
          <a:p>
            <a:r>
              <a:rPr lang="en-US" sz="2000" dirty="0" err="1"/>
              <a:t>Kriteria</a:t>
            </a:r>
            <a:r>
              <a:rPr lang="en-US" sz="2000" dirty="0"/>
              <a:t> </a:t>
            </a:r>
            <a:r>
              <a:rPr lang="en-US" sz="2000" dirty="0" err="1"/>
              <a:t>kelayakan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kontrasepsi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 smtClean="0"/>
              <a:t>dari</a:t>
            </a:r>
            <a:r>
              <a:rPr lang="en-US" sz="2000" dirty="0"/>
              <a:t> </a:t>
            </a:r>
            <a:r>
              <a:rPr lang="en-US" sz="2000" dirty="0" smtClean="0"/>
              <a:t>proses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berencana</a:t>
            </a:r>
            <a:r>
              <a:rPr lang="en-US" sz="2000" dirty="0"/>
              <a:t>. </a:t>
            </a:r>
            <a:r>
              <a:rPr lang="en-US" sz="2000" dirty="0" err="1" smtClean="0"/>
              <a:t>Keamanan</a:t>
            </a:r>
            <a:r>
              <a:rPr lang="en-US" sz="2000" dirty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kontrasepsi</a:t>
            </a:r>
            <a:r>
              <a:rPr lang="en-US" sz="2000" dirty="0"/>
              <a:t> </a:t>
            </a:r>
            <a:r>
              <a:rPr lang="en-US" sz="2000" dirty="0" err="1"/>
              <a:t>ditentukan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pertimbangan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 smtClean="0"/>
              <a:t>konteks</a:t>
            </a:r>
            <a:r>
              <a:rPr lang="en-US" sz="2000" dirty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/>
              <a:t>medis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; </a:t>
            </a:r>
            <a:r>
              <a:rPr lang="en-US" sz="2000" dirty="0" err="1"/>
              <a:t>terutama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 smtClean="0"/>
              <a:t>kontrasepsi</a:t>
            </a:r>
            <a:r>
              <a:rPr lang="en-US" sz="2000" dirty="0"/>
              <a:t> </a:t>
            </a:r>
            <a:r>
              <a:rPr lang="en-US" sz="2000" dirty="0" err="1" smtClean="0"/>
              <a:t>memperburuk</a:t>
            </a:r>
            <a:r>
              <a:rPr lang="en-US" sz="2000" dirty="0" smtClean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tambahan</a:t>
            </a:r>
            <a:r>
              <a:rPr lang="en-US" sz="2000" dirty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r>
              <a:rPr lang="en-US" sz="2000" dirty="0"/>
              <a:t> yang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kontrasepsi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r>
              <a:rPr lang="en-US" sz="2000" dirty="0"/>
              <a:t> yang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penapisan</a:t>
            </a:r>
            <a:r>
              <a:rPr lang="en-US" sz="2000" dirty="0"/>
              <a:t> </a:t>
            </a:r>
            <a:r>
              <a:rPr lang="en-US" sz="2000" dirty="0" err="1"/>
              <a:t>kriteria</a:t>
            </a:r>
            <a:r>
              <a:rPr lang="en-US" sz="2000" dirty="0"/>
              <a:t> </a:t>
            </a:r>
            <a:r>
              <a:rPr lang="en-US" sz="2000" dirty="0" err="1"/>
              <a:t>kelayakan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b="1" dirty="0" smtClean="0"/>
              <a:t>- </a:t>
            </a:r>
            <a:r>
              <a:rPr lang="en-US" sz="2000" b="1" dirty="0" err="1"/>
              <a:t>Kategori</a:t>
            </a:r>
            <a:r>
              <a:rPr lang="en-US" sz="2000" b="1" dirty="0"/>
              <a:t> 1</a:t>
            </a:r>
            <a:r>
              <a:rPr lang="en-US" sz="2000" dirty="0"/>
              <a:t>: </a:t>
            </a:r>
            <a:r>
              <a:rPr lang="en-US" sz="2000" dirty="0" err="1"/>
              <a:t>Kondisi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batasan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 smtClean="0"/>
              <a:t>penggunaan</a:t>
            </a:r>
            <a:r>
              <a:rPr lang="en-US" sz="2000" dirty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/>
              <a:t>kontrasepsi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- </a:t>
            </a:r>
            <a:r>
              <a:rPr lang="en-US" sz="2000" b="1" dirty="0" err="1"/>
              <a:t>Kategori</a:t>
            </a:r>
            <a:r>
              <a:rPr lang="en-US" sz="2000" b="1" dirty="0"/>
              <a:t> 2</a:t>
            </a:r>
            <a:r>
              <a:rPr lang="en-US" sz="2000" dirty="0"/>
              <a:t>: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di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teoritis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terbukti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- </a:t>
            </a:r>
            <a:r>
              <a:rPr lang="en-US" sz="2000" b="1" dirty="0" err="1"/>
              <a:t>Kategori</a:t>
            </a:r>
            <a:r>
              <a:rPr lang="en-US" sz="2000" b="1" dirty="0"/>
              <a:t> 3</a:t>
            </a:r>
            <a:r>
              <a:rPr lang="en-US" sz="2000" dirty="0"/>
              <a:t>: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di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teoritis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terbukti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 smtClean="0"/>
              <a:t>besar</a:t>
            </a:r>
            <a:r>
              <a:rPr lang="en-US" sz="2000" dirty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- </a:t>
            </a:r>
            <a:r>
              <a:rPr lang="en-US" sz="2000" b="1" dirty="0" err="1"/>
              <a:t>Kategori</a:t>
            </a:r>
            <a:r>
              <a:rPr lang="en-US" sz="2000" b="1" dirty="0"/>
              <a:t> 4</a:t>
            </a:r>
            <a:r>
              <a:rPr lang="en-US" sz="2000" dirty="0"/>
              <a:t>: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 smtClean="0"/>
              <a:t>diterima</a:t>
            </a:r>
            <a:r>
              <a:rPr lang="en-US" sz="2000" dirty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kontrasepsi</a:t>
            </a:r>
            <a:r>
              <a:rPr lang="en-US" sz="2000" dirty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.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8886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599" cy="762000"/>
          </a:xfrm>
        </p:spPr>
        <p:txBody>
          <a:bodyPr/>
          <a:lstStyle/>
          <a:p>
            <a:pPr algn="l"/>
            <a:r>
              <a:rPr lang="en-US" sz="4000" dirty="0" smtClean="0"/>
              <a:t>B. </a:t>
            </a:r>
            <a:r>
              <a:rPr lang="en-US" sz="4000" dirty="0" err="1" smtClean="0"/>
              <a:t>Tujuan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8382000" cy="55626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dirty="0" err="1" smtClean="0"/>
              <a:t>Penapisan</a:t>
            </a:r>
            <a:r>
              <a:rPr lang="en-US" dirty="0" smtClean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KLOP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KB,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, </a:t>
            </a:r>
            <a:r>
              <a:rPr lang="en-US" dirty="0" smtClean="0"/>
              <a:t>diabetes </a:t>
            </a:r>
            <a:r>
              <a:rPr lang="en-US" dirty="0" err="1"/>
              <a:t>melitus</a:t>
            </a:r>
            <a:r>
              <a:rPr lang="en-US" dirty="0"/>
              <a:t>, </a:t>
            </a:r>
            <a:r>
              <a:rPr lang="en-US" dirty="0" err="1"/>
              <a:t>hipertensi</a:t>
            </a:r>
            <a:r>
              <a:rPr lang="en-US" dirty="0"/>
              <a:t>, </a:t>
            </a:r>
            <a:r>
              <a:rPr lang="en-US" dirty="0" smtClean="0"/>
              <a:t>HIV,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lain-lain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 smtClean="0"/>
              <a:t>berbeda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 smtClean="0"/>
              <a:t>pelayanan</a:t>
            </a:r>
            <a:r>
              <a:rPr lang="en-US" dirty="0"/>
              <a:t> </a:t>
            </a:r>
            <a:r>
              <a:rPr lang="en-US" dirty="0" err="1" smtClean="0"/>
              <a:t>kontrasepsi</a:t>
            </a:r>
            <a:r>
              <a:rPr lang="en-US" dirty="0" smtClean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 smtClean="0"/>
              <a:t>klien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45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999" cy="762000"/>
          </a:xfrm>
        </p:spPr>
        <p:txBody>
          <a:bodyPr/>
          <a:lstStyle/>
          <a:p>
            <a:pPr algn="l"/>
            <a:r>
              <a:rPr lang="en-US" sz="4000" dirty="0" smtClean="0"/>
              <a:t>C. </a:t>
            </a:r>
            <a:r>
              <a:rPr lang="en-US" sz="4000" dirty="0" err="1" smtClean="0"/>
              <a:t>Fungsi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r>
              <a:rPr lang="en-US" dirty="0" err="1" smtClean="0"/>
              <a:t>Penapisan</a:t>
            </a:r>
            <a:r>
              <a:rPr lang="en-US" dirty="0" smtClean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Roda</a:t>
            </a:r>
            <a:r>
              <a:rPr lang="en-US" dirty="0"/>
              <a:t> </a:t>
            </a:r>
            <a:r>
              <a:rPr lang="en-US" dirty="0" smtClean="0"/>
              <a:t>KLOP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KB </a:t>
            </a:r>
            <a:r>
              <a:rPr lang="en-US" dirty="0" smtClean="0"/>
              <a:t>   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penapisan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 smtClean="0"/>
              <a:t>klien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KB</a:t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/>
              <a:t>masing-masing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yang </a:t>
            </a:r>
            <a:r>
              <a:rPr lang="en-US" dirty="0" err="1" smtClean="0"/>
              <a:t>diperlukan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55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599" cy="91440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dirty="0">
                <a:effectLst/>
              </a:rPr>
              <a:t>D</a:t>
            </a:r>
            <a:r>
              <a:rPr lang="en-US" sz="2800" dirty="0" smtClean="0">
                <a:effectLst/>
              </a:rPr>
              <a:t>. </a:t>
            </a:r>
            <a:r>
              <a:rPr lang="en-US" sz="2800" dirty="0" err="1" smtClean="0">
                <a:effectLst/>
              </a:rPr>
              <a:t>Prosedur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Penggunaan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Roda</a:t>
            </a:r>
            <a:r>
              <a:rPr lang="en-US" sz="2800" dirty="0" smtClean="0">
                <a:effectLst/>
              </a:rPr>
              <a:t> KLOP</a:t>
            </a:r>
            <a:r>
              <a:rPr lang="en-US" sz="2800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838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penapisan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Roda</a:t>
            </a:r>
            <a:r>
              <a:rPr lang="en-US" dirty="0"/>
              <a:t> KLOP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Tanyakan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 smtClean="0"/>
              <a:t>penyakit</a:t>
            </a:r>
            <a:r>
              <a:rPr lang="en-US" dirty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Cocokkanlah</a:t>
            </a:r>
            <a:r>
              <a:rPr lang="en-US" dirty="0"/>
              <a:t> </a:t>
            </a:r>
            <a:r>
              <a:rPr lang="en-US" dirty="0" err="1"/>
              <a:t>kondisi-kondisi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 smtClean="0"/>
              <a:t>klien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diagram </a:t>
            </a:r>
            <a:r>
              <a:rPr lang="en-US" dirty="0" err="1"/>
              <a:t>lingkar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metode-metode</a:t>
            </a:r>
            <a:r>
              <a:rPr lang="en-US" dirty="0"/>
              <a:t> </a:t>
            </a:r>
            <a:r>
              <a:rPr lang="en-US" dirty="0" err="1" smtClean="0"/>
              <a:t>kontrasepsi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diagram </a:t>
            </a:r>
            <a:r>
              <a:rPr lang="en-US" dirty="0" err="1"/>
              <a:t>lingkar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Lihatlah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metode-metode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yang </a:t>
            </a:r>
            <a:r>
              <a:rPr lang="en-US" dirty="0" err="1" smtClean="0"/>
              <a:t>ditunjukkan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.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1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8" r="658"/>
          <a:stretch>
            <a:fillRect/>
          </a:stretch>
        </p:blipFill>
        <p:spPr>
          <a:xfrm>
            <a:off x="4343400" y="228600"/>
            <a:ext cx="45720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152400"/>
            <a:ext cx="4038599" cy="617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+mj-lt"/>
                <a:cs typeface="Aharoni" pitchFamily="2" charset="-79"/>
              </a:rPr>
              <a:t>RODA KLOP </a:t>
            </a:r>
          </a:p>
          <a:p>
            <a:pPr marL="0" indent="0">
              <a:buNone/>
            </a:pPr>
            <a:r>
              <a:rPr lang="en-US" sz="2200" b="1" dirty="0" smtClean="0">
                <a:latin typeface="+mj-lt"/>
                <a:cs typeface="Aharoni" pitchFamily="2" charset="-79"/>
              </a:rPr>
              <a:t>a. </a:t>
            </a:r>
            <a:r>
              <a:rPr lang="en-US" sz="2200" b="1" dirty="0" err="1" smtClean="0">
                <a:latin typeface="+mj-lt"/>
                <a:cs typeface="Aharoni" pitchFamily="2" charset="-79"/>
              </a:rPr>
              <a:t>Keterangan</a:t>
            </a:r>
            <a:r>
              <a:rPr lang="en-US" sz="2200" b="1" dirty="0" smtClean="0">
                <a:latin typeface="+mj-lt"/>
                <a:cs typeface="Aharoni" pitchFamily="2" charset="-79"/>
              </a:rPr>
              <a:t> </a:t>
            </a:r>
            <a:r>
              <a:rPr lang="en-US" sz="2200" b="1" dirty="0" err="1" smtClean="0">
                <a:latin typeface="+mj-lt"/>
                <a:cs typeface="Aharoni" pitchFamily="2" charset="-79"/>
              </a:rPr>
              <a:t>Mengenai</a:t>
            </a:r>
            <a:r>
              <a:rPr lang="en-US" sz="2200" b="1" dirty="0" smtClean="0">
                <a:latin typeface="+mj-lt"/>
                <a:cs typeface="Aharoni" pitchFamily="2" charset="-79"/>
              </a:rPr>
              <a:t> Diagram </a:t>
            </a:r>
            <a:r>
              <a:rPr lang="en-US" sz="2200" b="1" dirty="0" err="1" smtClean="0">
                <a:latin typeface="+mj-lt"/>
                <a:cs typeface="Aharoni" pitchFamily="2" charset="-79"/>
              </a:rPr>
              <a:t>Lingkaran</a:t>
            </a:r>
            <a:endParaRPr lang="en-US" sz="2200" b="1" dirty="0" smtClean="0">
              <a:latin typeface="+mj-lt"/>
              <a:cs typeface="Aharoni" pitchFamily="2" charset="-79"/>
            </a:endParaRPr>
          </a:p>
          <a:p>
            <a:pPr marL="0" indent="0">
              <a:buNone/>
            </a:pPr>
            <a:r>
              <a:rPr lang="id-ID" sz="2000" dirty="0" smtClean="0">
                <a:latin typeface="+mj-lt"/>
                <a:cs typeface="Aharoni" pitchFamily="2" charset="-79"/>
              </a:rPr>
              <a:t>Diagram </a:t>
            </a:r>
            <a:r>
              <a:rPr lang="id-ID" sz="2000" dirty="0">
                <a:latin typeface="+mj-lt"/>
                <a:cs typeface="Aharoni" pitchFamily="2" charset="-79"/>
              </a:rPr>
              <a:t>lingkaran ini berisi kriteria persyaratan medis untuk memulai penggunaan metode kontrasepsi tertentu, berdasarkan </a:t>
            </a:r>
            <a:r>
              <a:rPr lang="id-ID" sz="2000" i="1" dirty="0">
                <a:latin typeface="+mj-lt"/>
                <a:cs typeface="Aharoni" pitchFamily="2" charset="-79"/>
              </a:rPr>
              <a:t>Medical Eligibility Criteria for Contraceptive Use, 5th edition 2015</a:t>
            </a:r>
            <a:r>
              <a:rPr lang="id-ID" sz="2000" dirty="0">
                <a:latin typeface="+mj-lt"/>
                <a:cs typeface="Aharoni" pitchFamily="2" charset="-79"/>
              </a:rPr>
              <a:t>, salah satu pedoman WHO berdasarkan bukti ilmiah (</a:t>
            </a:r>
            <a:r>
              <a:rPr lang="id-ID" sz="2000" i="1" dirty="0">
                <a:latin typeface="+mj-lt"/>
                <a:cs typeface="Aharoni" pitchFamily="2" charset="-79"/>
              </a:rPr>
              <a:t>evidence based</a:t>
            </a:r>
            <a:r>
              <a:rPr lang="id-ID" sz="2000" dirty="0">
                <a:latin typeface="+mj-lt"/>
                <a:cs typeface="Aharoni" pitchFamily="2" charset="-79"/>
              </a:rPr>
              <a:t>). Pedoman ini memberikan informasi kepada provider pelayanan Keluarga Berencana dalam memberi rekomendasi mengenai metode kontrasepsi yang aman untuk calon akseptor dengan kondisi medis atau karakteristik medis tertentu.</a:t>
            </a:r>
            <a:endParaRPr lang="en-US" sz="2000" dirty="0">
              <a:latin typeface="+mj-lt"/>
              <a:cs typeface="Aharoni" pitchFamily="2" charset="-79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8200" y="5181600"/>
            <a:ext cx="3962400" cy="381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roda</a:t>
            </a:r>
            <a:r>
              <a:rPr lang="en-US" sz="2000" dirty="0" smtClean="0"/>
              <a:t> KLOP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781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199" cy="457200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dirty="0" smtClean="0"/>
              <a:t>NEXT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762000"/>
            <a:ext cx="8458200" cy="5410200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Diagram lingkaran ini mencakup rekomendasi-rekomendasi untuk memulai penggunaan sebelas tipe metode kontrasepsi yang umum:</a:t>
            </a:r>
            <a:endParaRPr lang="en-US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/>
              <a:t>Pil oral kombinasi atau kontrasepsi oral kombinasi rendah, yang </a:t>
            </a:r>
            <a:r>
              <a:rPr lang="id-ID" sz="1900" dirty="0" smtClean="0"/>
              <a:t>mengandung</a:t>
            </a:r>
            <a:r>
              <a:rPr lang="en-US" sz="1900" dirty="0"/>
              <a:t> </a:t>
            </a:r>
            <a:r>
              <a:rPr lang="id-ID" sz="1900" dirty="0" smtClean="0"/>
              <a:t>≤</a:t>
            </a:r>
            <a:r>
              <a:rPr lang="id-ID" sz="1900" dirty="0"/>
              <a:t>35 μg etinil estradiol (</a:t>
            </a:r>
            <a:r>
              <a:rPr lang="id-ID" sz="1900" dirty="0" smtClean="0"/>
              <a:t>KOK)</a:t>
            </a:r>
            <a:endParaRPr lang="en-US" sz="1900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 smtClean="0"/>
              <a:t>Koyo </a:t>
            </a:r>
            <a:r>
              <a:rPr lang="id-ID" sz="1900" dirty="0"/>
              <a:t>(patch) kontrasepsi kombinasi (</a:t>
            </a:r>
            <a:r>
              <a:rPr lang="id-ID" sz="1900" dirty="0" smtClean="0"/>
              <a:t>P)</a:t>
            </a:r>
            <a:endParaRPr lang="en-US" sz="1900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 smtClean="0"/>
              <a:t>Cincin </a:t>
            </a:r>
            <a:r>
              <a:rPr lang="id-ID" sz="1900" dirty="0"/>
              <a:t>vagina kontrasepsi kombinasi (</a:t>
            </a:r>
            <a:r>
              <a:rPr lang="id-ID" sz="1900" dirty="0" smtClean="0"/>
              <a:t>CVK)</a:t>
            </a:r>
            <a:endParaRPr lang="en-US" sz="1900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 smtClean="0"/>
              <a:t>Kontrasepsi </a:t>
            </a:r>
            <a:r>
              <a:rPr lang="id-ID" sz="1900" dirty="0"/>
              <a:t>injeksi kombinasi (</a:t>
            </a:r>
            <a:r>
              <a:rPr lang="id-ID" sz="1900" dirty="0" smtClean="0"/>
              <a:t>KIK)</a:t>
            </a:r>
            <a:endParaRPr lang="en-US" sz="1900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 smtClean="0"/>
              <a:t>Pil </a:t>
            </a:r>
            <a:r>
              <a:rPr lang="id-ID" sz="1900" dirty="0"/>
              <a:t>progesteron (</a:t>
            </a:r>
            <a:r>
              <a:rPr lang="id-ID" sz="1900" dirty="0" smtClean="0"/>
              <a:t>PP)</a:t>
            </a:r>
            <a:endParaRPr lang="en-US" sz="1900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 smtClean="0"/>
              <a:t>Injeksi </a:t>
            </a:r>
            <a:r>
              <a:rPr lang="id-ID" sz="1900" dirty="0"/>
              <a:t>progesteron, depo medroxyprogesterone acetate intramuskular atau subkutuan (DMP IM, SC) atau norethisterone enanthate intramuskular (</a:t>
            </a:r>
            <a:r>
              <a:rPr lang="id-ID" sz="1900" dirty="0" smtClean="0"/>
              <a:t>NET-EN)</a:t>
            </a:r>
            <a:endParaRPr lang="en-US" sz="1900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 smtClean="0"/>
              <a:t>Implant </a:t>
            </a:r>
            <a:r>
              <a:rPr lang="id-ID" sz="1900" dirty="0"/>
              <a:t>progesterone, </a:t>
            </a:r>
            <a:r>
              <a:rPr lang="id-ID" sz="1900" dirty="0" smtClean="0"/>
              <a:t>LNG/ETG</a:t>
            </a:r>
            <a:endParaRPr lang="en-US" sz="1900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 smtClean="0"/>
              <a:t>Alat </a:t>
            </a:r>
            <a:r>
              <a:rPr lang="id-ID" sz="1900" dirty="0"/>
              <a:t>Kontrasepsi Dalam Rahim-Copper (AKDR </a:t>
            </a:r>
            <a:r>
              <a:rPr lang="id-ID" sz="1900" dirty="0" smtClean="0"/>
              <a:t>Cu)</a:t>
            </a:r>
            <a:endParaRPr lang="en-US" sz="1900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 smtClean="0"/>
              <a:t>Alat </a:t>
            </a:r>
            <a:r>
              <a:rPr lang="id-ID" sz="1900" dirty="0"/>
              <a:t>Kontrasepsi Dalam Rahim-LNG (AKDR </a:t>
            </a:r>
            <a:r>
              <a:rPr lang="id-ID" sz="1900" dirty="0" smtClean="0"/>
              <a:t>LNG)</a:t>
            </a:r>
            <a:endParaRPr lang="en-US" sz="1900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 smtClean="0"/>
              <a:t>Tubektomi</a:t>
            </a:r>
            <a:endParaRPr lang="en-US" sz="1900" dirty="0"/>
          </a:p>
          <a:p>
            <a:pPr marL="982980" lvl="2" indent="-342900">
              <a:buFont typeface="+mj-lt"/>
              <a:buAutoNum type="arabicPeriod"/>
            </a:pPr>
            <a:r>
              <a:rPr lang="id-ID" sz="1900" dirty="0" smtClean="0"/>
              <a:t>Vasektomi</a:t>
            </a:r>
            <a:endParaRPr lang="en-US" sz="1900" dirty="0"/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602736" y="99185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7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685800"/>
          </a:xfrm>
        </p:spPr>
        <p:txBody>
          <a:bodyPr/>
          <a:lstStyle/>
          <a:p>
            <a:pPr lvl="1" algn="l" rtl="0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en-US" sz="2400" b="1" dirty="0" smtClean="0">
                <a:latin typeface="+mj-lt"/>
                <a:cs typeface="Arial" pitchFamily="34" charset="0"/>
              </a:rPr>
              <a:t>b. </a:t>
            </a:r>
            <a:r>
              <a:rPr lang="id-ID" sz="2400" b="1" dirty="0" smtClean="0">
                <a:latin typeface="+mj-lt"/>
                <a:cs typeface="Arial" pitchFamily="34" charset="0"/>
              </a:rPr>
              <a:t>Bagaimana Cara Menggunakan Diagram Lingkaran Ini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685800"/>
            <a:ext cx="8077200" cy="5029200"/>
          </a:xfrm>
        </p:spPr>
        <p:txBody>
          <a:bodyPr>
            <a:normAutofit fontScale="92500" lnSpcReduction="20000"/>
          </a:bodyPr>
          <a:lstStyle/>
          <a:p>
            <a:r>
              <a:rPr lang="id-ID" sz="2600" dirty="0" smtClean="0"/>
              <a:t>Diagram </a:t>
            </a:r>
            <a:r>
              <a:rPr lang="id-ID" sz="2600" dirty="0"/>
              <a:t>lingkaran ini mencocokkan metode-metode kontrasepsi, ditunjukkan lingkaran yang sebelah dalam, dengan kondisi-kondisi medis spesifik atau karakteristik yang ditunjukkan lingkaran sebelah luar. Nomor yang ditunjukkan pada bagian tersebut menunjukkan apakah wanita dengan kondisi medis atau karakteristik tertentu dapat memulai menggunakan metode kontrasepsi </a:t>
            </a:r>
            <a:r>
              <a:rPr lang="id-ID" sz="2600" dirty="0" smtClean="0"/>
              <a:t>tersebut.</a:t>
            </a:r>
            <a:endParaRPr lang="en-US" sz="2600" dirty="0" smtClean="0"/>
          </a:p>
          <a:p>
            <a:endParaRPr lang="en-US" sz="2600" dirty="0"/>
          </a:p>
          <a:p>
            <a:pPr marL="45720" indent="0">
              <a:buNone/>
            </a:pPr>
            <a:r>
              <a:rPr lang="en-US" sz="2600" b="1" dirty="0" smtClean="0"/>
              <a:t>c. </a:t>
            </a:r>
            <a:r>
              <a:rPr lang="id-ID" sz="2600" b="1" dirty="0" smtClean="0"/>
              <a:t>Kontrasepsi </a:t>
            </a:r>
            <a:r>
              <a:rPr lang="id-ID" sz="2600" b="1" dirty="0"/>
              <a:t>Darurat</a:t>
            </a:r>
            <a:endParaRPr lang="en-US" sz="2600" b="1" dirty="0"/>
          </a:p>
          <a:p>
            <a:r>
              <a:rPr lang="id-ID" sz="2600" dirty="0"/>
              <a:t>Pada bagian kontrasepsi darurat terdapat indikasi untuk penggunaan kontrasepsi, tabel tipe kontrasepsi hormonal, tabel pil kontrasepsi darurat dan AKDR Copper untuk kontrasepsi darurat.</a:t>
            </a:r>
            <a:endParaRPr lang="en-US" sz="26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41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273</TotalTime>
  <Words>621</Words>
  <Application>Microsoft Office PowerPoint</Application>
  <PresentationFormat>On-screen Show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   KB DAN KONTRASEPSI</vt:lpstr>
      <vt:lpstr>Menganalisis Kriteria Kelayakan Penggunaan Metode Kontrasepsi, Termasuk Jangka Waktu Yang Sesuai Dalam Penggunaan Kontrasepsi </vt:lpstr>
      <vt:lpstr>A. Pengertian </vt:lpstr>
      <vt:lpstr>B. Tujuan</vt:lpstr>
      <vt:lpstr>C. Fungsi</vt:lpstr>
      <vt:lpstr>D. Prosedur Penggunaan Roda KLOP  </vt:lpstr>
      <vt:lpstr>Gambar roda KLOP</vt:lpstr>
      <vt:lpstr>NEXT</vt:lpstr>
      <vt:lpstr>b. Bagaimana Cara Menggunakan Diagram Lingkaran Ini </vt:lpstr>
      <vt:lpstr>Next…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KRITERIA KELAYAKAN PENGGUNAAN METODE KONTRASEPSI, TERMASUK JANGKA WAKTU YANG SESUAI DALAM PENGGUNAAN KONTRASEPSI</dc:title>
  <dc:creator>KM</dc:creator>
  <cp:lastModifiedBy>user</cp:lastModifiedBy>
  <cp:revision>21</cp:revision>
  <dcterms:created xsi:type="dcterms:W3CDTF">2022-03-28T02:35:56Z</dcterms:created>
  <dcterms:modified xsi:type="dcterms:W3CDTF">2022-04-24T06:19:51Z</dcterms:modified>
</cp:coreProperties>
</file>