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2" r:id="rId4"/>
    <p:sldId id="257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58" r:id="rId14"/>
    <p:sldId id="259" r:id="rId15"/>
    <p:sldId id="271" r:id="rId16"/>
    <p:sldId id="260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E9DB2-3E7D-4C94-B663-323AD6FD33DE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AB8BE7-5982-4A4D-ABB6-4BF69BEC1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Sosial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dia Sosial, Bercengkerama atau Tipu Daya?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57446"/>
            <a:ext cx="5329064" cy="28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4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Menurut Nugraha (2003) </a:t>
            </a:r>
            <a:r>
              <a:rPr lang="en-US" b="0" dirty="0" smtClean="0"/>
              <a:t>Sistem</a:t>
            </a:r>
            <a:r>
              <a:rPr lang="id-ID" b="0" dirty="0" smtClean="0"/>
              <a:t> </a:t>
            </a:r>
            <a:r>
              <a:rPr lang="en-US" b="0" dirty="0" smtClean="0"/>
              <a:t>Teknologi </a:t>
            </a:r>
            <a:r>
              <a:rPr lang="en-US" b="0" dirty="0"/>
              <a:t>Informasi (STI) sendiri </a:t>
            </a:r>
            <a:r>
              <a:rPr lang="en-US" b="0" dirty="0" smtClean="0"/>
              <a:t>dibangun</a:t>
            </a:r>
            <a:r>
              <a:rPr lang="id-ID" b="0" dirty="0" smtClean="0"/>
              <a:t> </a:t>
            </a:r>
            <a:r>
              <a:rPr lang="en-US" b="0" dirty="0" smtClean="0"/>
              <a:t>berdasar </a:t>
            </a:r>
            <a:r>
              <a:rPr lang="en-US" b="0" dirty="0"/>
              <a:t>pada lima tingkatan, yakni : </a:t>
            </a:r>
            <a:endParaRPr lang="id-ID" b="0" dirty="0" smtClean="0"/>
          </a:p>
          <a:p>
            <a:r>
              <a:rPr lang="en-US" b="0" dirty="0" smtClean="0"/>
              <a:t>konsep</a:t>
            </a:r>
            <a:r>
              <a:rPr lang="id-ID" b="0" dirty="0" smtClean="0"/>
              <a:t> </a:t>
            </a:r>
            <a:r>
              <a:rPr lang="en-US" b="0" dirty="0" smtClean="0"/>
              <a:t>dasar</a:t>
            </a:r>
            <a:r>
              <a:rPr lang="en-US" b="0" dirty="0"/>
              <a:t>, teknologi, aplikasi, pengembangan, </a:t>
            </a:r>
            <a:r>
              <a:rPr lang="en-US" b="0" dirty="0" smtClean="0"/>
              <a:t>dan</a:t>
            </a:r>
            <a:r>
              <a:rPr lang="id-ID" b="0" dirty="0" smtClean="0"/>
              <a:t> </a:t>
            </a:r>
            <a:r>
              <a:rPr lang="en-US" b="0" dirty="0" smtClean="0"/>
              <a:t>pengelolaan</a:t>
            </a:r>
            <a:r>
              <a:rPr lang="en-US" b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8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Analysis of Moment Structure </a:t>
            </a:r>
            <a:r>
              <a:rPr lang="en-US" b="1" dirty="0"/>
              <a:t>(</a:t>
            </a:r>
            <a:r>
              <a:rPr lang="en-US" b="1" dirty="0" smtClean="0"/>
              <a:t>AMOS</a:t>
            </a:r>
            <a:r>
              <a:rPr lang="id-ID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Arbuckle, J.L. (2007) </a:t>
            </a:r>
            <a:r>
              <a:rPr lang="en-US" sz="2400" b="0" i="1" dirty="0"/>
              <a:t>AMOS </a:t>
            </a:r>
            <a:r>
              <a:rPr lang="en-US" sz="2400" b="0" i="1" dirty="0" smtClean="0"/>
              <a:t>16.0</a:t>
            </a:r>
            <a:r>
              <a:rPr lang="id-ID" sz="2400" b="0" i="1" dirty="0" smtClean="0"/>
              <a:t> 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Analysis </a:t>
            </a:r>
            <a:r>
              <a:rPr lang="en-US" sz="2400" b="0" i="1" dirty="0"/>
              <a:t>of Moment </a:t>
            </a:r>
            <a:r>
              <a:rPr lang="en-US" sz="2400" b="0" i="1" dirty="0" smtClean="0"/>
              <a:t>Structures</a:t>
            </a:r>
            <a:r>
              <a:rPr lang="en-US" sz="2400" b="0" dirty="0" smtClean="0"/>
              <a:t>)</a:t>
            </a:r>
            <a:r>
              <a:rPr lang="id-ID" sz="2400" b="0" dirty="0" smtClean="0"/>
              <a:t> </a:t>
            </a:r>
            <a:r>
              <a:rPr lang="en-US" sz="2400" b="0" dirty="0" smtClean="0"/>
              <a:t>dikembangkan </a:t>
            </a:r>
            <a:r>
              <a:rPr lang="en-US" sz="2400" b="0" dirty="0"/>
              <a:t>oleh Arbuckle dan </a:t>
            </a:r>
            <a:r>
              <a:rPr lang="en-US" sz="2400" b="0" dirty="0" smtClean="0"/>
              <a:t>sejak</a:t>
            </a:r>
            <a:r>
              <a:rPr lang="id-ID" sz="2400" b="0" dirty="0" smtClean="0"/>
              <a:t> </a:t>
            </a:r>
            <a:r>
              <a:rPr lang="en-US" sz="2400" b="0" dirty="0" smtClean="0"/>
              <a:t>diakuisisi </a:t>
            </a:r>
            <a:r>
              <a:rPr lang="en-US" sz="2400" b="0" dirty="0"/>
              <a:t>oleh </a:t>
            </a:r>
            <a:r>
              <a:rPr lang="en-US" sz="2400" b="0" i="1" dirty="0"/>
              <a:t>SPSS </a:t>
            </a:r>
            <a:r>
              <a:rPr lang="en-US" sz="2400" b="0" dirty="0"/>
              <a:t>(</a:t>
            </a:r>
            <a:r>
              <a:rPr lang="en-US" sz="2400" b="0" i="1" dirty="0"/>
              <a:t>Statistical Package </a:t>
            </a:r>
            <a:r>
              <a:rPr lang="en-US" sz="2400" b="0" i="1" dirty="0" smtClean="0"/>
              <a:t>for</a:t>
            </a:r>
            <a:r>
              <a:rPr lang="id-ID" sz="2400" b="0" i="1" dirty="0" smtClean="0"/>
              <a:t> </a:t>
            </a:r>
            <a:r>
              <a:rPr lang="en-US" sz="2400" b="0" i="1" dirty="0" smtClean="0"/>
              <a:t>Social </a:t>
            </a:r>
            <a:r>
              <a:rPr lang="en-US" sz="2400" b="0" i="1" dirty="0"/>
              <a:t>Science</a:t>
            </a:r>
            <a:r>
              <a:rPr lang="en-US" sz="2400" b="0" dirty="0"/>
              <a:t>), </a:t>
            </a:r>
            <a:r>
              <a:rPr lang="en-US" sz="2400" b="0" i="1" dirty="0"/>
              <a:t>software </a:t>
            </a:r>
            <a:r>
              <a:rPr lang="en-US" sz="2400" b="0" dirty="0"/>
              <a:t>statistik </a:t>
            </a:r>
            <a:r>
              <a:rPr lang="en-US" sz="2400" b="0" dirty="0" smtClean="0"/>
              <a:t>paling</a:t>
            </a:r>
            <a:r>
              <a:rPr lang="id-ID" sz="2400" b="0" dirty="0" smtClean="0"/>
              <a:t> </a:t>
            </a:r>
            <a:r>
              <a:rPr lang="en-US" sz="2400" b="0" dirty="0" smtClean="0"/>
              <a:t>populer </a:t>
            </a:r>
            <a:r>
              <a:rPr lang="en-US" sz="2400" b="0" dirty="0"/>
              <a:t>di dunia, mulai banyak digunakan </a:t>
            </a:r>
            <a:r>
              <a:rPr lang="en-US" sz="2400" b="0" dirty="0" smtClean="0"/>
              <a:t>baik</a:t>
            </a:r>
            <a:r>
              <a:rPr lang="id-ID" sz="2400" b="0" dirty="0" smtClean="0"/>
              <a:t> </a:t>
            </a:r>
            <a:r>
              <a:rPr lang="en-US" sz="2400" b="0" dirty="0" smtClean="0"/>
              <a:t>oleh </a:t>
            </a:r>
            <a:r>
              <a:rPr lang="en-US" sz="2400" b="0" dirty="0"/>
              <a:t>kalangan peneliti, akademisi, </a:t>
            </a:r>
            <a:r>
              <a:rPr lang="en-US" sz="2400" b="0" dirty="0" smtClean="0"/>
              <a:t>ataupun</a:t>
            </a:r>
            <a:r>
              <a:rPr lang="id-ID" sz="2400" b="0" dirty="0" smtClean="0"/>
              <a:t> </a:t>
            </a:r>
            <a:r>
              <a:rPr lang="en-US" sz="2400" b="0" dirty="0" smtClean="0"/>
              <a:t>para </a:t>
            </a:r>
            <a:r>
              <a:rPr lang="en-US" sz="2400" b="0" dirty="0"/>
              <a:t>praktisi. Kelebihan </a:t>
            </a:r>
            <a:r>
              <a:rPr lang="en-US" sz="2400" b="0" i="1" dirty="0"/>
              <a:t>software </a:t>
            </a:r>
            <a:r>
              <a:rPr lang="en-US" sz="2400" b="0" dirty="0" smtClean="0"/>
              <a:t>AMOS</a:t>
            </a:r>
            <a:r>
              <a:rPr lang="id-ID" sz="2400" b="0" dirty="0" smtClean="0"/>
              <a:t> </a:t>
            </a:r>
            <a:r>
              <a:rPr lang="en-US" sz="2400" b="0" dirty="0" smtClean="0"/>
              <a:t>terutama </a:t>
            </a:r>
            <a:r>
              <a:rPr lang="en-US" sz="2400" b="0" dirty="0"/>
              <a:t>karena </a:t>
            </a:r>
            <a:r>
              <a:rPr lang="en-US" sz="2400" b="0" i="1" dirty="0"/>
              <a:t>user friendly</a:t>
            </a:r>
            <a:r>
              <a:rPr lang="en-US" sz="2400" b="0" dirty="0"/>
              <a:t>, </a:t>
            </a:r>
            <a:r>
              <a:rPr lang="en-US" sz="2400" b="0" dirty="0" smtClean="0"/>
              <a:t>menggunakan</a:t>
            </a:r>
            <a:r>
              <a:rPr lang="id-ID" sz="2400" b="0" dirty="0" smtClean="0"/>
              <a:t> </a:t>
            </a:r>
            <a:r>
              <a:rPr lang="en-US" sz="2400" b="0" dirty="0" smtClean="0"/>
              <a:t>antar </a:t>
            </a:r>
            <a:r>
              <a:rPr lang="en-US" sz="2400" b="0" dirty="0"/>
              <a:t>muka </a:t>
            </a:r>
            <a:r>
              <a:rPr lang="en-US" sz="2400" b="0" i="1" dirty="0"/>
              <a:t>Microsoft Windows </a:t>
            </a:r>
            <a:r>
              <a:rPr lang="en-US" sz="2400" b="0" dirty="0"/>
              <a:t>sehingga </a:t>
            </a:r>
            <a:r>
              <a:rPr lang="en-US" sz="2400" b="0" dirty="0" smtClean="0"/>
              <a:t>dapa</a:t>
            </a:r>
            <a:r>
              <a:rPr lang="id-ID" sz="2400" b="0" dirty="0" smtClean="0"/>
              <a:t>t </a:t>
            </a:r>
            <a:r>
              <a:rPr lang="en-US" sz="2400" b="0" dirty="0" smtClean="0"/>
              <a:t>digunakan </a:t>
            </a:r>
            <a:r>
              <a:rPr lang="en-US" sz="2400" b="0" dirty="0"/>
              <a:t>bagi para pemula sekalipun.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4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id-ID" dirty="0" smtClean="0"/>
              <a:t>Blog (blogs or web blogs)</a:t>
            </a:r>
          </a:p>
          <a:p>
            <a:pPr>
              <a:buAutoNum type="arabicPeriod"/>
            </a:pPr>
            <a:r>
              <a:rPr lang="id-ID" dirty="0" smtClean="0"/>
              <a:t>Forum (forums0</a:t>
            </a:r>
          </a:p>
          <a:p>
            <a:pPr>
              <a:buAutoNum type="arabicPeriod"/>
            </a:pPr>
            <a:r>
              <a:rPr lang="id-ID" dirty="0" smtClean="0"/>
              <a:t>Komunitas konten (content communities)</a:t>
            </a:r>
          </a:p>
          <a:p>
            <a:pPr>
              <a:buAutoNum type="arabicPeriod"/>
            </a:pPr>
            <a:r>
              <a:rPr lang="id-ID" dirty="0" smtClean="0"/>
              <a:t>Duia virtual (virtual word)</a:t>
            </a:r>
          </a:p>
          <a:p>
            <a:pPr>
              <a:buAutoNum type="arabicPeriod"/>
            </a:pPr>
            <a:r>
              <a:rPr lang="id-ID" dirty="0" smtClean="0"/>
              <a:t>Wikis</a:t>
            </a:r>
          </a:p>
          <a:p>
            <a:pPr>
              <a:buAutoNum type="arabicPeriod"/>
            </a:pPr>
            <a:r>
              <a:rPr lang="id-ID" dirty="0" smtClean="0"/>
              <a:t>Jejaring sosial (soscial networks)  </a:t>
            </a:r>
            <a:r>
              <a:rPr lang="en-US" b="0" dirty="0" smtClean="0"/>
              <a:t>media </a:t>
            </a:r>
            <a:r>
              <a:rPr lang="en-US" b="0" dirty="0"/>
              <a:t>sosial untukbersosialisasi dan berinteraksi ( Facebook,myspace, hi5, Linked in, bebo, dll) </a:t>
            </a:r>
            <a:endParaRPr lang="en-US" dirty="0"/>
          </a:p>
        </p:txBody>
      </p:sp>
      <p:pic>
        <p:nvPicPr>
          <p:cNvPr id="3074" name="Picture 2" descr="Manfaat dan Pentingnya Detoks Media Sosial Demi Kesehatan Mental : Okezone  Life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01007"/>
            <a:ext cx="6667500" cy="33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4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Media sosial bahkan menjadi “senjata baru” bagi banyak bidang.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pPr algn="ctr"/>
            <a:r>
              <a:rPr lang="en-US" b="0" dirty="0"/>
              <a:t> </a:t>
            </a:r>
            <a:endParaRPr lang="en-US" sz="2400" dirty="0"/>
          </a:p>
        </p:txBody>
      </p:sp>
      <p:pic>
        <p:nvPicPr>
          <p:cNvPr id="4098" name="Picture 2" descr="Cara Jitu Kampanye Zaman Now, Pakai Media Sosial - News Liputan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99"/>
            <a:ext cx="348032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ncoba Layanan Konsultasi Dokter di Halodoc | Teknologi.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20" y="113600"/>
            <a:ext cx="5340151" cy="33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ekitar 1 Juta Pelajar Akses Sekolah Online Ruangguru Gratis - On Off  Liputan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03" y="3430101"/>
            <a:ext cx="34289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kum Membaca Alquran Melalui Handphone : Okezone Musl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9" y="3429001"/>
            <a:ext cx="2872408" cy="2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misi Dakwah MUI Luncurkan Aplikasi Dakwah MUI – Majelis Ulama Indones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83" y="3446554"/>
            <a:ext cx="2880320" cy="30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7520940" cy="548640"/>
          </a:xfrm>
        </p:spPr>
        <p:txBody>
          <a:bodyPr/>
          <a:lstStyle/>
          <a:p>
            <a:r>
              <a:rPr lang="en-US" b="1" dirty="0"/>
              <a:t>Pemanfaatan media sosial untuk pencarian dan komunikasi informasi 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772816"/>
            <a:ext cx="3483868" cy="548640"/>
          </a:xfrm>
        </p:spPr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	2021?????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397112" cy="3579849"/>
          </a:xfrm>
        </p:spPr>
        <p:txBody>
          <a:bodyPr/>
          <a:lstStyle/>
          <a:p>
            <a:r>
              <a:rPr lang="en-US" b="0" dirty="0"/>
              <a:t>Seperti halnya di seluruh negara lain, di</a:t>
            </a:r>
          </a:p>
          <a:p>
            <a:r>
              <a:rPr lang="en-US" b="0" dirty="0"/>
              <a:t>Indonesia para penguna media sosial juga terus</a:t>
            </a:r>
          </a:p>
          <a:p>
            <a:r>
              <a:rPr lang="en-US" b="0" dirty="0"/>
              <a:t>mengalami peningkatan dari tahun ke tahun.</a:t>
            </a:r>
          </a:p>
          <a:p>
            <a:r>
              <a:rPr lang="en-US" b="0" dirty="0"/>
              <a:t>Menurut We Are Social (Kemp, S., 2018),</a:t>
            </a:r>
          </a:p>
          <a:p>
            <a:r>
              <a:rPr lang="en-US" b="0" dirty="0"/>
              <a:t>sebuah perusahaan yang melakukan kajian</a:t>
            </a:r>
          </a:p>
          <a:p>
            <a:r>
              <a:rPr lang="en-US" b="0" dirty="0"/>
              <a:t>pemanfaatan digital sosial dan </a:t>
            </a:r>
            <a:r>
              <a:rPr lang="en-US" b="0" i="1" dirty="0"/>
              <a:t>handphone </a:t>
            </a:r>
            <a:r>
              <a:rPr lang="en-US" b="0" dirty="0"/>
              <a:t>di</a:t>
            </a:r>
          </a:p>
          <a:p>
            <a:r>
              <a:rPr lang="en-US" b="0" dirty="0"/>
              <a:t>seluruh dunia, menyatakan bahwa pengguna</a:t>
            </a:r>
          </a:p>
          <a:p>
            <a:r>
              <a:rPr lang="en-US" b="0" dirty="0"/>
              <a:t>internet di Indonesia saat ini berjumlah 132,7</a:t>
            </a:r>
          </a:p>
          <a:p>
            <a:r>
              <a:rPr lang="en-US" b="0" dirty="0"/>
              <a:t>juta orang dari jumlah tersebut, 130 juta orang</a:t>
            </a:r>
          </a:p>
          <a:p>
            <a:r>
              <a:rPr lang="en-US" b="0" dirty="0"/>
              <a:t>menggunakan media sosial secara aktif.</a:t>
            </a:r>
            <a:endParaRPr lang="en-US" dirty="0"/>
          </a:p>
        </p:txBody>
      </p:sp>
      <p:sp>
        <p:nvSpPr>
          <p:cNvPr id="4" name="AutoShape 2" descr="600+ Gambar Emoticon Heran HD Gratis - Infob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67" y="980728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2844" y="980728"/>
            <a:ext cx="5424537" cy="40324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 smtClean="0"/>
              <a:t>Seperti halnya di seluruh negara lain, di</a:t>
            </a:r>
          </a:p>
          <a:p>
            <a:r>
              <a:rPr lang="en-US" b="0" dirty="0" smtClean="0"/>
              <a:t>Indonesia para penguna media sosial juga terus</a:t>
            </a:r>
          </a:p>
          <a:p>
            <a:r>
              <a:rPr lang="en-US" b="0" dirty="0" smtClean="0"/>
              <a:t>mengalami peningkatan dari tahun ke tahun.</a:t>
            </a:r>
          </a:p>
          <a:p>
            <a:r>
              <a:rPr lang="en-US" b="0" dirty="0" smtClean="0"/>
              <a:t>Menurut We Are Social (Kemp, S., 2018),</a:t>
            </a:r>
          </a:p>
          <a:p>
            <a:r>
              <a:rPr lang="en-US" b="0" dirty="0" smtClean="0"/>
              <a:t>sebuah perusahaan yang melakukan kajian</a:t>
            </a:r>
          </a:p>
          <a:p>
            <a:r>
              <a:rPr lang="en-US" b="0" dirty="0" smtClean="0"/>
              <a:t>pemanfaatan digital sosial dan </a:t>
            </a:r>
            <a:r>
              <a:rPr lang="en-US" b="0" i="1" dirty="0" smtClean="0"/>
              <a:t>handphone </a:t>
            </a:r>
            <a:r>
              <a:rPr lang="en-US" b="0" dirty="0" smtClean="0"/>
              <a:t>di</a:t>
            </a:r>
          </a:p>
          <a:p>
            <a:r>
              <a:rPr lang="en-US" b="0" dirty="0" smtClean="0"/>
              <a:t>seluruh dunia, menyatakan bahwa pengguna</a:t>
            </a:r>
          </a:p>
          <a:p>
            <a:r>
              <a:rPr lang="en-US" b="0" dirty="0" smtClean="0"/>
              <a:t>internet di Indonesia saat ini berjumlah 132,7</a:t>
            </a:r>
          </a:p>
          <a:p>
            <a:r>
              <a:rPr lang="en-US" b="0" dirty="0" smtClean="0"/>
              <a:t>juta orang dari jumlah tersebut, 130 juta orang</a:t>
            </a:r>
          </a:p>
          <a:p>
            <a:r>
              <a:rPr lang="en-US" b="0" dirty="0" smtClean="0"/>
              <a:t>menggunakan media sosial secara aktif.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7624" y="5517232"/>
            <a:ext cx="23042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2018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54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181088" cy="3579849"/>
          </a:xfrm>
        </p:spPr>
        <p:txBody>
          <a:bodyPr>
            <a:noAutofit/>
          </a:bodyPr>
          <a:lstStyle/>
          <a:p>
            <a:r>
              <a:rPr lang="en-US" sz="2000" b="0" dirty="0"/>
              <a:t>Dari penelitian ini terdapat delapan </a:t>
            </a:r>
            <a:r>
              <a:rPr lang="en-US" sz="2000" b="0" dirty="0" smtClean="0"/>
              <a:t>media</a:t>
            </a:r>
            <a:r>
              <a:rPr lang="id-ID" sz="2000" b="0" dirty="0" smtClean="0"/>
              <a:t> </a:t>
            </a:r>
            <a:r>
              <a:rPr lang="en-US" sz="2000" b="0" dirty="0" smtClean="0"/>
              <a:t>sosial </a:t>
            </a:r>
            <a:r>
              <a:rPr lang="en-US" sz="2000" b="0" dirty="0"/>
              <a:t>yang paling sering digunakan, </a:t>
            </a:r>
            <a:r>
              <a:rPr lang="en-US" sz="2000" b="0" dirty="0" smtClean="0"/>
              <a:t>yaitu</a:t>
            </a:r>
            <a:r>
              <a:rPr lang="id-ID" sz="2000" b="0" dirty="0" smtClean="0"/>
              <a:t> </a:t>
            </a:r>
            <a:r>
              <a:rPr lang="en-US" sz="2000" b="0" i="1" dirty="0" smtClean="0"/>
              <a:t>Whatsapp </a:t>
            </a:r>
            <a:r>
              <a:rPr lang="en-US" sz="2000" b="0" dirty="0"/>
              <a:t>(85.8%), </a:t>
            </a:r>
            <a:r>
              <a:rPr lang="en-US" sz="2000" b="0" i="1" dirty="0"/>
              <a:t>YouTube </a:t>
            </a:r>
            <a:r>
              <a:rPr lang="en-US" sz="2000" b="0" dirty="0"/>
              <a:t>(84.9</a:t>
            </a:r>
            <a:r>
              <a:rPr lang="en-US" sz="2000" b="0" dirty="0" smtClean="0"/>
              <a:t>%),</a:t>
            </a:r>
            <a:r>
              <a:rPr lang="id-ID" sz="2000" b="0" dirty="0" smtClean="0"/>
              <a:t> </a:t>
            </a:r>
            <a:r>
              <a:rPr lang="en-US" sz="2000" b="0" i="1" dirty="0" smtClean="0"/>
              <a:t>Wikipedia </a:t>
            </a:r>
            <a:r>
              <a:rPr lang="en-US" sz="2000" b="0" dirty="0"/>
              <a:t>(84%), dan </a:t>
            </a:r>
            <a:r>
              <a:rPr lang="en-US" sz="2000" b="0" i="1" dirty="0"/>
              <a:t>Facebook </a:t>
            </a:r>
            <a:r>
              <a:rPr lang="en-US" sz="2000" b="0" dirty="0"/>
              <a:t>(80.5</a:t>
            </a:r>
            <a:r>
              <a:rPr lang="en-US" sz="2000" b="0" dirty="0" smtClean="0"/>
              <a:t>%).</a:t>
            </a:r>
            <a:r>
              <a:rPr lang="id-ID" sz="2000" b="0" dirty="0" smtClean="0"/>
              <a:t> </a:t>
            </a:r>
            <a:r>
              <a:rPr lang="en-US" sz="2000" b="0" dirty="0" smtClean="0"/>
              <a:t>Sisanya </a:t>
            </a:r>
            <a:r>
              <a:rPr lang="en-US" sz="2000" b="0" dirty="0"/>
              <a:t>adalah Blogger (73.4%), </a:t>
            </a:r>
            <a:r>
              <a:rPr lang="en-US" sz="2000" b="0" i="1" dirty="0" smtClean="0"/>
              <a:t>Instagram</a:t>
            </a:r>
            <a:r>
              <a:rPr lang="id-ID" sz="2000" b="0" i="1" dirty="0" smtClean="0"/>
              <a:t> </a:t>
            </a:r>
            <a:r>
              <a:rPr lang="en-US" sz="2000" b="0" dirty="0" smtClean="0"/>
              <a:t>(64.6</a:t>
            </a:r>
            <a:r>
              <a:rPr lang="en-US" sz="2000" b="0" dirty="0"/>
              <a:t>%), </a:t>
            </a:r>
            <a:r>
              <a:rPr lang="en-US" sz="2000" b="0" i="1" dirty="0"/>
              <a:t>Google+ </a:t>
            </a:r>
            <a:r>
              <a:rPr lang="en-US" sz="2000" b="0" dirty="0"/>
              <a:t>(61%), dan </a:t>
            </a:r>
            <a:r>
              <a:rPr lang="en-US" sz="2000" b="0" i="1" dirty="0" smtClean="0"/>
              <a:t>Wordpress</a:t>
            </a:r>
            <a:r>
              <a:rPr lang="id-ID" sz="2000" b="0" i="1" dirty="0" smtClean="0"/>
              <a:t> </a:t>
            </a:r>
            <a:r>
              <a:rPr lang="en-US" sz="2000" b="0" dirty="0" smtClean="0"/>
              <a:t>(58.4</a:t>
            </a:r>
            <a:r>
              <a:rPr lang="en-US" sz="2000" b="0" dirty="0"/>
              <a:t>%).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5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M e d i a S o s i a l u n t u k p e n c a r i a n </a:t>
            </a:r>
            <a:r>
              <a:rPr lang="en-US" sz="2400" dirty="0" smtClean="0"/>
              <a:t>,</a:t>
            </a:r>
            <a:r>
              <a:rPr lang="id-ID" sz="2400" dirty="0" smtClean="0"/>
              <a:t> </a:t>
            </a:r>
            <a:r>
              <a:rPr lang="en-US" sz="2400" dirty="0" smtClean="0"/>
              <a:t>komunikasi </a:t>
            </a:r>
            <a:r>
              <a:rPr lang="en-US" sz="2400" dirty="0"/>
              <a:t>dan penyebaran </a:t>
            </a:r>
            <a:r>
              <a:rPr lang="en-US" sz="2400" dirty="0" smtClean="0"/>
              <a:t>informasi</a:t>
            </a:r>
            <a:r>
              <a:rPr lang="id-ID" sz="2400" dirty="0" smtClean="0"/>
              <a:t> </a:t>
            </a:r>
            <a:r>
              <a:rPr lang="en-US" sz="2400" dirty="0" smtClean="0"/>
              <a:t>kesehatan</a:t>
            </a:r>
            <a:r>
              <a:rPr lang="id-ID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b="0" dirty="0" smtClean="0"/>
              <a:t>Kebutuhan </a:t>
            </a:r>
            <a:r>
              <a:rPr lang="en-US" sz="2400" b="0" dirty="0"/>
              <a:t>informasi kesehatan yang akurat dan terkini </a:t>
            </a:r>
            <a:r>
              <a:rPr lang="en-US" sz="2400" b="0" dirty="0" smtClean="0"/>
              <a:t>semakin</a:t>
            </a:r>
            <a:r>
              <a:rPr lang="id-ID" sz="2400" b="0" dirty="0" smtClean="0"/>
              <a:t> </a:t>
            </a:r>
            <a:r>
              <a:rPr lang="en-US" sz="2400" b="0" dirty="0" smtClean="0"/>
              <a:t>dibutuhkan seiring</a:t>
            </a:r>
            <a:r>
              <a:rPr lang="id-ID" sz="2400" b="0" dirty="0" smtClean="0"/>
              <a:t> </a:t>
            </a:r>
            <a:r>
              <a:rPr lang="en-US" sz="2400" b="0" dirty="0" smtClean="0"/>
              <a:t>perkembangan </a:t>
            </a:r>
            <a:r>
              <a:rPr lang="en-US" sz="2400" b="0" dirty="0"/>
              <a:t>teknologi informasi. Media sosial telah menunjukkan perannya dalam </a:t>
            </a:r>
            <a:r>
              <a:rPr lang="en-US" sz="2400" b="0" dirty="0" smtClean="0"/>
              <a:t>upaya</a:t>
            </a:r>
            <a:r>
              <a:rPr lang="id-ID" sz="2400" b="0" dirty="0" smtClean="0"/>
              <a:t> </a:t>
            </a:r>
            <a:r>
              <a:rPr lang="en-US" sz="2400" b="0" dirty="0" smtClean="0"/>
              <a:t>promosi </a:t>
            </a:r>
            <a:r>
              <a:rPr lang="en-US" sz="2400" b="0" dirty="0"/>
              <a:t>kesehatan di dunia.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Promosi Kesehatan dan Urgensinya</a:t>
            </a:r>
            <a:br>
              <a:rPr lang="en-US" dirty="0"/>
            </a:br>
            <a:r>
              <a:rPr lang="en-US" dirty="0"/>
              <a:t>Menggunakan Media 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4397112" cy="2256364"/>
          </a:xfrm>
        </p:spPr>
        <p:txBody>
          <a:bodyPr/>
          <a:lstStyle/>
          <a:p>
            <a:r>
              <a:rPr lang="en-US" b="0" dirty="0"/>
              <a:t>Menurut WHO, promosi kesehatan adalah</a:t>
            </a:r>
          </a:p>
          <a:p>
            <a:r>
              <a:rPr lang="en-US" b="0" dirty="0"/>
              <a:t>proses mengupayakan individu -individu dan</a:t>
            </a:r>
          </a:p>
          <a:p>
            <a:r>
              <a:rPr lang="en-US" b="0" dirty="0"/>
              <a:t>masyarakat untuk meningkatkan </a:t>
            </a:r>
            <a:r>
              <a:rPr lang="en-US" b="0" dirty="0" smtClean="0"/>
              <a:t>kemampuan</a:t>
            </a:r>
            <a:r>
              <a:rPr lang="id-ID" b="0" dirty="0" smtClean="0"/>
              <a:t> </a:t>
            </a:r>
            <a:r>
              <a:rPr lang="en-US" b="0" dirty="0" smtClean="0"/>
              <a:t>mereka </a:t>
            </a:r>
            <a:r>
              <a:rPr lang="en-US" b="0" dirty="0"/>
              <a:t>mengandalkan faktor-faktor yang</a:t>
            </a:r>
          </a:p>
          <a:p>
            <a:r>
              <a:rPr lang="en-US" b="0" dirty="0"/>
              <a:t>mempengaruhi kesehatan sehingga dapat</a:t>
            </a:r>
          </a:p>
          <a:p>
            <a:r>
              <a:rPr lang="en-US" b="0" dirty="0"/>
              <a:t>meningkatkan derajat kesehatannya.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436096" y="1370825"/>
            <a:ext cx="3528392" cy="4104456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Indonesia</a:t>
            </a:r>
            <a:r>
              <a:rPr lang="id-ID" dirty="0" smtClean="0"/>
              <a:t>, promkes </a:t>
            </a:r>
            <a:r>
              <a:rPr lang="id-ID" dirty="0" smtClean="0">
                <a:sym typeface="Wingdings" pitchFamily="2" charset="2"/>
              </a:rPr>
              <a:t> </a:t>
            </a:r>
            <a:endParaRPr lang="en-US" dirty="0"/>
          </a:p>
          <a:p>
            <a:r>
              <a:rPr lang="en-US" dirty="0"/>
              <a:t>upaya untuk meningkatkan </a:t>
            </a:r>
            <a:r>
              <a:rPr lang="en-US" dirty="0" smtClean="0"/>
              <a:t>kemampuan</a:t>
            </a:r>
            <a:r>
              <a:rPr lang="id-ID" dirty="0" smtClean="0"/>
              <a:t> </a:t>
            </a:r>
            <a:r>
              <a:rPr lang="en-US" dirty="0" smtClean="0"/>
              <a:t>masy</a:t>
            </a:r>
            <a:r>
              <a:rPr lang="id-ID" dirty="0" smtClean="0"/>
              <a:t> </a:t>
            </a:r>
            <a:r>
              <a:rPr lang="en-US" dirty="0" smtClean="0"/>
              <a:t>melalui </a:t>
            </a:r>
            <a:r>
              <a:rPr lang="en-US" dirty="0"/>
              <a:t>pembelajaran dari, oleh, untuk</a:t>
            </a:r>
          </a:p>
          <a:p>
            <a:r>
              <a:rPr lang="en-US" dirty="0"/>
              <a:t>dan bersama masyarakat agar mereka </a:t>
            </a:r>
            <a:r>
              <a:rPr lang="en-US" dirty="0" smtClean="0"/>
              <a:t>dapat</a:t>
            </a:r>
            <a:r>
              <a:rPr lang="id-ID" dirty="0" smtClean="0"/>
              <a:t> </a:t>
            </a:r>
            <a:r>
              <a:rPr lang="en-US" dirty="0" smtClean="0"/>
              <a:t>menolong </a:t>
            </a:r>
            <a:r>
              <a:rPr lang="en-US" dirty="0"/>
              <a:t>diri nya sendiri (mandiri) serta</a:t>
            </a:r>
          </a:p>
          <a:p>
            <a:r>
              <a:rPr lang="en-US" dirty="0"/>
              <a:t>mengembangkan kegiatan bersumber </a:t>
            </a:r>
            <a:r>
              <a:rPr lang="en-US" dirty="0" smtClean="0"/>
              <a:t>daya</a:t>
            </a:r>
            <a:r>
              <a:rPr lang="id-ID" dirty="0" smtClean="0"/>
              <a:t> </a:t>
            </a:r>
            <a:r>
              <a:rPr lang="en-US" dirty="0" smtClean="0"/>
              <a:t>masyarakat </a:t>
            </a:r>
            <a:r>
              <a:rPr lang="en-US" dirty="0"/>
              <a:t>sesuai sosial budaya setempat </a:t>
            </a:r>
            <a:r>
              <a:rPr lang="en-US" dirty="0" smtClean="0"/>
              <a:t>dan</a:t>
            </a:r>
            <a:r>
              <a:rPr lang="id-ID" dirty="0" smtClean="0"/>
              <a:t> </a:t>
            </a:r>
            <a:r>
              <a:rPr lang="en-US" dirty="0" smtClean="0"/>
              <a:t>didukung </a:t>
            </a:r>
            <a:r>
              <a:rPr lang="en-US" dirty="0"/>
              <a:t>oleh kebijakan publik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smtClean="0"/>
              <a:t>berwawasana </a:t>
            </a:r>
            <a:r>
              <a:rPr lang="en-US" dirty="0"/>
              <a:t>kesehatan.</a:t>
            </a:r>
          </a:p>
        </p:txBody>
      </p:sp>
    </p:spTree>
    <p:extLst>
      <p:ext uri="{BB962C8B-B14F-4D97-AF65-F5344CB8AC3E}">
        <p14:creationId xmlns:p14="http://schemas.microsoft.com/office/powerpoint/2010/main" val="39604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Profil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Nama</a:t>
            </a:r>
            <a:r>
              <a:rPr lang="en-US" dirty="0" smtClean="0"/>
              <a:t>	: </a:t>
            </a:r>
            <a:r>
              <a:rPr lang="en-US" dirty="0" err="1" smtClean="0"/>
              <a:t>Hamdiyah</a:t>
            </a:r>
            <a:r>
              <a:rPr lang="en-US" dirty="0" smtClean="0"/>
              <a:t>, S.ST., </a:t>
            </a:r>
            <a:r>
              <a:rPr lang="en-US" dirty="0" err="1" smtClean="0"/>
              <a:t>M.Keb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Tetala</a:t>
            </a:r>
            <a:r>
              <a:rPr lang="en-US" dirty="0" smtClean="0"/>
              <a:t>	: </a:t>
            </a:r>
            <a:r>
              <a:rPr lang="en-US" dirty="0" err="1" smtClean="0"/>
              <a:t>Pinrang</a:t>
            </a:r>
            <a:r>
              <a:rPr lang="en-US" dirty="0" smtClean="0"/>
              <a:t>, 5 April 1990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Alamat</a:t>
            </a:r>
            <a:r>
              <a:rPr lang="en-US" dirty="0" smtClean="0"/>
              <a:t>	: BTN </a:t>
            </a:r>
            <a:r>
              <a:rPr lang="en-US" dirty="0" err="1" smtClean="0"/>
              <a:t>Pepabri</a:t>
            </a:r>
            <a:r>
              <a:rPr lang="en-US" dirty="0" smtClean="0"/>
              <a:t>,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Sidrap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No.HP	: 	  </a:t>
            </a:r>
            <a:r>
              <a:rPr lang="en-US" dirty="0"/>
              <a:t>085 343 622 </a:t>
            </a:r>
            <a:r>
              <a:rPr lang="en-US" dirty="0" smtClean="0"/>
              <a:t>867</a:t>
            </a:r>
            <a:endParaRPr lang="id-ID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d-ID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Email </a:t>
            </a:r>
            <a:r>
              <a:rPr lang="en-US" dirty="0" smtClean="0"/>
              <a:t>	: hamdiyahliyaaa@gmail.com</a:t>
            </a:r>
            <a:endParaRPr lang="en-US" u="sng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pendikan</a:t>
            </a:r>
            <a:r>
              <a:rPr lang="en-US" dirty="0" smtClean="0"/>
              <a:t> :</a:t>
            </a:r>
          </a:p>
          <a:p>
            <a:pPr lvl="8">
              <a:defRPr/>
            </a:pPr>
            <a:r>
              <a:rPr lang="en-US" sz="2400" dirty="0" smtClean="0"/>
              <a:t>DIII </a:t>
            </a:r>
            <a:r>
              <a:rPr lang="en-US" sz="2400" dirty="0" err="1" smtClean="0"/>
              <a:t>Akademi</a:t>
            </a:r>
            <a:r>
              <a:rPr lang="en-US" sz="2400" dirty="0" smtClean="0"/>
              <a:t> </a:t>
            </a:r>
            <a:r>
              <a:rPr lang="en-US" sz="2400" dirty="0" err="1" smtClean="0"/>
              <a:t>Kebidanan</a:t>
            </a:r>
            <a:r>
              <a:rPr lang="en-US" sz="2400" dirty="0" smtClean="0"/>
              <a:t> </a:t>
            </a:r>
            <a:r>
              <a:rPr lang="en-US" sz="2400" dirty="0" err="1" smtClean="0"/>
              <a:t>Muhammadiyah</a:t>
            </a:r>
            <a:r>
              <a:rPr lang="en-US" sz="2400" dirty="0" smtClean="0"/>
              <a:t> </a:t>
            </a:r>
            <a:r>
              <a:rPr lang="en-US" sz="2400" dirty="0" err="1" smtClean="0"/>
              <a:t>Palopo</a:t>
            </a:r>
            <a:endParaRPr lang="en-US" sz="2400" dirty="0" smtClean="0"/>
          </a:p>
          <a:p>
            <a:pPr lvl="8">
              <a:defRPr/>
            </a:pPr>
            <a:r>
              <a:rPr lang="en-US" sz="2400" dirty="0" smtClean="0"/>
              <a:t>DIV </a:t>
            </a:r>
            <a:r>
              <a:rPr lang="en-US" sz="2400" dirty="0" err="1" smtClean="0"/>
              <a:t>Bidan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</a:t>
            </a:r>
            <a:r>
              <a:rPr lang="en-US" sz="2400" dirty="0" smtClean="0"/>
              <a:t> </a:t>
            </a:r>
            <a:r>
              <a:rPr lang="en-US" sz="2400" dirty="0" err="1" smtClean="0"/>
              <a:t>Poltekkes</a:t>
            </a:r>
            <a:r>
              <a:rPr lang="en-US" sz="2400" dirty="0" smtClean="0"/>
              <a:t> Surakarta</a:t>
            </a:r>
          </a:p>
          <a:p>
            <a:pPr lvl="8">
              <a:defRPr/>
            </a:pPr>
            <a:r>
              <a:rPr lang="en-US" sz="2400" dirty="0" smtClean="0"/>
              <a:t>S2 </a:t>
            </a:r>
            <a:r>
              <a:rPr lang="en-US" sz="2400" dirty="0" err="1" smtClean="0"/>
              <a:t>Kebidanan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Hasanuddin</a:t>
            </a:r>
            <a:endParaRPr lang="en-US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50" name="Picture 2" descr="D:\HAMDIYAH\MATA KULIAH AJAR\DOKUMENTASI 2020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536" y="2419350"/>
            <a:ext cx="884464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2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685144" cy="3579849"/>
          </a:xfrm>
        </p:spPr>
        <p:txBody>
          <a:bodyPr/>
          <a:lstStyle/>
          <a:p>
            <a:r>
              <a:rPr lang="en-US" b="0" dirty="0"/>
              <a:t>Teknologi berupa media sosial memfasilitasi</a:t>
            </a:r>
          </a:p>
          <a:p>
            <a:r>
              <a:rPr lang="en-US" b="0" dirty="0"/>
              <a:t>pengetahuan masyarakat yang lebih baik tentang</a:t>
            </a:r>
          </a:p>
          <a:p>
            <a:r>
              <a:rPr lang="en-US" b="0" dirty="0"/>
              <a:t>penyakit dan pencegahannya, penggunaan layanan</a:t>
            </a:r>
          </a:p>
          <a:p>
            <a:r>
              <a:rPr lang="en-US" b="0" dirty="0"/>
              <a:t>kesehatan yang lebih baik, lebih patuh terhadap</a:t>
            </a:r>
          </a:p>
          <a:p>
            <a:r>
              <a:rPr lang="en-US" b="0" dirty="0"/>
              <a:t>pengobatan dan partisipasi dalam keputusan</a:t>
            </a:r>
          </a:p>
          <a:p>
            <a:r>
              <a:rPr lang="en-US" b="0" dirty="0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6948264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2771800" y="4617132"/>
            <a:ext cx="5346340" cy="1944216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Terdapat penulis yang jelas</a:t>
            </a:r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467544" y="4941167"/>
            <a:ext cx="2016224" cy="105005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Callout 7"/>
          <p:cNvSpPr/>
          <p:nvPr/>
        </p:nvSpPr>
        <p:spPr>
          <a:xfrm>
            <a:off x="3995936" y="116632"/>
            <a:ext cx="5346340" cy="1944216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Situs yang resmi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413"/>
            <a:ext cx="7164288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Callout 4"/>
          <p:cNvSpPr/>
          <p:nvPr/>
        </p:nvSpPr>
        <p:spPr>
          <a:xfrm>
            <a:off x="2771800" y="252413"/>
            <a:ext cx="5346340" cy="1944216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Contoh dapat menuliskan kata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77118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Sosial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sz="2400" dirty="0"/>
          </a:p>
          <a:p>
            <a:pPr algn="ctr"/>
            <a:r>
              <a:rPr lang="en-US" sz="2400" dirty="0" smtClean="0"/>
              <a:t>sebuah </a:t>
            </a:r>
            <a:r>
              <a:rPr lang="en-US" sz="2400" dirty="0"/>
              <a:t>media untukbersosialisasi satu sama lain dan </a:t>
            </a:r>
            <a:r>
              <a:rPr lang="en-US" sz="2400" dirty="0" smtClean="0"/>
              <a:t>dilakukan</a:t>
            </a:r>
            <a:r>
              <a:rPr lang="id-ID" sz="2400" dirty="0" smtClean="0"/>
              <a:t> </a:t>
            </a:r>
            <a:r>
              <a:rPr lang="en-US" sz="2400" dirty="0" smtClean="0"/>
              <a:t>secara </a:t>
            </a:r>
            <a:r>
              <a:rPr lang="en-US" sz="2400" dirty="0"/>
              <a:t>online yang memungkinkan </a:t>
            </a:r>
            <a:r>
              <a:rPr lang="en-US" sz="2400" dirty="0" smtClean="0"/>
              <a:t>manusia</a:t>
            </a:r>
            <a:r>
              <a:rPr lang="id-ID" sz="2400" dirty="0" smtClean="0"/>
              <a:t> </a:t>
            </a:r>
            <a:r>
              <a:rPr lang="en-US" sz="2400" dirty="0" smtClean="0"/>
              <a:t>untuk </a:t>
            </a:r>
            <a:r>
              <a:rPr lang="en-US" sz="2400" dirty="0"/>
              <a:t>saling berinteraksi tanpa </a:t>
            </a:r>
            <a:r>
              <a:rPr lang="en-US" sz="2400" dirty="0" smtClean="0"/>
              <a:t>dibatasi</a:t>
            </a:r>
            <a:r>
              <a:rPr lang="id-ID" sz="2400" dirty="0" smtClean="0"/>
              <a:t> </a:t>
            </a:r>
            <a:r>
              <a:rPr lang="en-US" sz="2400" dirty="0" smtClean="0"/>
              <a:t>ruang </a:t>
            </a:r>
            <a:r>
              <a:rPr lang="en-US" sz="2400" dirty="0"/>
              <a:t>dan waktu.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77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Definisi lain dari social media juga </a:t>
            </a:r>
            <a:r>
              <a:rPr lang="en-US" sz="2400" b="0" dirty="0" smtClean="0"/>
              <a:t>di</a:t>
            </a:r>
            <a:r>
              <a:rPr lang="id-ID" sz="2400" b="0" dirty="0" smtClean="0"/>
              <a:t> </a:t>
            </a:r>
            <a:r>
              <a:rPr lang="en-US" sz="2400" b="0" dirty="0" smtClean="0"/>
              <a:t>jelaskan </a:t>
            </a:r>
            <a:r>
              <a:rPr lang="en-US" sz="2400" b="0" dirty="0"/>
              <a:t>oleh Antony Mayfield (2008).</a:t>
            </a:r>
          </a:p>
          <a:p>
            <a:pPr algn="ctr"/>
            <a:r>
              <a:rPr lang="en-US" sz="2400" b="0" dirty="0"/>
              <a:t>Menurutnya social media adalah </a:t>
            </a:r>
            <a:r>
              <a:rPr lang="en-US" sz="2400" b="0" dirty="0" smtClean="0"/>
              <a:t>media</a:t>
            </a:r>
            <a:r>
              <a:rPr lang="id-ID" sz="2400" b="0" dirty="0" smtClean="0"/>
              <a:t> </a:t>
            </a:r>
            <a:r>
              <a:rPr lang="en-US" sz="2400" b="0" dirty="0" smtClean="0"/>
              <a:t>dimana </a:t>
            </a:r>
            <a:r>
              <a:rPr lang="en-US" sz="2400" b="0" dirty="0"/>
              <a:t>penggunanya dengan </a:t>
            </a:r>
            <a:r>
              <a:rPr lang="en-US" sz="2400" b="0" dirty="0" smtClean="0"/>
              <a:t>mudah</a:t>
            </a:r>
            <a:r>
              <a:rPr lang="id-ID" sz="2400" b="0" dirty="0" smtClean="0"/>
              <a:t>  </a:t>
            </a:r>
            <a:r>
              <a:rPr lang="en-US" sz="2400" b="0" dirty="0" smtClean="0"/>
              <a:t>berpartisipasi </a:t>
            </a:r>
            <a:r>
              <a:rPr lang="en-US" sz="2400" b="0" dirty="0"/>
              <a:t>di dalamnya, berbagi </a:t>
            </a:r>
            <a:r>
              <a:rPr lang="en-US" sz="2400" b="0" dirty="0" smtClean="0"/>
              <a:t>dan</a:t>
            </a:r>
            <a:r>
              <a:rPr lang="id-ID" sz="2400" b="0" dirty="0" smtClean="0"/>
              <a:t> </a:t>
            </a:r>
            <a:r>
              <a:rPr lang="en-US" sz="2400" b="0" dirty="0" smtClean="0"/>
              <a:t>menciptakan </a:t>
            </a:r>
            <a:r>
              <a:rPr lang="en-US" sz="2400" b="0" dirty="0"/>
              <a:t>pesan, termasuk blog, </a:t>
            </a:r>
            <a:r>
              <a:rPr lang="en-US" sz="2400" b="0" dirty="0" smtClean="0"/>
              <a:t>jejaring</a:t>
            </a:r>
            <a:r>
              <a:rPr lang="id-ID" sz="2400" b="0" dirty="0" smtClean="0"/>
              <a:t> </a:t>
            </a:r>
            <a:r>
              <a:rPr lang="en-US" sz="2400" b="0" dirty="0" smtClean="0"/>
              <a:t>sosial</a:t>
            </a:r>
            <a:r>
              <a:rPr lang="en-US" sz="2400" b="0" dirty="0"/>
              <a:t>, wiki/ensiklopedia online, </a:t>
            </a:r>
            <a:r>
              <a:rPr lang="en-US" sz="2400" b="0" dirty="0" smtClean="0"/>
              <a:t>forum-forum</a:t>
            </a:r>
            <a:r>
              <a:rPr lang="id-ID" sz="2400" b="0" dirty="0" smtClean="0"/>
              <a:t> </a:t>
            </a:r>
            <a:r>
              <a:rPr lang="en-US" sz="2400" b="0" dirty="0" smtClean="0"/>
              <a:t>maya</a:t>
            </a:r>
            <a:r>
              <a:rPr lang="en-US" sz="2400" b="0" dirty="0"/>
              <a:t>, termasuk </a:t>
            </a:r>
            <a:r>
              <a:rPr lang="en-US" sz="2400" b="0" i="1" dirty="0"/>
              <a:t>virtual worlds </a:t>
            </a:r>
            <a:r>
              <a:rPr lang="en-US" sz="2400" b="0" dirty="0"/>
              <a:t>(dengan </a:t>
            </a:r>
            <a:r>
              <a:rPr lang="en-US" sz="2400" b="0" dirty="0" smtClean="0"/>
              <a:t>avatar</a:t>
            </a:r>
            <a:r>
              <a:rPr lang="id-ID" sz="2400" b="0" dirty="0" smtClean="0"/>
              <a:t> </a:t>
            </a:r>
            <a:r>
              <a:rPr lang="en-US" sz="2400" b="0" dirty="0" smtClean="0"/>
              <a:t>dan </a:t>
            </a:r>
            <a:r>
              <a:rPr lang="en-US" sz="2400" b="0" dirty="0"/>
              <a:t>karakter 3D).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30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Fungsi Media sosial </a:t>
            </a:r>
            <a:r>
              <a:rPr lang="en-US" b="1" i="1" dirty="0"/>
              <a:t>(Social Media)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061408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000" b="0" dirty="0" smtClean="0"/>
              <a:t>Social </a:t>
            </a:r>
            <a:r>
              <a:rPr lang="en-US" sz="2000" b="0" dirty="0"/>
              <a:t>media adalah media yang </a:t>
            </a:r>
            <a:r>
              <a:rPr lang="en-US" sz="2000" b="0" dirty="0" smtClean="0"/>
              <a:t>didesain</a:t>
            </a:r>
            <a:r>
              <a:rPr lang="id-ID" sz="2000" b="0" dirty="0" smtClean="0"/>
              <a:t> </a:t>
            </a:r>
            <a:r>
              <a:rPr lang="en-US" sz="2000" b="0" dirty="0" smtClean="0"/>
              <a:t>untuk </a:t>
            </a:r>
            <a:r>
              <a:rPr lang="en-US" sz="2000" b="0" dirty="0"/>
              <a:t>memperluas interaksi </a:t>
            </a:r>
            <a:r>
              <a:rPr lang="en-US" sz="2000" b="0" dirty="0" smtClean="0"/>
              <a:t>sosial</a:t>
            </a:r>
            <a:r>
              <a:rPr lang="id-ID" sz="2000" b="0" dirty="0" smtClean="0"/>
              <a:t> </a:t>
            </a:r>
            <a:r>
              <a:rPr lang="en-US" sz="2000" b="0" dirty="0" smtClean="0"/>
              <a:t>manusia </a:t>
            </a:r>
            <a:r>
              <a:rPr lang="en-US" sz="2000" b="0" dirty="0"/>
              <a:t>menggunakan internet </a:t>
            </a:r>
            <a:r>
              <a:rPr lang="en-US" sz="2000" b="0" dirty="0" smtClean="0"/>
              <a:t>dan</a:t>
            </a:r>
            <a:r>
              <a:rPr lang="id-ID" sz="2000" b="0" dirty="0" smtClean="0"/>
              <a:t> </a:t>
            </a:r>
            <a:r>
              <a:rPr lang="en-US" sz="2000" b="0" dirty="0" smtClean="0"/>
              <a:t>teknologi web.</a:t>
            </a:r>
            <a:r>
              <a:rPr lang="id-ID" sz="2000" b="0" dirty="0" smtClean="0"/>
              <a:t> </a:t>
            </a:r>
          </a:p>
          <a:p>
            <a:pPr>
              <a:buAutoNum type="arabicPeriod"/>
            </a:pPr>
            <a:r>
              <a:rPr lang="en-US" sz="2000" b="0" dirty="0" smtClean="0"/>
              <a:t>Social </a:t>
            </a:r>
            <a:r>
              <a:rPr lang="en-US" sz="2000" b="0" dirty="0"/>
              <a:t>media berhasil </a:t>
            </a:r>
            <a:r>
              <a:rPr lang="en-US" sz="2000" b="0" dirty="0" smtClean="0"/>
              <a:t>mentransformasi</a:t>
            </a:r>
            <a:r>
              <a:rPr lang="id-ID" sz="2000" b="0" dirty="0" smtClean="0"/>
              <a:t> </a:t>
            </a:r>
            <a:r>
              <a:rPr lang="en-US" sz="2000" b="0" dirty="0" smtClean="0"/>
              <a:t>praktik </a:t>
            </a:r>
            <a:r>
              <a:rPr lang="en-US" sz="2000" b="0" dirty="0"/>
              <a:t>komunikasi searah media </a:t>
            </a:r>
            <a:r>
              <a:rPr lang="en-US" sz="2000" b="0" dirty="0" smtClean="0"/>
              <a:t>siaran</a:t>
            </a:r>
            <a:r>
              <a:rPr lang="id-ID" sz="2000" b="0" dirty="0" smtClean="0"/>
              <a:t> </a:t>
            </a:r>
            <a:r>
              <a:rPr lang="en-US" sz="2000" b="0" dirty="0" smtClean="0"/>
              <a:t>dari </a:t>
            </a:r>
            <a:r>
              <a:rPr lang="en-US" sz="2000" b="0" dirty="0"/>
              <a:t>satu institusi media ke </a:t>
            </a:r>
            <a:r>
              <a:rPr lang="en-US" sz="2000" b="0" dirty="0" smtClean="0"/>
              <a:t>banyak</a:t>
            </a:r>
            <a:r>
              <a:rPr lang="id-ID" sz="2000" b="0" dirty="0" smtClean="0"/>
              <a:t> </a:t>
            </a:r>
            <a:r>
              <a:rPr lang="en-US" sz="2000" b="0" i="1" dirty="0" smtClean="0"/>
              <a:t>audience </a:t>
            </a:r>
            <a:r>
              <a:rPr lang="en-US" sz="2000" b="0" dirty="0"/>
              <a:t>(“one to many”) menjadi </a:t>
            </a:r>
            <a:r>
              <a:rPr lang="en-US" sz="2000" b="0" dirty="0" smtClean="0"/>
              <a:t>praktik</a:t>
            </a:r>
            <a:r>
              <a:rPr lang="id-ID" sz="2000" b="0" dirty="0" smtClean="0"/>
              <a:t> </a:t>
            </a:r>
            <a:r>
              <a:rPr lang="en-US" sz="2000" b="0" dirty="0" smtClean="0"/>
              <a:t>komunikasi </a:t>
            </a:r>
            <a:r>
              <a:rPr lang="en-US" sz="2000" b="0" dirty="0"/>
              <a:t>dialogis antar </a:t>
            </a:r>
            <a:r>
              <a:rPr lang="en-US" sz="2000" b="0" dirty="0" smtClean="0"/>
              <a:t>banyak</a:t>
            </a:r>
            <a:r>
              <a:rPr lang="id-ID" sz="2000" b="0" dirty="0" smtClean="0"/>
              <a:t> </a:t>
            </a:r>
            <a:r>
              <a:rPr lang="en-US" sz="2000" b="0" i="1" dirty="0" smtClean="0"/>
              <a:t>audience </a:t>
            </a:r>
            <a:r>
              <a:rPr lang="en-US" sz="2000" b="0" dirty="0"/>
              <a:t>(“many to many</a:t>
            </a:r>
            <a:r>
              <a:rPr lang="en-US" sz="2000" b="0" dirty="0" smtClean="0"/>
              <a:t>”).</a:t>
            </a:r>
            <a:endParaRPr lang="id-ID" sz="2000" b="0" dirty="0" smtClean="0"/>
          </a:p>
          <a:p>
            <a:pPr>
              <a:buAutoNum type="arabicPeriod"/>
            </a:pPr>
            <a:r>
              <a:rPr lang="en-US" sz="2000" b="0" dirty="0" smtClean="0"/>
              <a:t>Social </a:t>
            </a:r>
            <a:r>
              <a:rPr lang="en-US" sz="2000" b="0" dirty="0"/>
              <a:t>media mendukung </a:t>
            </a:r>
            <a:r>
              <a:rPr lang="en-US" sz="2000" b="0" dirty="0" smtClean="0"/>
              <a:t>demokratisasi</a:t>
            </a:r>
            <a:r>
              <a:rPr lang="id-ID" sz="2000" b="0" dirty="0" smtClean="0"/>
              <a:t> </a:t>
            </a:r>
            <a:r>
              <a:rPr lang="en-US" sz="2000" b="0" dirty="0" smtClean="0"/>
              <a:t>pengetahuan </a:t>
            </a:r>
            <a:r>
              <a:rPr lang="en-US" sz="2000" b="0" dirty="0"/>
              <a:t>dan </a:t>
            </a:r>
            <a:r>
              <a:rPr lang="en-US" sz="2000" b="0" dirty="0" smtClean="0"/>
              <a:t>informasi.</a:t>
            </a:r>
            <a:r>
              <a:rPr lang="id-ID" sz="2000" b="0" dirty="0" smtClean="0"/>
              <a:t> </a:t>
            </a:r>
            <a:r>
              <a:rPr lang="en-US" sz="2000" b="0" dirty="0" smtClean="0"/>
              <a:t>Mentransformasi </a:t>
            </a:r>
            <a:r>
              <a:rPr lang="en-US" sz="2000" b="0" dirty="0"/>
              <a:t>manusia dari </a:t>
            </a:r>
            <a:r>
              <a:rPr lang="en-US" sz="2000" b="0" dirty="0" smtClean="0"/>
              <a:t>pengguna</a:t>
            </a:r>
            <a:r>
              <a:rPr lang="id-ID" sz="2000" b="0" dirty="0" smtClean="0"/>
              <a:t> </a:t>
            </a:r>
            <a:r>
              <a:rPr lang="en-US" sz="2000" b="0" dirty="0" smtClean="0"/>
              <a:t>isi </a:t>
            </a:r>
            <a:r>
              <a:rPr lang="en-US" sz="2000" b="0" dirty="0"/>
              <a:t>pesan menjadi pembuat pesan </a:t>
            </a:r>
            <a:r>
              <a:rPr lang="en-US" sz="2000" b="0" dirty="0" smtClean="0"/>
              <a:t>itu</a:t>
            </a:r>
            <a:r>
              <a:rPr lang="id-ID" sz="2000" b="0" dirty="0" smtClean="0"/>
              <a:t> </a:t>
            </a:r>
            <a:r>
              <a:rPr lang="en-US" sz="2000" b="0" dirty="0" smtClean="0"/>
              <a:t>sendiri</a:t>
            </a:r>
            <a:r>
              <a:rPr lang="en-US" sz="2000" b="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00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Perilaku Penggunaan Media 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124744"/>
            <a:ext cx="4181088" cy="3579849"/>
          </a:xfrm>
        </p:spPr>
        <p:txBody>
          <a:bodyPr>
            <a:normAutofit/>
          </a:bodyPr>
          <a:lstStyle/>
          <a:p>
            <a:r>
              <a:rPr lang="en-US" sz="2400" b="0" dirty="0"/>
              <a:t>Menurut Jogiyanto (2007) </a:t>
            </a:r>
            <a:r>
              <a:rPr lang="en-US" sz="2400" b="0" dirty="0" smtClean="0"/>
              <a:t>Perilaku</a:t>
            </a:r>
            <a:r>
              <a:rPr lang="id-ID" sz="2400" b="0" dirty="0" smtClean="0"/>
              <a:t> </a:t>
            </a:r>
            <a:r>
              <a:rPr lang="en-US" sz="2400" b="0" dirty="0" smtClean="0"/>
              <a:t>adalah </a:t>
            </a:r>
            <a:r>
              <a:rPr lang="en-US" sz="2400" b="0" dirty="0"/>
              <a:t>tindakan atau kegiatan nyata </a:t>
            </a:r>
            <a:r>
              <a:rPr lang="en-US" sz="2400" b="0" dirty="0" smtClean="0"/>
              <a:t>yang</a:t>
            </a:r>
            <a:r>
              <a:rPr lang="id-ID" sz="2400" b="0" dirty="0" smtClean="0"/>
              <a:t> </a:t>
            </a:r>
            <a:r>
              <a:rPr lang="en-US" sz="2400" b="0" dirty="0" smtClean="0"/>
              <a:t>dilakukan </a:t>
            </a:r>
            <a:r>
              <a:rPr lang="en-US" sz="2400" b="0" dirty="0"/>
              <a:t>karena individual </a:t>
            </a:r>
            <a:r>
              <a:rPr lang="en-US" sz="2400" b="0" dirty="0" smtClean="0"/>
              <a:t>mempunyai</a:t>
            </a:r>
            <a:r>
              <a:rPr lang="id-ID" sz="2400" b="0" dirty="0" smtClean="0"/>
              <a:t> </a:t>
            </a:r>
            <a:r>
              <a:rPr lang="en-US" sz="2400" b="0" dirty="0" smtClean="0"/>
              <a:t>keinginan </a:t>
            </a:r>
            <a:r>
              <a:rPr lang="en-US" sz="2400" b="0" dirty="0"/>
              <a:t>untuk melakukan sesuatu </a:t>
            </a:r>
            <a:r>
              <a:rPr lang="en-US" sz="2400" b="0" dirty="0" smtClean="0"/>
              <a:t>tertentu.</a:t>
            </a:r>
            <a:r>
              <a:rPr lang="id-ID" sz="2400" b="0" dirty="0" smtClean="0"/>
              <a:t> </a:t>
            </a:r>
            <a:r>
              <a:rPr lang="en-US" sz="2400" b="0" dirty="0" smtClean="0"/>
              <a:t>Minat </a:t>
            </a:r>
            <a:r>
              <a:rPr lang="en-US" sz="2400" b="0" dirty="0"/>
              <a:t>prilaku akan menentukan perilakunya</a:t>
            </a:r>
            <a:endParaRPr lang="en-US" sz="2400" dirty="0"/>
          </a:p>
        </p:txBody>
      </p:sp>
      <p:pic>
        <p:nvPicPr>
          <p:cNvPr id="2050" name="Picture 2" descr="Enam cara melindungi kesehatan mental Anda dari bahaya media sos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29523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0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Perilaku-perilaku yang di </a:t>
            </a:r>
            <a:r>
              <a:rPr lang="en-US" sz="3200" dirty="0" smtClean="0"/>
              <a:t>inginkan</a:t>
            </a:r>
            <a:r>
              <a:rPr lang="id-ID" sz="3200" dirty="0" smtClean="0"/>
              <a:t> </a:t>
            </a:r>
            <a:r>
              <a:rPr lang="en-US" sz="3200" dirty="0" smtClean="0"/>
              <a:t>adalah </a:t>
            </a:r>
            <a:r>
              <a:rPr lang="en-US" sz="3200" dirty="0"/>
              <a:t>perilaku-perilaku yang </a:t>
            </a:r>
            <a:r>
              <a:rPr lang="en-US" sz="3200" dirty="0" smtClean="0"/>
              <a:t>kejadiannya</a:t>
            </a:r>
            <a:r>
              <a:rPr lang="id-ID" sz="3200" dirty="0" smtClean="0"/>
              <a:t> </a:t>
            </a:r>
            <a:r>
              <a:rPr lang="en-US" sz="3200" dirty="0" smtClean="0"/>
              <a:t>merupakan </a:t>
            </a:r>
            <a:r>
              <a:rPr lang="en-US" sz="3200" dirty="0"/>
              <a:t>suatu hasil langsung dari </a:t>
            </a:r>
            <a:r>
              <a:rPr lang="en-US" sz="3200" dirty="0" smtClean="0"/>
              <a:t>usahausaha</a:t>
            </a:r>
            <a:r>
              <a:rPr lang="id-ID" sz="3200" dirty="0" smtClean="0"/>
              <a:t> </a:t>
            </a:r>
            <a:r>
              <a:rPr lang="en-US" sz="3200" dirty="0" smtClean="0"/>
              <a:t>di </a:t>
            </a:r>
            <a:r>
              <a:rPr lang="en-US" sz="3200" dirty="0"/>
              <a:t>bawah sadar yang dibuat </a:t>
            </a:r>
            <a:r>
              <a:rPr lang="en-US" sz="3200" dirty="0" smtClean="0"/>
              <a:t>oleh</a:t>
            </a:r>
            <a:r>
              <a:rPr lang="id-ID" sz="3200" dirty="0" smtClean="0"/>
              <a:t> </a:t>
            </a:r>
            <a:r>
              <a:rPr lang="en-US" sz="3200" dirty="0" smtClean="0"/>
              <a:t>seseorang </a:t>
            </a:r>
            <a:r>
              <a:rPr lang="en-US" sz="3200" dirty="0"/>
              <a:t>individual.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462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6400800" cy="685800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Teknologi informasi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08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Teknologi Informasi </a:t>
            </a:r>
            <a:r>
              <a:rPr lang="en-US" sz="2400" b="0" dirty="0" smtClean="0"/>
              <a:t>berkembang</a:t>
            </a:r>
            <a:r>
              <a:rPr lang="id-ID" sz="2400" b="0" dirty="0" smtClean="0"/>
              <a:t> </a:t>
            </a:r>
            <a:r>
              <a:rPr lang="en-US" sz="2400" b="0" dirty="0" smtClean="0"/>
              <a:t>sedemikian </a:t>
            </a:r>
            <a:r>
              <a:rPr lang="en-US" sz="2400" b="0" dirty="0"/>
              <a:t>pesat dengan tujuan agar </a:t>
            </a:r>
            <a:r>
              <a:rPr lang="en-US" sz="2400" b="0" dirty="0" smtClean="0"/>
              <a:t>dapat</a:t>
            </a:r>
            <a:r>
              <a:rPr lang="id-ID" sz="2400" b="0" dirty="0" smtClean="0"/>
              <a:t> </a:t>
            </a:r>
            <a:r>
              <a:rPr lang="en-US" sz="2400" b="0" dirty="0" smtClean="0"/>
              <a:t>mempermudah </a:t>
            </a:r>
            <a:r>
              <a:rPr lang="en-US" sz="2400" b="0" dirty="0"/>
              <a:t>kinerja manusia </a:t>
            </a:r>
            <a:r>
              <a:rPr lang="en-US" sz="2400" b="0" dirty="0" smtClean="0"/>
              <a:t>dalam</a:t>
            </a:r>
            <a:r>
              <a:rPr lang="id-ID" sz="2400" b="0" dirty="0" smtClean="0"/>
              <a:t> </a:t>
            </a:r>
            <a:r>
              <a:rPr lang="en-US" sz="2400" b="0" dirty="0" smtClean="0"/>
              <a:t>mengolah </a:t>
            </a:r>
            <a:r>
              <a:rPr lang="en-US" sz="2400" b="0" dirty="0"/>
              <a:t>data. </a:t>
            </a:r>
            <a:endParaRPr lang="id-ID" sz="2400" b="0" dirty="0" smtClean="0"/>
          </a:p>
          <a:p>
            <a:r>
              <a:rPr lang="en-US" sz="2400" dirty="0" smtClean="0"/>
              <a:t>Teknologi </a:t>
            </a:r>
            <a:r>
              <a:rPr lang="en-US" sz="2400" dirty="0"/>
              <a:t>Informasi </a:t>
            </a:r>
            <a:r>
              <a:rPr lang="en-US" sz="2400" b="0" dirty="0"/>
              <a:t>atau </a:t>
            </a:r>
            <a:r>
              <a:rPr lang="en-US" sz="2400" b="0" dirty="0" smtClean="0"/>
              <a:t>yang</a:t>
            </a:r>
            <a:r>
              <a:rPr lang="id-ID" sz="2400" b="0" dirty="0" smtClean="0"/>
              <a:t> </a:t>
            </a:r>
            <a:r>
              <a:rPr lang="en-US" sz="2400" b="0" dirty="0" smtClean="0"/>
              <a:t>kita </a:t>
            </a:r>
            <a:r>
              <a:rPr lang="en-US" sz="2400" b="0" dirty="0"/>
              <a:t>kenal dengan singkatan </a:t>
            </a:r>
            <a:r>
              <a:rPr lang="en-US" sz="2400" dirty="0">
                <a:solidFill>
                  <a:srgbClr val="FF0000"/>
                </a:solidFill>
              </a:rPr>
              <a:t>TI </a:t>
            </a:r>
            <a:r>
              <a:rPr lang="en-US" sz="2400" b="0" dirty="0"/>
              <a:t>atau </a:t>
            </a:r>
            <a:r>
              <a:rPr lang="en-US" sz="2400" b="0" dirty="0" smtClean="0"/>
              <a:t>dalam</a:t>
            </a:r>
            <a:r>
              <a:rPr lang="id-ID" sz="2400" b="0" dirty="0" smtClean="0"/>
              <a:t> </a:t>
            </a:r>
            <a:r>
              <a:rPr lang="en-US" sz="2400" b="0" dirty="0" smtClean="0"/>
              <a:t>bahasa </a:t>
            </a:r>
            <a:r>
              <a:rPr lang="en-US" sz="2400" b="0" dirty="0"/>
              <a:t>asing </a:t>
            </a:r>
            <a:r>
              <a:rPr lang="en-US" sz="2400" i="1" dirty="0">
                <a:solidFill>
                  <a:srgbClr val="FF0000"/>
                </a:solidFill>
              </a:rPr>
              <a:t>Information Technology </a:t>
            </a:r>
            <a:r>
              <a:rPr lang="en-US" sz="2400" b="0" dirty="0" smtClean="0"/>
              <a:t>atau</a:t>
            </a:r>
            <a:r>
              <a:rPr lang="id-ID" sz="2400" b="0" dirty="0" smtClean="0"/>
              <a:t> </a:t>
            </a:r>
            <a:r>
              <a:rPr lang="en-US" sz="2400" b="0" dirty="0" smtClean="0"/>
              <a:t>disingkat </a:t>
            </a:r>
            <a:r>
              <a:rPr lang="en-US" sz="2400" i="1" dirty="0">
                <a:solidFill>
                  <a:srgbClr val="FF0000"/>
                </a:solidFill>
              </a:rPr>
              <a:t>IT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5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808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Angles</vt:lpstr>
      <vt:lpstr>Couture</vt:lpstr>
      <vt:lpstr>Sosial media</vt:lpstr>
      <vt:lpstr>Profil </vt:lpstr>
      <vt:lpstr>Sosial media</vt:lpstr>
      <vt:lpstr>PowerPoint Presentation</vt:lpstr>
      <vt:lpstr>Fungsi Media sosial (Social Media)</vt:lpstr>
      <vt:lpstr>Perilaku Penggunaan Media Sosial</vt:lpstr>
      <vt:lpstr>PowerPoint Presentation</vt:lpstr>
      <vt:lpstr>Teknologi informasi</vt:lpstr>
      <vt:lpstr>PowerPoint Presentation</vt:lpstr>
      <vt:lpstr>PowerPoint Presentation</vt:lpstr>
      <vt:lpstr>Analysis of Moment Structure (AMOS)</vt:lpstr>
      <vt:lpstr>PowerPoint Presentation</vt:lpstr>
      <vt:lpstr>PowerPoint Presentation</vt:lpstr>
      <vt:lpstr>PowerPoint Presentation</vt:lpstr>
      <vt:lpstr>Pemanfaatan media sosial untuk pencarian dan komunikasi informasi kesehatan</vt:lpstr>
      <vt:lpstr>       2021????? </vt:lpstr>
      <vt:lpstr>PowerPoint Presentation</vt:lpstr>
      <vt:lpstr>PowerPoint Presentation</vt:lpstr>
      <vt:lpstr>Promosi Kesehatan dan Urgensinya Menggunakan Media Sosial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 media</dc:title>
  <dc:creator>WINDOOWS 10</dc:creator>
  <cp:lastModifiedBy>WINDOOWS 10</cp:lastModifiedBy>
  <cp:revision>38</cp:revision>
  <dcterms:created xsi:type="dcterms:W3CDTF">2021-03-27T14:11:44Z</dcterms:created>
  <dcterms:modified xsi:type="dcterms:W3CDTF">2021-03-27T15:24:09Z</dcterms:modified>
</cp:coreProperties>
</file>